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80" r:id="rId4"/>
    <p:sldId id="281" r:id="rId5"/>
    <p:sldId id="271" r:id="rId6"/>
    <p:sldId id="272" r:id="rId7"/>
    <p:sldId id="273" r:id="rId8"/>
    <p:sldId id="274" r:id="rId9"/>
    <p:sldId id="275" r:id="rId10"/>
    <p:sldId id="279" r:id="rId11"/>
    <p:sldId id="276" r:id="rId12"/>
    <p:sldId id="277" r:id="rId13"/>
    <p:sldId id="278" r:id="rId14"/>
    <p:sldId id="282" r:id="rId15"/>
    <p:sldId id="283" r:id="rId16"/>
    <p:sldId id="284" r:id="rId17"/>
    <p:sldId id="285" r:id="rId18"/>
    <p:sldId id="286" r:id="rId19"/>
    <p:sldId id="287" r:id="rId20"/>
    <p:sldId id="289" r:id="rId21"/>
    <p:sldId id="29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8" autoAdjust="0"/>
    <p:restoredTop sz="94660"/>
  </p:normalViewPr>
  <p:slideViewPr>
    <p:cSldViewPr snapToGrid="0">
      <p:cViewPr varScale="1">
        <p:scale>
          <a:sx n="81" d="100"/>
          <a:sy n="81" d="100"/>
        </p:scale>
        <p:origin x="58" y="859"/>
      </p:cViewPr>
      <p:guideLst/>
    </p:cSldViewPr>
  </p:slideViewPr>
  <p:notesTextViewPr>
    <p:cViewPr>
      <p:scale>
        <a:sx n="1" d="1"/>
        <a:sy n="1" d="1"/>
      </p:scale>
      <p:origin x="0" y="0"/>
    </p:cViewPr>
  </p:notesTextViewPr>
  <p:sorterViewPr>
    <p:cViewPr>
      <p:scale>
        <a:sx n="100" d="100"/>
        <a:sy n="100" d="100"/>
      </p:scale>
      <p:origin x="0" y="-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DD7E0-3967-4249-B5F8-A42D505D25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73EC22-6680-46B5-AE2B-99ED30B697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7717C9-1089-4821-9EA8-9B494D7DC52F}"/>
              </a:ext>
            </a:extLst>
          </p:cNvPr>
          <p:cNvSpPr>
            <a:spLocks noGrp="1"/>
          </p:cNvSpPr>
          <p:nvPr>
            <p:ph type="dt" sz="half" idx="10"/>
          </p:nvPr>
        </p:nvSpPr>
        <p:spPr/>
        <p:txBody>
          <a:bodyPr/>
          <a:lstStyle/>
          <a:p>
            <a:fld id="{3D1A3974-AA06-43C7-8594-B78E1CE11097}" type="datetimeFigureOut">
              <a:rPr lang="en-US" smtClean="0"/>
              <a:t>4/27/2020</a:t>
            </a:fld>
            <a:endParaRPr lang="en-US"/>
          </a:p>
        </p:txBody>
      </p:sp>
      <p:sp>
        <p:nvSpPr>
          <p:cNvPr id="5" name="Footer Placeholder 4">
            <a:extLst>
              <a:ext uri="{FF2B5EF4-FFF2-40B4-BE49-F238E27FC236}">
                <a16:creationId xmlns:a16="http://schemas.microsoft.com/office/drawing/2014/main" id="{C2E8ECCF-F27F-4800-993C-9F6F5C16B7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F2F4D6-BB97-4DC8-B5FC-37E6301AD075}"/>
              </a:ext>
            </a:extLst>
          </p:cNvPr>
          <p:cNvSpPr>
            <a:spLocks noGrp="1"/>
          </p:cNvSpPr>
          <p:nvPr>
            <p:ph type="sldNum" sz="quarter" idx="12"/>
          </p:nvPr>
        </p:nvSpPr>
        <p:spPr/>
        <p:txBody>
          <a:bodyPr/>
          <a:lstStyle/>
          <a:p>
            <a:fld id="{7527C52F-BB1B-4876-81E1-0E8A59FCABF3}" type="slidenum">
              <a:rPr lang="en-US" smtClean="0"/>
              <a:t>‹#›</a:t>
            </a:fld>
            <a:endParaRPr lang="en-US"/>
          </a:p>
        </p:txBody>
      </p:sp>
    </p:spTree>
    <p:extLst>
      <p:ext uri="{BB962C8B-B14F-4D97-AF65-F5344CB8AC3E}">
        <p14:creationId xmlns:p14="http://schemas.microsoft.com/office/powerpoint/2010/main" val="2353195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232EC-BB64-4EFF-B41C-DE70DB79F44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498B596-E9F6-4D97-A379-7565375E6D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93CD2F-FFE5-4287-A61A-E51A75DB0009}"/>
              </a:ext>
            </a:extLst>
          </p:cNvPr>
          <p:cNvSpPr>
            <a:spLocks noGrp="1"/>
          </p:cNvSpPr>
          <p:nvPr>
            <p:ph type="dt" sz="half" idx="10"/>
          </p:nvPr>
        </p:nvSpPr>
        <p:spPr/>
        <p:txBody>
          <a:bodyPr/>
          <a:lstStyle/>
          <a:p>
            <a:fld id="{3D1A3974-AA06-43C7-8594-B78E1CE11097}" type="datetimeFigureOut">
              <a:rPr lang="en-US" smtClean="0"/>
              <a:t>4/27/2020</a:t>
            </a:fld>
            <a:endParaRPr lang="en-US"/>
          </a:p>
        </p:txBody>
      </p:sp>
      <p:sp>
        <p:nvSpPr>
          <p:cNvPr id="5" name="Footer Placeholder 4">
            <a:extLst>
              <a:ext uri="{FF2B5EF4-FFF2-40B4-BE49-F238E27FC236}">
                <a16:creationId xmlns:a16="http://schemas.microsoft.com/office/drawing/2014/main" id="{7CFAFCC3-0C89-4AB4-A86E-C89C00B6F1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243139-2DBF-4E44-A8B8-8228A0BEC443}"/>
              </a:ext>
            </a:extLst>
          </p:cNvPr>
          <p:cNvSpPr>
            <a:spLocks noGrp="1"/>
          </p:cNvSpPr>
          <p:nvPr>
            <p:ph type="sldNum" sz="quarter" idx="12"/>
          </p:nvPr>
        </p:nvSpPr>
        <p:spPr/>
        <p:txBody>
          <a:bodyPr/>
          <a:lstStyle/>
          <a:p>
            <a:fld id="{7527C52F-BB1B-4876-81E1-0E8A59FCABF3}" type="slidenum">
              <a:rPr lang="en-US" smtClean="0"/>
              <a:t>‹#›</a:t>
            </a:fld>
            <a:endParaRPr lang="en-US"/>
          </a:p>
        </p:txBody>
      </p:sp>
    </p:spTree>
    <p:extLst>
      <p:ext uri="{BB962C8B-B14F-4D97-AF65-F5344CB8AC3E}">
        <p14:creationId xmlns:p14="http://schemas.microsoft.com/office/powerpoint/2010/main" val="2785818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FB0508-CF94-46F6-A263-35903E83198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F2629D-5484-4965-9184-83A76BD3A4F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6D02CC-906C-4470-9C80-A685FD7E1F94}"/>
              </a:ext>
            </a:extLst>
          </p:cNvPr>
          <p:cNvSpPr>
            <a:spLocks noGrp="1"/>
          </p:cNvSpPr>
          <p:nvPr>
            <p:ph type="dt" sz="half" idx="10"/>
          </p:nvPr>
        </p:nvSpPr>
        <p:spPr/>
        <p:txBody>
          <a:bodyPr/>
          <a:lstStyle/>
          <a:p>
            <a:fld id="{3D1A3974-AA06-43C7-8594-B78E1CE11097}" type="datetimeFigureOut">
              <a:rPr lang="en-US" smtClean="0"/>
              <a:t>4/27/2020</a:t>
            </a:fld>
            <a:endParaRPr lang="en-US"/>
          </a:p>
        </p:txBody>
      </p:sp>
      <p:sp>
        <p:nvSpPr>
          <p:cNvPr id="5" name="Footer Placeholder 4">
            <a:extLst>
              <a:ext uri="{FF2B5EF4-FFF2-40B4-BE49-F238E27FC236}">
                <a16:creationId xmlns:a16="http://schemas.microsoft.com/office/drawing/2014/main" id="{F81CA7C0-AAAD-4536-A0BB-AC1BBE4A1F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C93A6F-1B90-44FD-9311-F3DAAC3690B8}"/>
              </a:ext>
            </a:extLst>
          </p:cNvPr>
          <p:cNvSpPr>
            <a:spLocks noGrp="1"/>
          </p:cNvSpPr>
          <p:nvPr>
            <p:ph type="sldNum" sz="quarter" idx="12"/>
          </p:nvPr>
        </p:nvSpPr>
        <p:spPr/>
        <p:txBody>
          <a:bodyPr/>
          <a:lstStyle/>
          <a:p>
            <a:fld id="{7527C52F-BB1B-4876-81E1-0E8A59FCABF3}" type="slidenum">
              <a:rPr lang="en-US" smtClean="0"/>
              <a:t>‹#›</a:t>
            </a:fld>
            <a:endParaRPr lang="en-US"/>
          </a:p>
        </p:txBody>
      </p:sp>
    </p:spTree>
    <p:extLst>
      <p:ext uri="{BB962C8B-B14F-4D97-AF65-F5344CB8AC3E}">
        <p14:creationId xmlns:p14="http://schemas.microsoft.com/office/powerpoint/2010/main" val="2071173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8E530-61D0-4809-BBA0-55B08A9E83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D8F483-4590-4DDA-91D7-125B0FCBAB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05E8F8-986B-40B5-BCF9-5EFC93B63C87}"/>
              </a:ext>
            </a:extLst>
          </p:cNvPr>
          <p:cNvSpPr>
            <a:spLocks noGrp="1"/>
          </p:cNvSpPr>
          <p:nvPr>
            <p:ph type="dt" sz="half" idx="10"/>
          </p:nvPr>
        </p:nvSpPr>
        <p:spPr/>
        <p:txBody>
          <a:bodyPr/>
          <a:lstStyle/>
          <a:p>
            <a:fld id="{3D1A3974-AA06-43C7-8594-B78E1CE11097}" type="datetimeFigureOut">
              <a:rPr lang="en-US" smtClean="0"/>
              <a:t>4/27/2020</a:t>
            </a:fld>
            <a:endParaRPr lang="en-US"/>
          </a:p>
        </p:txBody>
      </p:sp>
      <p:sp>
        <p:nvSpPr>
          <p:cNvPr id="5" name="Footer Placeholder 4">
            <a:extLst>
              <a:ext uri="{FF2B5EF4-FFF2-40B4-BE49-F238E27FC236}">
                <a16:creationId xmlns:a16="http://schemas.microsoft.com/office/drawing/2014/main" id="{E6F47EC0-5C8B-4F66-82EB-9277973BA2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A6F119-BAE8-4747-95F3-9CE122D21484}"/>
              </a:ext>
            </a:extLst>
          </p:cNvPr>
          <p:cNvSpPr>
            <a:spLocks noGrp="1"/>
          </p:cNvSpPr>
          <p:nvPr>
            <p:ph type="sldNum" sz="quarter" idx="12"/>
          </p:nvPr>
        </p:nvSpPr>
        <p:spPr/>
        <p:txBody>
          <a:bodyPr/>
          <a:lstStyle/>
          <a:p>
            <a:fld id="{7527C52F-BB1B-4876-81E1-0E8A59FCABF3}" type="slidenum">
              <a:rPr lang="en-US" smtClean="0"/>
              <a:t>‹#›</a:t>
            </a:fld>
            <a:endParaRPr lang="en-US"/>
          </a:p>
        </p:txBody>
      </p:sp>
    </p:spTree>
    <p:extLst>
      <p:ext uri="{BB962C8B-B14F-4D97-AF65-F5344CB8AC3E}">
        <p14:creationId xmlns:p14="http://schemas.microsoft.com/office/powerpoint/2010/main" val="1492779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03D8D-851F-4FC8-AED0-18D7F0FC0E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44A36AD-84FC-435F-BB0E-73A25478F1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C9F4AC-F826-4CDE-8D59-B1F236AA1447}"/>
              </a:ext>
            </a:extLst>
          </p:cNvPr>
          <p:cNvSpPr>
            <a:spLocks noGrp="1"/>
          </p:cNvSpPr>
          <p:nvPr>
            <p:ph type="dt" sz="half" idx="10"/>
          </p:nvPr>
        </p:nvSpPr>
        <p:spPr/>
        <p:txBody>
          <a:bodyPr/>
          <a:lstStyle/>
          <a:p>
            <a:fld id="{3D1A3974-AA06-43C7-8594-B78E1CE11097}" type="datetimeFigureOut">
              <a:rPr lang="en-US" smtClean="0"/>
              <a:t>4/27/2020</a:t>
            </a:fld>
            <a:endParaRPr lang="en-US"/>
          </a:p>
        </p:txBody>
      </p:sp>
      <p:sp>
        <p:nvSpPr>
          <p:cNvPr id="5" name="Footer Placeholder 4">
            <a:extLst>
              <a:ext uri="{FF2B5EF4-FFF2-40B4-BE49-F238E27FC236}">
                <a16:creationId xmlns:a16="http://schemas.microsoft.com/office/drawing/2014/main" id="{0CACB91B-7949-4E8F-A2ED-BEBE103299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53AF93-B3B4-49E7-8849-A70E231454F0}"/>
              </a:ext>
            </a:extLst>
          </p:cNvPr>
          <p:cNvSpPr>
            <a:spLocks noGrp="1"/>
          </p:cNvSpPr>
          <p:nvPr>
            <p:ph type="sldNum" sz="quarter" idx="12"/>
          </p:nvPr>
        </p:nvSpPr>
        <p:spPr/>
        <p:txBody>
          <a:bodyPr/>
          <a:lstStyle/>
          <a:p>
            <a:fld id="{7527C52F-BB1B-4876-81E1-0E8A59FCABF3}" type="slidenum">
              <a:rPr lang="en-US" smtClean="0"/>
              <a:t>‹#›</a:t>
            </a:fld>
            <a:endParaRPr lang="en-US"/>
          </a:p>
        </p:txBody>
      </p:sp>
    </p:spTree>
    <p:extLst>
      <p:ext uri="{BB962C8B-B14F-4D97-AF65-F5344CB8AC3E}">
        <p14:creationId xmlns:p14="http://schemas.microsoft.com/office/powerpoint/2010/main" val="131296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D3325-7F3E-4B27-9276-6CEF3D02C6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1A6F19-74D7-41C1-9074-8B83A61C1B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38ED7C-8493-4E96-A411-1F4673AF7D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2583CDE-8D99-48DB-83EC-C1DE38DE8DFB}"/>
              </a:ext>
            </a:extLst>
          </p:cNvPr>
          <p:cNvSpPr>
            <a:spLocks noGrp="1"/>
          </p:cNvSpPr>
          <p:nvPr>
            <p:ph type="dt" sz="half" idx="10"/>
          </p:nvPr>
        </p:nvSpPr>
        <p:spPr/>
        <p:txBody>
          <a:bodyPr/>
          <a:lstStyle/>
          <a:p>
            <a:fld id="{3D1A3974-AA06-43C7-8594-B78E1CE11097}" type="datetimeFigureOut">
              <a:rPr lang="en-US" smtClean="0"/>
              <a:t>4/27/2020</a:t>
            </a:fld>
            <a:endParaRPr lang="en-US"/>
          </a:p>
        </p:txBody>
      </p:sp>
      <p:sp>
        <p:nvSpPr>
          <p:cNvPr id="6" name="Footer Placeholder 5">
            <a:extLst>
              <a:ext uri="{FF2B5EF4-FFF2-40B4-BE49-F238E27FC236}">
                <a16:creationId xmlns:a16="http://schemas.microsoft.com/office/drawing/2014/main" id="{1C9030F2-F51A-4D92-9156-2A5778EFAE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8F2BC9-C88B-402C-824A-85185EB37475}"/>
              </a:ext>
            </a:extLst>
          </p:cNvPr>
          <p:cNvSpPr>
            <a:spLocks noGrp="1"/>
          </p:cNvSpPr>
          <p:nvPr>
            <p:ph type="sldNum" sz="quarter" idx="12"/>
          </p:nvPr>
        </p:nvSpPr>
        <p:spPr/>
        <p:txBody>
          <a:bodyPr/>
          <a:lstStyle/>
          <a:p>
            <a:fld id="{7527C52F-BB1B-4876-81E1-0E8A59FCABF3}" type="slidenum">
              <a:rPr lang="en-US" smtClean="0"/>
              <a:t>‹#›</a:t>
            </a:fld>
            <a:endParaRPr lang="en-US"/>
          </a:p>
        </p:txBody>
      </p:sp>
    </p:spTree>
    <p:extLst>
      <p:ext uri="{BB962C8B-B14F-4D97-AF65-F5344CB8AC3E}">
        <p14:creationId xmlns:p14="http://schemas.microsoft.com/office/powerpoint/2010/main" val="2410965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732C4-1D4C-48D5-974A-58C8C95F3B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40C87B-04B6-4278-8BAD-9EB3CD602A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9E2021-B9ED-438F-B0EA-54BACE4DAB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25BE8B-72D8-4D58-9F6D-B2661E24E4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0009DF9-54DC-409A-8224-13EE637869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E7B286-6234-41C6-91CD-BA1CE351DFAC}"/>
              </a:ext>
            </a:extLst>
          </p:cNvPr>
          <p:cNvSpPr>
            <a:spLocks noGrp="1"/>
          </p:cNvSpPr>
          <p:nvPr>
            <p:ph type="dt" sz="half" idx="10"/>
          </p:nvPr>
        </p:nvSpPr>
        <p:spPr/>
        <p:txBody>
          <a:bodyPr/>
          <a:lstStyle/>
          <a:p>
            <a:fld id="{3D1A3974-AA06-43C7-8594-B78E1CE11097}" type="datetimeFigureOut">
              <a:rPr lang="en-US" smtClean="0"/>
              <a:t>4/27/2020</a:t>
            </a:fld>
            <a:endParaRPr lang="en-US"/>
          </a:p>
        </p:txBody>
      </p:sp>
      <p:sp>
        <p:nvSpPr>
          <p:cNvPr id="8" name="Footer Placeholder 7">
            <a:extLst>
              <a:ext uri="{FF2B5EF4-FFF2-40B4-BE49-F238E27FC236}">
                <a16:creationId xmlns:a16="http://schemas.microsoft.com/office/drawing/2014/main" id="{49797893-E85A-4EBE-BE4C-4F80AA97AA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258A6C-127F-40FD-A829-5A9E452FA41B}"/>
              </a:ext>
            </a:extLst>
          </p:cNvPr>
          <p:cNvSpPr>
            <a:spLocks noGrp="1"/>
          </p:cNvSpPr>
          <p:nvPr>
            <p:ph type="sldNum" sz="quarter" idx="12"/>
          </p:nvPr>
        </p:nvSpPr>
        <p:spPr/>
        <p:txBody>
          <a:bodyPr/>
          <a:lstStyle/>
          <a:p>
            <a:fld id="{7527C52F-BB1B-4876-81E1-0E8A59FCABF3}" type="slidenum">
              <a:rPr lang="en-US" smtClean="0"/>
              <a:t>‹#›</a:t>
            </a:fld>
            <a:endParaRPr lang="en-US"/>
          </a:p>
        </p:txBody>
      </p:sp>
    </p:spTree>
    <p:extLst>
      <p:ext uri="{BB962C8B-B14F-4D97-AF65-F5344CB8AC3E}">
        <p14:creationId xmlns:p14="http://schemas.microsoft.com/office/powerpoint/2010/main" val="716623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0B9B9-D10E-466B-B327-59BCE1CEF5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56C008-AA6E-4AD1-9DDB-9A6BE3EFBE25}"/>
              </a:ext>
            </a:extLst>
          </p:cNvPr>
          <p:cNvSpPr>
            <a:spLocks noGrp="1"/>
          </p:cNvSpPr>
          <p:nvPr>
            <p:ph type="dt" sz="half" idx="10"/>
          </p:nvPr>
        </p:nvSpPr>
        <p:spPr/>
        <p:txBody>
          <a:bodyPr/>
          <a:lstStyle/>
          <a:p>
            <a:fld id="{3D1A3974-AA06-43C7-8594-B78E1CE11097}" type="datetimeFigureOut">
              <a:rPr lang="en-US" smtClean="0"/>
              <a:t>4/27/2020</a:t>
            </a:fld>
            <a:endParaRPr lang="en-US"/>
          </a:p>
        </p:txBody>
      </p:sp>
      <p:sp>
        <p:nvSpPr>
          <p:cNvPr id="4" name="Footer Placeholder 3">
            <a:extLst>
              <a:ext uri="{FF2B5EF4-FFF2-40B4-BE49-F238E27FC236}">
                <a16:creationId xmlns:a16="http://schemas.microsoft.com/office/drawing/2014/main" id="{0C527145-DA6D-4A1D-B4A1-FF6C594D8E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C9656A-B70F-4520-B4D1-EC8E6C7A4DCB}"/>
              </a:ext>
            </a:extLst>
          </p:cNvPr>
          <p:cNvSpPr>
            <a:spLocks noGrp="1"/>
          </p:cNvSpPr>
          <p:nvPr>
            <p:ph type="sldNum" sz="quarter" idx="12"/>
          </p:nvPr>
        </p:nvSpPr>
        <p:spPr/>
        <p:txBody>
          <a:bodyPr/>
          <a:lstStyle/>
          <a:p>
            <a:fld id="{7527C52F-BB1B-4876-81E1-0E8A59FCABF3}" type="slidenum">
              <a:rPr lang="en-US" smtClean="0"/>
              <a:t>‹#›</a:t>
            </a:fld>
            <a:endParaRPr lang="en-US"/>
          </a:p>
        </p:txBody>
      </p:sp>
    </p:spTree>
    <p:extLst>
      <p:ext uri="{BB962C8B-B14F-4D97-AF65-F5344CB8AC3E}">
        <p14:creationId xmlns:p14="http://schemas.microsoft.com/office/powerpoint/2010/main" val="3510022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5667F7-333B-4CED-9B0E-307F653B8694}"/>
              </a:ext>
            </a:extLst>
          </p:cNvPr>
          <p:cNvSpPr>
            <a:spLocks noGrp="1"/>
          </p:cNvSpPr>
          <p:nvPr>
            <p:ph type="dt" sz="half" idx="10"/>
          </p:nvPr>
        </p:nvSpPr>
        <p:spPr/>
        <p:txBody>
          <a:bodyPr/>
          <a:lstStyle/>
          <a:p>
            <a:fld id="{3D1A3974-AA06-43C7-8594-B78E1CE11097}" type="datetimeFigureOut">
              <a:rPr lang="en-US" smtClean="0"/>
              <a:t>4/27/2020</a:t>
            </a:fld>
            <a:endParaRPr lang="en-US"/>
          </a:p>
        </p:txBody>
      </p:sp>
      <p:sp>
        <p:nvSpPr>
          <p:cNvPr id="3" name="Footer Placeholder 2">
            <a:extLst>
              <a:ext uri="{FF2B5EF4-FFF2-40B4-BE49-F238E27FC236}">
                <a16:creationId xmlns:a16="http://schemas.microsoft.com/office/drawing/2014/main" id="{D89EAE17-328E-4962-A9EE-569D496F5F5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140DDBE-E67B-434D-B576-53EFB4D49C34}"/>
              </a:ext>
            </a:extLst>
          </p:cNvPr>
          <p:cNvSpPr>
            <a:spLocks noGrp="1"/>
          </p:cNvSpPr>
          <p:nvPr>
            <p:ph type="sldNum" sz="quarter" idx="12"/>
          </p:nvPr>
        </p:nvSpPr>
        <p:spPr/>
        <p:txBody>
          <a:bodyPr/>
          <a:lstStyle/>
          <a:p>
            <a:fld id="{7527C52F-BB1B-4876-81E1-0E8A59FCABF3}" type="slidenum">
              <a:rPr lang="en-US" smtClean="0"/>
              <a:t>‹#›</a:t>
            </a:fld>
            <a:endParaRPr lang="en-US"/>
          </a:p>
        </p:txBody>
      </p:sp>
    </p:spTree>
    <p:extLst>
      <p:ext uri="{BB962C8B-B14F-4D97-AF65-F5344CB8AC3E}">
        <p14:creationId xmlns:p14="http://schemas.microsoft.com/office/powerpoint/2010/main" val="3344816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5D60C-09F2-4478-9D87-910262FA91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E596B3-0E5B-44A8-A5B2-78DF215284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3B6A30-778B-4C11-B6A4-72D309FBA0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D46935-757D-4625-82C7-0842D50146CA}"/>
              </a:ext>
            </a:extLst>
          </p:cNvPr>
          <p:cNvSpPr>
            <a:spLocks noGrp="1"/>
          </p:cNvSpPr>
          <p:nvPr>
            <p:ph type="dt" sz="half" idx="10"/>
          </p:nvPr>
        </p:nvSpPr>
        <p:spPr/>
        <p:txBody>
          <a:bodyPr/>
          <a:lstStyle/>
          <a:p>
            <a:fld id="{3D1A3974-AA06-43C7-8594-B78E1CE11097}" type="datetimeFigureOut">
              <a:rPr lang="en-US" smtClean="0"/>
              <a:t>4/27/2020</a:t>
            </a:fld>
            <a:endParaRPr lang="en-US"/>
          </a:p>
        </p:txBody>
      </p:sp>
      <p:sp>
        <p:nvSpPr>
          <p:cNvPr id="6" name="Footer Placeholder 5">
            <a:extLst>
              <a:ext uri="{FF2B5EF4-FFF2-40B4-BE49-F238E27FC236}">
                <a16:creationId xmlns:a16="http://schemas.microsoft.com/office/drawing/2014/main" id="{051AB2E5-1A53-40FE-8060-5BA7607693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9FC1E6-AFEA-4321-A7E2-E4EACA5C31F4}"/>
              </a:ext>
            </a:extLst>
          </p:cNvPr>
          <p:cNvSpPr>
            <a:spLocks noGrp="1"/>
          </p:cNvSpPr>
          <p:nvPr>
            <p:ph type="sldNum" sz="quarter" idx="12"/>
          </p:nvPr>
        </p:nvSpPr>
        <p:spPr/>
        <p:txBody>
          <a:bodyPr/>
          <a:lstStyle/>
          <a:p>
            <a:fld id="{7527C52F-BB1B-4876-81E1-0E8A59FCABF3}" type="slidenum">
              <a:rPr lang="en-US" smtClean="0"/>
              <a:t>‹#›</a:t>
            </a:fld>
            <a:endParaRPr lang="en-US"/>
          </a:p>
        </p:txBody>
      </p:sp>
    </p:spTree>
    <p:extLst>
      <p:ext uri="{BB962C8B-B14F-4D97-AF65-F5344CB8AC3E}">
        <p14:creationId xmlns:p14="http://schemas.microsoft.com/office/powerpoint/2010/main" val="257407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1ACF3-9FE0-494D-8364-EAE97FEDD7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315472-8EDF-4C51-8FA7-A5269689E6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891A10F-DE69-483D-BAD1-9629FE297E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FD61FD-20E0-4632-A286-3DB530B9D4A5}"/>
              </a:ext>
            </a:extLst>
          </p:cNvPr>
          <p:cNvSpPr>
            <a:spLocks noGrp="1"/>
          </p:cNvSpPr>
          <p:nvPr>
            <p:ph type="dt" sz="half" idx="10"/>
          </p:nvPr>
        </p:nvSpPr>
        <p:spPr/>
        <p:txBody>
          <a:bodyPr/>
          <a:lstStyle/>
          <a:p>
            <a:fld id="{3D1A3974-AA06-43C7-8594-B78E1CE11097}" type="datetimeFigureOut">
              <a:rPr lang="en-US" smtClean="0"/>
              <a:t>4/27/2020</a:t>
            </a:fld>
            <a:endParaRPr lang="en-US"/>
          </a:p>
        </p:txBody>
      </p:sp>
      <p:sp>
        <p:nvSpPr>
          <p:cNvPr id="6" name="Footer Placeholder 5">
            <a:extLst>
              <a:ext uri="{FF2B5EF4-FFF2-40B4-BE49-F238E27FC236}">
                <a16:creationId xmlns:a16="http://schemas.microsoft.com/office/drawing/2014/main" id="{B215631B-041C-429F-AD84-C5FAC6C53E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736776-D198-4674-9D8E-46338B6AE797}"/>
              </a:ext>
            </a:extLst>
          </p:cNvPr>
          <p:cNvSpPr>
            <a:spLocks noGrp="1"/>
          </p:cNvSpPr>
          <p:nvPr>
            <p:ph type="sldNum" sz="quarter" idx="12"/>
          </p:nvPr>
        </p:nvSpPr>
        <p:spPr/>
        <p:txBody>
          <a:bodyPr/>
          <a:lstStyle/>
          <a:p>
            <a:fld id="{7527C52F-BB1B-4876-81E1-0E8A59FCABF3}" type="slidenum">
              <a:rPr lang="en-US" smtClean="0"/>
              <a:t>‹#›</a:t>
            </a:fld>
            <a:endParaRPr lang="en-US"/>
          </a:p>
        </p:txBody>
      </p:sp>
    </p:spTree>
    <p:extLst>
      <p:ext uri="{BB962C8B-B14F-4D97-AF65-F5344CB8AC3E}">
        <p14:creationId xmlns:p14="http://schemas.microsoft.com/office/powerpoint/2010/main" val="377176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E3FC61-07AC-406C-B22A-573C77F063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AD68BA-06CC-4291-ABED-515F353710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72608B-0C3D-401C-B88F-244A7204A2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A3974-AA06-43C7-8594-B78E1CE11097}" type="datetimeFigureOut">
              <a:rPr lang="en-US" smtClean="0"/>
              <a:t>4/27/2020</a:t>
            </a:fld>
            <a:endParaRPr lang="en-US"/>
          </a:p>
        </p:txBody>
      </p:sp>
      <p:sp>
        <p:nvSpPr>
          <p:cNvPr id="5" name="Footer Placeholder 4">
            <a:extLst>
              <a:ext uri="{FF2B5EF4-FFF2-40B4-BE49-F238E27FC236}">
                <a16:creationId xmlns:a16="http://schemas.microsoft.com/office/drawing/2014/main" id="{C9E9C241-6F82-49B4-A556-C5264D52D6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1B9AC7-986F-40A9-B02F-25106281EB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7C52F-BB1B-4876-81E1-0E8A59FCABF3}" type="slidenum">
              <a:rPr lang="en-US" smtClean="0"/>
              <a:t>‹#›</a:t>
            </a:fld>
            <a:endParaRPr lang="en-US"/>
          </a:p>
        </p:txBody>
      </p:sp>
    </p:spTree>
    <p:extLst>
      <p:ext uri="{BB962C8B-B14F-4D97-AF65-F5344CB8AC3E}">
        <p14:creationId xmlns:p14="http://schemas.microsoft.com/office/powerpoint/2010/main" val="3192939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BA08E-596B-45D8-BF30-158711CCD4C5}"/>
              </a:ext>
            </a:extLst>
          </p:cNvPr>
          <p:cNvSpPr>
            <a:spLocks noGrp="1"/>
          </p:cNvSpPr>
          <p:nvPr>
            <p:ph type="ctrTitle"/>
          </p:nvPr>
        </p:nvSpPr>
        <p:spPr>
          <a:xfrm>
            <a:off x="1524000" y="1122362"/>
            <a:ext cx="9144000" cy="1880329"/>
          </a:xfrm>
        </p:spPr>
        <p:txBody>
          <a:bodyPr>
            <a:normAutofit fontScale="90000"/>
          </a:bodyPr>
          <a:lstStyle/>
          <a:p>
            <a:r>
              <a:rPr lang="en-US" dirty="0"/>
              <a:t>Ethical Issues in Scarce Resource Allocation in COVID-19 Pandemic </a:t>
            </a:r>
          </a:p>
        </p:txBody>
      </p:sp>
      <p:sp>
        <p:nvSpPr>
          <p:cNvPr id="3" name="Subtitle 2">
            <a:extLst>
              <a:ext uri="{FF2B5EF4-FFF2-40B4-BE49-F238E27FC236}">
                <a16:creationId xmlns:a16="http://schemas.microsoft.com/office/drawing/2014/main" id="{362C6DFE-4C2C-4A85-BDEC-5FF0603B9470}"/>
              </a:ext>
            </a:extLst>
          </p:cNvPr>
          <p:cNvSpPr>
            <a:spLocks noGrp="1"/>
          </p:cNvSpPr>
          <p:nvPr>
            <p:ph type="subTitle" idx="1"/>
          </p:nvPr>
        </p:nvSpPr>
        <p:spPr/>
        <p:txBody>
          <a:bodyPr>
            <a:normAutofit fontScale="70000" lnSpcReduction="20000"/>
          </a:bodyPr>
          <a:lstStyle/>
          <a:p>
            <a:r>
              <a:rPr lang="en-US" sz="3600" dirty="0"/>
              <a:t>Kenneth Prager, MD</a:t>
            </a:r>
          </a:p>
          <a:p>
            <a:r>
              <a:rPr lang="en-US" sz="3600" dirty="0"/>
              <a:t>Professor of Medicine at Columbia University Medical center</a:t>
            </a:r>
          </a:p>
          <a:p>
            <a:r>
              <a:rPr lang="en-US" sz="3600" dirty="0"/>
              <a:t>Director, Clinical Ethics</a:t>
            </a:r>
          </a:p>
          <a:p>
            <a:r>
              <a:rPr lang="en-US" sz="3600" dirty="0"/>
              <a:t>Chair, Medical Ethics Committee</a:t>
            </a:r>
          </a:p>
        </p:txBody>
      </p:sp>
    </p:spTree>
    <p:extLst>
      <p:ext uri="{BB962C8B-B14F-4D97-AF65-F5344CB8AC3E}">
        <p14:creationId xmlns:p14="http://schemas.microsoft.com/office/powerpoint/2010/main" val="115475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56617-3813-4A4E-BC26-B0E0B32900F3}"/>
              </a:ext>
            </a:extLst>
          </p:cNvPr>
          <p:cNvSpPr>
            <a:spLocks noGrp="1"/>
          </p:cNvSpPr>
          <p:nvPr>
            <p:ph type="title"/>
          </p:nvPr>
        </p:nvSpPr>
        <p:spPr/>
        <p:txBody>
          <a:bodyPr/>
          <a:lstStyle/>
          <a:p>
            <a:r>
              <a:rPr lang="en-US" dirty="0"/>
              <a:t>Withholding or withdrawing ventilator</a:t>
            </a:r>
          </a:p>
        </p:txBody>
      </p:sp>
      <p:sp>
        <p:nvSpPr>
          <p:cNvPr id="3" name="Content Placeholder 2">
            <a:extLst>
              <a:ext uri="{FF2B5EF4-FFF2-40B4-BE49-F238E27FC236}">
                <a16:creationId xmlns:a16="http://schemas.microsoft.com/office/drawing/2014/main" id="{786C5628-FBA0-451A-9E53-C8711B6DB1F4}"/>
              </a:ext>
            </a:extLst>
          </p:cNvPr>
          <p:cNvSpPr>
            <a:spLocks noGrp="1"/>
          </p:cNvSpPr>
          <p:nvPr>
            <p:ph idx="1"/>
          </p:nvPr>
        </p:nvSpPr>
        <p:spPr/>
        <p:txBody>
          <a:bodyPr/>
          <a:lstStyle/>
          <a:p>
            <a:r>
              <a:rPr lang="en-US" dirty="0"/>
              <a:t>Decision not made by treating physician</a:t>
            </a:r>
          </a:p>
          <a:p>
            <a:r>
              <a:rPr lang="en-US" dirty="0"/>
              <a:t>Decision made by triage committee based on objective criteria applied fairly to all patients</a:t>
            </a:r>
          </a:p>
          <a:p>
            <a:r>
              <a:rPr lang="en-US" dirty="0"/>
              <a:t>Withholding ventilator—DNR/I--much easier emotionally for physicians and family than withdrawing</a:t>
            </a:r>
          </a:p>
          <a:p>
            <a:r>
              <a:rPr lang="en-US" dirty="0"/>
              <a:t>Need for rapid GOC discussion with family and role of palliative care</a:t>
            </a:r>
          </a:p>
        </p:txBody>
      </p:sp>
    </p:spTree>
    <p:extLst>
      <p:ext uri="{BB962C8B-B14F-4D97-AF65-F5344CB8AC3E}">
        <p14:creationId xmlns:p14="http://schemas.microsoft.com/office/powerpoint/2010/main" val="727807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5EEAF-7FB9-4331-A955-F08D8EB9E2D5}"/>
              </a:ext>
            </a:extLst>
          </p:cNvPr>
          <p:cNvSpPr>
            <a:spLocks noGrp="1"/>
          </p:cNvSpPr>
          <p:nvPr>
            <p:ph type="title"/>
          </p:nvPr>
        </p:nvSpPr>
        <p:spPr/>
        <p:txBody>
          <a:bodyPr/>
          <a:lstStyle/>
          <a:p>
            <a:r>
              <a:rPr lang="en-US" dirty="0"/>
              <a:t>Concerns with triage policy</a:t>
            </a:r>
          </a:p>
        </p:txBody>
      </p:sp>
      <p:sp>
        <p:nvSpPr>
          <p:cNvPr id="3" name="Content Placeholder 2">
            <a:extLst>
              <a:ext uri="{FF2B5EF4-FFF2-40B4-BE49-F238E27FC236}">
                <a16:creationId xmlns:a16="http://schemas.microsoft.com/office/drawing/2014/main" id="{5DBF79E4-3C47-4A15-96A8-146E52F25E9F}"/>
              </a:ext>
            </a:extLst>
          </p:cNvPr>
          <p:cNvSpPr>
            <a:spLocks noGrp="1"/>
          </p:cNvSpPr>
          <p:nvPr>
            <p:ph idx="1"/>
          </p:nvPr>
        </p:nvSpPr>
        <p:spPr/>
        <p:txBody>
          <a:bodyPr>
            <a:normAutofit/>
          </a:bodyPr>
          <a:lstStyle/>
          <a:p>
            <a:r>
              <a:rPr lang="en-US" dirty="0"/>
              <a:t>Disability community concerns re: discrimination</a:t>
            </a:r>
          </a:p>
          <a:p>
            <a:pPr lvl="1"/>
            <a:r>
              <a:rPr lang="en-US" dirty="0"/>
              <a:t>Intellectual disability</a:t>
            </a:r>
          </a:p>
          <a:p>
            <a:pPr lvl="1"/>
            <a:r>
              <a:rPr lang="en-US" dirty="0"/>
              <a:t>Dementia</a:t>
            </a:r>
          </a:p>
          <a:p>
            <a:pPr lvl="1"/>
            <a:r>
              <a:rPr lang="en-US" dirty="0"/>
              <a:t>Severe physical disability</a:t>
            </a:r>
          </a:p>
          <a:p>
            <a:r>
              <a:rPr lang="en-US" dirty="0"/>
              <a:t>Concerns that age may play inappropriate role in life support decisions</a:t>
            </a:r>
          </a:p>
          <a:p>
            <a:r>
              <a:rPr lang="en-US" dirty="0"/>
              <a:t>Is there bias against people with poorly treated medical conditions because of poor access to health care who have worse prognosis for survival?</a:t>
            </a:r>
          </a:p>
          <a:p>
            <a:pPr lvl="1"/>
            <a:r>
              <a:rPr lang="en-US" dirty="0"/>
              <a:t>Minority communities</a:t>
            </a:r>
          </a:p>
          <a:p>
            <a:pPr marL="0" indent="0">
              <a:buNone/>
            </a:pPr>
            <a:endParaRPr lang="en-US" dirty="0"/>
          </a:p>
        </p:txBody>
      </p:sp>
    </p:spTree>
    <p:extLst>
      <p:ext uri="{BB962C8B-B14F-4D97-AF65-F5344CB8AC3E}">
        <p14:creationId xmlns:p14="http://schemas.microsoft.com/office/powerpoint/2010/main" val="2994630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6419B-CF8B-458C-B723-C96E7F26E990}"/>
              </a:ext>
            </a:extLst>
          </p:cNvPr>
          <p:cNvSpPr>
            <a:spLocks noGrp="1"/>
          </p:cNvSpPr>
          <p:nvPr>
            <p:ph type="title"/>
          </p:nvPr>
        </p:nvSpPr>
        <p:spPr/>
        <p:txBody>
          <a:bodyPr/>
          <a:lstStyle/>
          <a:p>
            <a:r>
              <a:rPr lang="en-US" dirty="0"/>
              <a:t>How will public react to triage policies?</a:t>
            </a:r>
          </a:p>
        </p:txBody>
      </p:sp>
      <p:sp>
        <p:nvSpPr>
          <p:cNvPr id="3" name="Content Placeholder 2">
            <a:extLst>
              <a:ext uri="{FF2B5EF4-FFF2-40B4-BE49-F238E27FC236}">
                <a16:creationId xmlns:a16="http://schemas.microsoft.com/office/drawing/2014/main" id="{CFD9C41D-C036-4A67-8E35-CB96594C8C61}"/>
              </a:ext>
            </a:extLst>
          </p:cNvPr>
          <p:cNvSpPr>
            <a:spLocks noGrp="1"/>
          </p:cNvSpPr>
          <p:nvPr>
            <p:ph idx="1"/>
          </p:nvPr>
        </p:nvSpPr>
        <p:spPr/>
        <p:txBody>
          <a:bodyPr/>
          <a:lstStyle/>
          <a:p>
            <a:r>
              <a:rPr lang="en-US" dirty="0"/>
              <a:t>Public trust is essential if the policy will be implemented</a:t>
            </a:r>
          </a:p>
          <a:p>
            <a:pPr lvl="1"/>
            <a:r>
              <a:rPr lang="en-US" dirty="0"/>
              <a:t>Mistrust already exists in disability and minority communities</a:t>
            </a:r>
          </a:p>
          <a:p>
            <a:r>
              <a:rPr lang="en-US" dirty="0"/>
              <a:t>Needs legitimacy from governor/legislature to carry this out</a:t>
            </a:r>
          </a:p>
          <a:p>
            <a:r>
              <a:rPr lang="en-US" dirty="0"/>
              <a:t>Must not be perceived by public as being policy of certain hospitals only</a:t>
            </a:r>
          </a:p>
          <a:p>
            <a:r>
              <a:rPr lang="en-US" dirty="0"/>
              <a:t>Physicians must be guaranteed legal protection if they carry out policy</a:t>
            </a:r>
          </a:p>
          <a:p>
            <a:r>
              <a:rPr lang="en-US" dirty="0"/>
              <a:t>Must be transparent</a:t>
            </a:r>
          </a:p>
          <a:p>
            <a:r>
              <a:rPr lang="en-US" dirty="0"/>
              <a:t>Must treat all people, ethnicities, immigrants, uninsured and insured alike.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66805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97F17-D47E-44F5-B403-CB2F8AD6BA8B}"/>
              </a:ext>
            </a:extLst>
          </p:cNvPr>
          <p:cNvSpPr>
            <a:spLocks noGrp="1"/>
          </p:cNvSpPr>
          <p:nvPr>
            <p:ph type="title"/>
          </p:nvPr>
        </p:nvSpPr>
        <p:spPr/>
        <p:txBody>
          <a:bodyPr/>
          <a:lstStyle/>
          <a:p>
            <a:r>
              <a:rPr lang="en-US" dirty="0"/>
              <a:t>Controversial triage questions</a:t>
            </a:r>
          </a:p>
        </p:txBody>
      </p:sp>
      <p:sp>
        <p:nvSpPr>
          <p:cNvPr id="3" name="Content Placeholder 2">
            <a:extLst>
              <a:ext uri="{FF2B5EF4-FFF2-40B4-BE49-F238E27FC236}">
                <a16:creationId xmlns:a16="http://schemas.microsoft.com/office/drawing/2014/main" id="{5F2C1B28-D748-4900-A2CB-4D35F11C11B2}"/>
              </a:ext>
            </a:extLst>
          </p:cNvPr>
          <p:cNvSpPr>
            <a:spLocks noGrp="1"/>
          </p:cNvSpPr>
          <p:nvPr>
            <p:ph idx="1"/>
          </p:nvPr>
        </p:nvSpPr>
        <p:spPr/>
        <p:txBody>
          <a:bodyPr/>
          <a:lstStyle/>
          <a:p>
            <a:r>
              <a:rPr lang="en-US" dirty="0"/>
              <a:t>Should patients requiring more intense care be disadvantaged?</a:t>
            </a:r>
          </a:p>
          <a:p>
            <a:r>
              <a:rPr lang="en-US" dirty="0"/>
              <a:t>Should patients with poorer long term prognosis be disadvantaged?</a:t>
            </a:r>
          </a:p>
          <a:p>
            <a:r>
              <a:rPr lang="en-US" dirty="0"/>
              <a:t>Should physicians, nurses, and other health care providers be favored in allocations?</a:t>
            </a:r>
          </a:p>
          <a:p>
            <a:pPr lvl="1"/>
            <a:r>
              <a:rPr lang="en-US" dirty="0"/>
              <a:t>If so how?</a:t>
            </a:r>
          </a:p>
          <a:p>
            <a:pPr lvl="1"/>
            <a:r>
              <a:rPr lang="en-US" dirty="0"/>
              <a:t>If not, how will this affect morale?</a:t>
            </a:r>
          </a:p>
          <a:p>
            <a:pPr lvl="1"/>
            <a:r>
              <a:rPr lang="en-US" dirty="0"/>
              <a:t>How would this be perceived by the public?</a:t>
            </a:r>
          </a:p>
        </p:txBody>
      </p:sp>
    </p:spTree>
    <p:extLst>
      <p:ext uri="{BB962C8B-B14F-4D97-AF65-F5344CB8AC3E}">
        <p14:creationId xmlns:p14="http://schemas.microsoft.com/office/powerpoint/2010/main" val="1167053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3931B-AD9C-4A6D-BB00-8AF4847A77D2}"/>
              </a:ext>
            </a:extLst>
          </p:cNvPr>
          <p:cNvSpPr>
            <a:spLocks noGrp="1"/>
          </p:cNvSpPr>
          <p:nvPr>
            <p:ph type="title"/>
          </p:nvPr>
        </p:nvSpPr>
        <p:spPr/>
        <p:txBody>
          <a:bodyPr/>
          <a:lstStyle/>
          <a:p>
            <a:r>
              <a:rPr lang="en-US" dirty="0"/>
              <a:t>Potential legal liability</a:t>
            </a:r>
          </a:p>
        </p:txBody>
      </p:sp>
      <p:sp>
        <p:nvSpPr>
          <p:cNvPr id="3" name="Content Placeholder 2">
            <a:extLst>
              <a:ext uri="{FF2B5EF4-FFF2-40B4-BE49-F238E27FC236}">
                <a16:creationId xmlns:a16="http://schemas.microsoft.com/office/drawing/2014/main" id="{3A982A4F-9894-4641-9D86-5D14961AC738}"/>
              </a:ext>
            </a:extLst>
          </p:cNvPr>
          <p:cNvSpPr>
            <a:spLocks noGrp="1"/>
          </p:cNvSpPr>
          <p:nvPr>
            <p:ph idx="1"/>
          </p:nvPr>
        </p:nvSpPr>
        <p:spPr/>
        <p:txBody>
          <a:bodyPr/>
          <a:lstStyle/>
          <a:p>
            <a:r>
              <a:rPr lang="en-US" dirty="0"/>
              <a:t>Major obstacle to implementing triage policy</a:t>
            </a:r>
          </a:p>
          <a:p>
            <a:r>
              <a:rPr lang="en-US" dirty="0"/>
              <a:t>“Existing federal and state statutes provide limited immunity to physicians and nurses in times of emergency</a:t>
            </a:r>
          </a:p>
          <a:p>
            <a:r>
              <a:rPr lang="en-US" dirty="0"/>
              <a:t>“But importantly, these laws do not clearly immunize decisions to withhold or withdraw ventilators, which might be seen as willful, reckless, or wanton conduct and thus beyond the scope of existing shields</a:t>
            </a:r>
          </a:p>
          <a:p>
            <a:r>
              <a:rPr lang="en-US" dirty="0"/>
              <a:t>“Moreover, only a small number of states extend immunity to criminal charges”</a:t>
            </a:r>
          </a:p>
        </p:txBody>
      </p:sp>
      <p:sp>
        <p:nvSpPr>
          <p:cNvPr id="5" name="TextBox 4">
            <a:extLst>
              <a:ext uri="{FF2B5EF4-FFF2-40B4-BE49-F238E27FC236}">
                <a16:creationId xmlns:a16="http://schemas.microsoft.com/office/drawing/2014/main" id="{9C6646DB-BEDE-4396-AA46-E4667E01AFA4}"/>
              </a:ext>
            </a:extLst>
          </p:cNvPr>
          <p:cNvSpPr txBox="1"/>
          <p:nvPr/>
        </p:nvSpPr>
        <p:spPr>
          <a:xfrm>
            <a:off x="961534" y="5891754"/>
            <a:ext cx="10392266" cy="646331"/>
          </a:xfrm>
          <a:prstGeom prst="rect">
            <a:avLst/>
          </a:prstGeom>
          <a:noFill/>
        </p:spPr>
        <p:txBody>
          <a:bodyPr wrap="square" rtlCol="0">
            <a:spAutoFit/>
          </a:bodyPr>
          <a:lstStyle/>
          <a:p>
            <a:r>
              <a:rPr lang="en-US" dirty="0"/>
              <a:t>Potential legal liability for withdrawing or withholding ventilators during COVID-19; Cohen, Crespo, White; </a:t>
            </a:r>
            <a:r>
              <a:rPr lang="en-US" i="1" dirty="0"/>
              <a:t>Journal of the American Medical Association</a:t>
            </a:r>
            <a:r>
              <a:rPr lang="en-US" dirty="0"/>
              <a:t>, April 1, 2020</a:t>
            </a:r>
          </a:p>
        </p:txBody>
      </p:sp>
    </p:spTree>
    <p:extLst>
      <p:ext uri="{BB962C8B-B14F-4D97-AF65-F5344CB8AC3E}">
        <p14:creationId xmlns:p14="http://schemas.microsoft.com/office/powerpoint/2010/main" val="287747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36ECD-2A11-499E-81BB-3E42269731B4}"/>
              </a:ext>
            </a:extLst>
          </p:cNvPr>
          <p:cNvSpPr>
            <a:spLocks noGrp="1"/>
          </p:cNvSpPr>
          <p:nvPr>
            <p:ph type="title"/>
          </p:nvPr>
        </p:nvSpPr>
        <p:spPr/>
        <p:txBody>
          <a:bodyPr/>
          <a:lstStyle/>
          <a:p>
            <a:r>
              <a:rPr lang="en-US" dirty="0"/>
              <a:t>Potential legal liability</a:t>
            </a:r>
          </a:p>
        </p:txBody>
      </p:sp>
      <p:sp>
        <p:nvSpPr>
          <p:cNvPr id="3" name="Content Placeholder 2">
            <a:extLst>
              <a:ext uri="{FF2B5EF4-FFF2-40B4-BE49-F238E27FC236}">
                <a16:creationId xmlns:a16="http://schemas.microsoft.com/office/drawing/2014/main" id="{C6EF70C2-D6D2-4135-9104-8C0ACF61F0B3}"/>
              </a:ext>
            </a:extLst>
          </p:cNvPr>
          <p:cNvSpPr>
            <a:spLocks noGrp="1"/>
          </p:cNvSpPr>
          <p:nvPr>
            <p:ph idx="1"/>
          </p:nvPr>
        </p:nvSpPr>
        <p:spPr/>
        <p:txBody>
          <a:bodyPr/>
          <a:lstStyle/>
          <a:p>
            <a:r>
              <a:rPr lang="en-US" dirty="0"/>
              <a:t>“Clinicians making triage decisions do so at the judgment of future juries.</a:t>
            </a:r>
          </a:p>
          <a:p>
            <a:r>
              <a:rPr lang="en-US" dirty="0"/>
              <a:t>“A clinician who intentionally withdraws a ventilator from a nonconsenting patient could conceivably be charged with criminal homicide.</a:t>
            </a:r>
          </a:p>
          <a:p>
            <a:r>
              <a:rPr lang="en-US" dirty="0"/>
              <a:t>“If the clinician knows that removing the ventilator will result in the death of the patient , the applicable charge would be murder.”</a:t>
            </a:r>
          </a:p>
        </p:txBody>
      </p:sp>
      <p:sp>
        <p:nvSpPr>
          <p:cNvPr id="4" name="TextBox 3">
            <a:extLst>
              <a:ext uri="{FF2B5EF4-FFF2-40B4-BE49-F238E27FC236}">
                <a16:creationId xmlns:a16="http://schemas.microsoft.com/office/drawing/2014/main" id="{D5943E30-4751-4568-8E1F-2D928504CF85}"/>
              </a:ext>
            </a:extLst>
          </p:cNvPr>
          <p:cNvSpPr txBox="1"/>
          <p:nvPr/>
        </p:nvSpPr>
        <p:spPr>
          <a:xfrm>
            <a:off x="1197204" y="6325386"/>
            <a:ext cx="9398524" cy="369332"/>
          </a:xfrm>
          <a:prstGeom prst="rect">
            <a:avLst/>
          </a:prstGeom>
          <a:noFill/>
        </p:spPr>
        <p:txBody>
          <a:bodyPr wrap="square" rtlCol="0">
            <a:spAutoFit/>
          </a:bodyPr>
          <a:lstStyle/>
          <a:p>
            <a:r>
              <a:rPr lang="en-US" dirty="0"/>
              <a:t>Cohen, et. al.; </a:t>
            </a:r>
            <a:r>
              <a:rPr lang="en-US" dirty="0" err="1"/>
              <a:t>op.cit</a:t>
            </a:r>
            <a:r>
              <a:rPr lang="en-US" dirty="0"/>
              <a:t>.</a:t>
            </a:r>
          </a:p>
        </p:txBody>
      </p:sp>
    </p:spTree>
    <p:extLst>
      <p:ext uri="{BB962C8B-B14F-4D97-AF65-F5344CB8AC3E}">
        <p14:creationId xmlns:p14="http://schemas.microsoft.com/office/powerpoint/2010/main" val="3657634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E1594-7A46-4093-B821-6E803C37BB9C}"/>
              </a:ext>
            </a:extLst>
          </p:cNvPr>
          <p:cNvSpPr>
            <a:spLocks noGrp="1"/>
          </p:cNvSpPr>
          <p:nvPr>
            <p:ph type="title"/>
          </p:nvPr>
        </p:nvSpPr>
        <p:spPr/>
        <p:txBody>
          <a:bodyPr/>
          <a:lstStyle/>
          <a:p>
            <a:r>
              <a:rPr lang="en-US" dirty="0"/>
              <a:t>The need for urgent action by State Governments</a:t>
            </a:r>
          </a:p>
        </p:txBody>
      </p:sp>
      <p:sp>
        <p:nvSpPr>
          <p:cNvPr id="3" name="Content Placeholder 2">
            <a:extLst>
              <a:ext uri="{FF2B5EF4-FFF2-40B4-BE49-F238E27FC236}">
                <a16:creationId xmlns:a16="http://schemas.microsoft.com/office/drawing/2014/main" id="{204F3139-6B7B-4331-82F7-95B399B6C284}"/>
              </a:ext>
            </a:extLst>
          </p:cNvPr>
          <p:cNvSpPr>
            <a:spLocks noGrp="1"/>
          </p:cNvSpPr>
          <p:nvPr>
            <p:ph idx="1"/>
          </p:nvPr>
        </p:nvSpPr>
        <p:spPr/>
        <p:txBody>
          <a:bodyPr/>
          <a:lstStyle/>
          <a:p>
            <a:r>
              <a:rPr lang="en-US" dirty="0"/>
              <a:t>“With potentially thousands of triage decisions on the horizon, clinicians should not be expected to move ahead with implementing triage protocols based on the hope that prosecutorial discretion or sympathetic juries will protect them in the future.</a:t>
            </a:r>
          </a:p>
          <a:p>
            <a:r>
              <a:rPr lang="en-US" dirty="0"/>
              <a:t>“…State legislatures must take action…[to] immunize all health care clinicians and health care entities from civil and criminal liability for ventilator triage decisions made in good faith compliance with mandatory or voluntary state-approved protocols…</a:t>
            </a:r>
          </a:p>
        </p:txBody>
      </p:sp>
      <p:sp>
        <p:nvSpPr>
          <p:cNvPr id="4" name="TextBox 3">
            <a:extLst>
              <a:ext uri="{FF2B5EF4-FFF2-40B4-BE49-F238E27FC236}">
                <a16:creationId xmlns:a16="http://schemas.microsoft.com/office/drawing/2014/main" id="{C2755562-499A-4628-A291-D2E7CA55BA7E}"/>
              </a:ext>
            </a:extLst>
          </p:cNvPr>
          <p:cNvSpPr txBox="1"/>
          <p:nvPr/>
        </p:nvSpPr>
        <p:spPr>
          <a:xfrm>
            <a:off x="1470581" y="6306532"/>
            <a:ext cx="9615341" cy="369332"/>
          </a:xfrm>
          <a:prstGeom prst="rect">
            <a:avLst/>
          </a:prstGeom>
          <a:noFill/>
        </p:spPr>
        <p:txBody>
          <a:bodyPr wrap="square" rtlCol="0">
            <a:spAutoFit/>
          </a:bodyPr>
          <a:lstStyle/>
          <a:p>
            <a:r>
              <a:rPr lang="en-US" dirty="0"/>
              <a:t>Cohen, et.al., </a:t>
            </a:r>
            <a:r>
              <a:rPr lang="en-US" dirty="0" err="1"/>
              <a:t>op.cit</a:t>
            </a:r>
            <a:r>
              <a:rPr lang="en-US" dirty="0"/>
              <a:t>.</a:t>
            </a:r>
          </a:p>
        </p:txBody>
      </p:sp>
    </p:spTree>
    <p:extLst>
      <p:ext uri="{BB962C8B-B14F-4D97-AF65-F5344CB8AC3E}">
        <p14:creationId xmlns:p14="http://schemas.microsoft.com/office/powerpoint/2010/main" val="3788018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84F06-CAA6-4590-8EA0-E54B7120F826}"/>
              </a:ext>
            </a:extLst>
          </p:cNvPr>
          <p:cNvSpPr>
            <a:spLocks noGrp="1"/>
          </p:cNvSpPr>
          <p:nvPr>
            <p:ph type="title"/>
          </p:nvPr>
        </p:nvSpPr>
        <p:spPr/>
        <p:txBody>
          <a:bodyPr/>
          <a:lstStyle/>
          <a:p>
            <a:r>
              <a:rPr lang="en-US" dirty="0"/>
              <a:t>Emergency Disaster Treatment Protection Act </a:t>
            </a:r>
          </a:p>
        </p:txBody>
      </p:sp>
      <p:sp>
        <p:nvSpPr>
          <p:cNvPr id="3" name="Content Placeholder 2">
            <a:extLst>
              <a:ext uri="{FF2B5EF4-FFF2-40B4-BE49-F238E27FC236}">
                <a16:creationId xmlns:a16="http://schemas.microsoft.com/office/drawing/2014/main" id="{8AA2C11A-1757-47A9-AFE7-E2E2E231469E}"/>
              </a:ext>
            </a:extLst>
          </p:cNvPr>
          <p:cNvSpPr>
            <a:spLocks noGrp="1"/>
          </p:cNvSpPr>
          <p:nvPr>
            <p:ph idx="1"/>
          </p:nvPr>
        </p:nvSpPr>
        <p:spPr/>
        <p:txBody>
          <a:bodyPr/>
          <a:lstStyle/>
          <a:p>
            <a:r>
              <a:rPr lang="en-US" dirty="0"/>
              <a:t>Passed by NYS legislature April 7, 2020</a:t>
            </a:r>
          </a:p>
          <a:p>
            <a:r>
              <a:rPr lang="en-US" dirty="0"/>
              <a:t>Grants qualified immunity to hospitals, nursing homes, administrators, board members, physicians, nurses…from civil and criminal liability arising from decisions, acts, and omissions occurring from the beginning of the Governor’s emergency declaration on March 7 through its expiration, and covers liability stemming from the care of individuals with and without COVID-19.</a:t>
            </a:r>
          </a:p>
          <a:p>
            <a:r>
              <a:rPr lang="en-US" dirty="0"/>
              <a:t>The immunity will not apply to intentional criminal misconduct, gross negligence…but makes clear that acts, omissions, and decisions resulting from a resource or staffing shortage will be covered.</a:t>
            </a:r>
          </a:p>
        </p:txBody>
      </p:sp>
    </p:spTree>
    <p:extLst>
      <p:ext uri="{BB962C8B-B14F-4D97-AF65-F5344CB8AC3E}">
        <p14:creationId xmlns:p14="http://schemas.microsoft.com/office/powerpoint/2010/main" val="3837710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2AC45-F4D1-4729-AEAD-E6E589E575D6}"/>
              </a:ext>
            </a:extLst>
          </p:cNvPr>
          <p:cNvSpPr>
            <a:spLocks noGrp="1"/>
          </p:cNvSpPr>
          <p:nvPr>
            <p:ph type="title"/>
          </p:nvPr>
        </p:nvSpPr>
        <p:spPr/>
        <p:txBody>
          <a:bodyPr/>
          <a:lstStyle/>
          <a:p>
            <a:r>
              <a:rPr lang="en-US" dirty="0"/>
              <a:t>Reaction of NYC hospitals to COVID crisis</a:t>
            </a:r>
          </a:p>
        </p:txBody>
      </p:sp>
      <p:sp>
        <p:nvSpPr>
          <p:cNvPr id="3" name="Content Placeholder 2">
            <a:extLst>
              <a:ext uri="{FF2B5EF4-FFF2-40B4-BE49-F238E27FC236}">
                <a16:creationId xmlns:a16="http://schemas.microsoft.com/office/drawing/2014/main" id="{BDFF12FA-3DD6-4030-94C3-A850539E3D5C}"/>
              </a:ext>
            </a:extLst>
          </p:cNvPr>
          <p:cNvSpPr>
            <a:spLocks noGrp="1"/>
          </p:cNvSpPr>
          <p:nvPr>
            <p:ph idx="1"/>
          </p:nvPr>
        </p:nvSpPr>
        <p:spPr/>
        <p:txBody>
          <a:bodyPr/>
          <a:lstStyle/>
          <a:p>
            <a:r>
              <a:rPr lang="en-US" dirty="0"/>
              <a:t>Instead of implementing triage policies, NYC hospitals have greatly expanded their ICU and ventilator capacities and the number of ICU physicians and nurses to accommodate vastly increased numbers of critically ill patients</a:t>
            </a:r>
          </a:p>
          <a:p>
            <a:r>
              <a:rPr lang="en-US" dirty="0"/>
              <a:t>Operating rooms, </a:t>
            </a:r>
            <a:r>
              <a:rPr lang="en-US" dirty="0" err="1"/>
              <a:t>cath</a:t>
            </a:r>
            <a:r>
              <a:rPr lang="en-US" dirty="0"/>
              <a:t> labs, and other spaces have been converted into ICUs</a:t>
            </a:r>
          </a:p>
        </p:txBody>
      </p:sp>
    </p:spTree>
    <p:extLst>
      <p:ext uri="{BB962C8B-B14F-4D97-AF65-F5344CB8AC3E}">
        <p14:creationId xmlns:p14="http://schemas.microsoft.com/office/powerpoint/2010/main" val="665474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2D38C-D4DE-41F1-9DA6-410AE534A172}"/>
              </a:ext>
            </a:extLst>
          </p:cNvPr>
          <p:cNvSpPr>
            <a:spLocks noGrp="1"/>
          </p:cNvSpPr>
          <p:nvPr>
            <p:ph type="title"/>
          </p:nvPr>
        </p:nvSpPr>
        <p:spPr/>
        <p:txBody>
          <a:bodyPr/>
          <a:lstStyle/>
          <a:p>
            <a:r>
              <a:rPr lang="en-US" dirty="0"/>
              <a:t>Toll on health care providers</a:t>
            </a:r>
          </a:p>
        </p:txBody>
      </p:sp>
      <p:sp>
        <p:nvSpPr>
          <p:cNvPr id="3" name="Content Placeholder 2">
            <a:extLst>
              <a:ext uri="{FF2B5EF4-FFF2-40B4-BE49-F238E27FC236}">
                <a16:creationId xmlns:a16="http://schemas.microsoft.com/office/drawing/2014/main" id="{E7A279B8-2315-4554-BD5B-A3197BB0F740}"/>
              </a:ext>
            </a:extLst>
          </p:cNvPr>
          <p:cNvSpPr>
            <a:spLocks noGrp="1"/>
          </p:cNvSpPr>
          <p:nvPr>
            <p:ph idx="1"/>
          </p:nvPr>
        </p:nvSpPr>
        <p:spPr/>
        <p:txBody>
          <a:bodyPr/>
          <a:lstStyle/>
          <a:p>
            <a:r>
              <a:rPr lang="en-US" dirty="0"/>
              <a:t>Physicians, nurses and ancillary hospital personnel have performed heroically under the most stressful conditions</a:t>
            </a:r>
          </a:p>
          <a:p>
            <a:pPr lvl="1"/>
            <a:r>
              <a:rPr lang="en-US" dirty="0"/>
              <a:t>Threat of becoming infected</a:t>
            </a:r>
          </a:p>
          <a:p>
            <a:pPr lvl="1"/>
            <a:r>
              <a:rPr lang="en-US" dirty="0"/>
              <a:t>Threat of spreading infection to family members</a:t>
            </a:r>
          </a:p>
          <a:p>
            <a:pPr lvl="1"/>
            <a:r>
              <a:rPr lang="en-US" dirty="0"/>
              <a:t>Need to physically separate themselves from family at times</a:t>
            </a:r>
          </a:p>
          <a:p>
            <a:pPr lvl="1"/>
            <a:r>
              <a:rPr lang="en-US" dirty="0"/>
              <a:t>Enormous emotional toll of dealing with large numbers of dying patients who are separated from their families</a:t>
            </a:r>
          </a:p>
          <a:p>
            <a:pPr lvl="1"/>
            <a:r>
              <a:rPr lang="en-US" dirty="0"/>
              <a:t>Recent suicide of Allen Pavilion ER doctor after recovery from COVID, with no history of mental illness</a:t>
            </a:r>
          </a:p>
        </p:txBody>
      </p:sp>
    </p:spTree>
    <p:extLst>
      <p:ext uri="{BB962C8B-B14F-4D97-AF65-F5344CB8AC3E}">
        <p14:creationId xmlns:p14="http://schemas.microsoft.com/office/powerpoint/2010/main" val="331205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1B081-22E8-4A6D-9922-C22D94208175}"/>
              </a:ext>
            </a:extLst>
          </p:cNvPr>
          <p:cNvSpPr>
            <a:spLocks noGrp="1"/>
          </p:cNvSpPr>
          <p:nvPr>
            <p:ph type="title"/>
          </p:nvPr>
        </p:nvSpPr>
        <p:spPr/>
        <p:txBody>
          <a:bodyPr/>
          <a:lstStyle/>
          <a:p>
            <a:r>
              <a:rPr lang="en-US" dirty="0"/>
              <a:t>How can the most lives be saved?</a:t>
            </a:r>
          </a:p>
        </p:txBody>
      </p:sp>
      <p:sp>
        <p:nvSpPr>
          <p:cNvPr id="3" name="Content Placeholder 2">
            <a:extLst>
              <a:ext uri="{FF2B5EF4-FFF2-40B4-BE49-F238E27FC236}">
                <a16:creationId xmlns:a16="http://schemas.microsoft.com/office/drawing/2014/main" id="{8D08FCCD-D435-43A4-B62B-FE1E17A38C93}"/>
              </a:ext>
            </a:extLst>
          </p:cNvPr>
          <p:cNvSpPr>
            <a:spLocks noGrp="1"/>
          </p:cNvSpPr>
          <p:nvPr>
            <p:ph idx="1"/>
          </p:nvPr>
        </p:nvSpPr>
        <p:spPr/>
        <p:txBody>
          <a:bodyPr/>
          <a:lstStyle/>
          <a:p>
            <a:r>
              <a:rPr lang="en-US" dirty="0"/>
              <a:t>The greatest ethical challenge in the current pandemic is how to ethically allocate scarce life-saving resources to save the most lives when demand outpaces supply.</a:t>
            </a:r>
          </a:p>
        </p:txBody>
      </p:sp>
    </p:spTree>
    <p:extLst>
      <p:ext uri="{BB962C8B-B14F-4D97-AF65-F5344CB8AC3E}">
        <p14:creationId xmlns:p14="http://schemas.microsoft.com/office/powerpoint/2010/main" val="22312792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95418-080E-4E44-8CEF-9CCC7025B86B}"/>
              </a:ext>
            </a:extLst>
          </p:cNvPr>
          <p:cNvSpPr>
            <a:spLocks noGrp="1"/>
          </p:cNvSpPr>
          <p:nvPr>
            <p:ph type="title"/>
          </p:nvPr>
        </p:nvSpPr>
        <p:spPr/>
        <p:txBody>
          <a:bodyPr/>
          <a:lstStyle/>
          <a:p>
            <a:r>
              <a:rPr lang="en-US" dirty="0"/>
              <a:t>Moral distress of physicians and nurses</a:t>
            </a:r>
          </a:p>
        </p:txBody>
      </p:sp>
      <p:sp>
        <p:nvSpPr>
          <p:cNvPr id="3" name="Content Placeholder 2">
            <a:extLst>
              <a:ext uri="{FF2B5EF4-FFF2-40B4-BE49-F238E27FC236}">
                <a16:creationId xmlns:a16="http://schemas.microsoft.com/office/drawing/2014/main" id="{0850D1F6-971D-466A-B993-C2A7B022AEEB}"/>
              </a:ext>
            </a:extLst>
          </p:cNvPr>
          <p:cNvSpPr>
            <a:spLocks noGrp="1"/>
          </p:cNvSpPr>
          <p:nvPr>
            <p:ph idx="1"/>
          </p:nvPr>
        </p:nvSpPr>
        <p:spPr/>
        <p:txBody>
          <a:bodyPr/>
          <a:lstStyle/>
          <a:p>
            <a:r>
              <a:rPr lang="en-US" dirty="0"/>
              <a:t>Moral distress of having to continue life support for patients with no chance of survival whose families want “everything” done</a:t>
            </a:r>
          </a:p>
          <a:p>
            <a:pPr lvl="1"/>
            <a:r>
              <a:rPr lang="en-US" dirty="0"/>
              <a:t>Risk of becoming infected while treating these patients</a:t>
            </a:r>
          </a:p>
          <a:p>
            <a:pPr lvl="1"/>
            <a:r>
              <a:rPr lang="en-US" dirty="0"/>
              <a:t>Prolonging the dying process of such patients</a:t>
            </a:r>
          </a:p>
          <a:p>
            <a:pPr lvl="1"/>
            <a:r>
              <a:rPr lang="en-US" dirty="0"/>
              <a:t>Using scarce resources of ventilators, dialysis machines, PPE while treating these patients</a:t>
            </a:r>
          </a:p>
          <a:p>
            <a:r>
              <a:rPr lang="en-US" dirty="0"/>
              <a:t>Critical roll of palliative care physicians</a:t>
            </a:r>
          </a:p>
        </p:txBody>
      </p:sp>
    </p:spTree>
    <p:extLst>
      <p:ext uri="{BB962C8B-B14F-4D97-AF65-F5344CB8AC3E}">
        <p14:creationId xmlns:p14="http://schemas.microsoft.com/office/powerpoint/2010/main" val="3964852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CE006-1F6F-4B7D-9B93-9CB52958FA6E}"/>
              </a:ext>
            </a:extLst>
          </p:cNvPr>
          <p:cNvSpPr>
            <a:spLocks noGrp="1"/>
          </p:cNvSpPr>
          <p:nvPr>
            <p:ph type="title"/>
          </p:nvPr>
        </p:nvSpPr>
        <p:spPr/>
        <p:txBody>
          <a:bodyPr/>
          <a:lstStyle/>
          <a:p>
            <a:r>
              <a:rPr lang="en-US" dirty="0"/>
              <a:t>The post COVID future</a:t>
            </a:r>
          </a:p>
        </p:txBody>
      </p:sp>
      <p:sp>
        <p:nvSpPr>
          <p:cNvPr id="3" name="Content Placeholder 2">
            <a:extLst>
              <a:ext uri="{FF2B5EF4-FFF2-40B4-BE49-F238E27FC236}">
                <a16:creationId xmlns:a16="http://schemas.microsoft.com/office/drawing/2014/main" id="{BD3FE1D5-7320-4B92-A044-795C137900E5}"/>
              </a:ext>
            </a:extLst>
          </p:cNvPr>
          <p:cNvSpPr>
            <a:spLocks noGrp="1"/>
          </p:cNvSpPr>
          <p:nvPr>
            <p:ph idx="1"/>
          </p:nvPr>
        </p:nvSpPr>
        <p:spPr/>
        <p:txBody>
          <a:bodyPr/>
          <a:lstStyle/>
          <a:p>
            <a:r>
              <a:rPr lang="en-US" dirty="0"/>
              <a:t>Will the way medicine is practiced be changed?</a:t>
            </a:r>
          </a:p>
          <a:p>
            <a:pPr lvl="1"/>
            <a:r>
              <a:rPr lang="en-US" dirty="0"/>
              <a:t>telemedicine</a:t>
            </a:r>
          </a:p>
          <a:p>
            <a:r>
              <a:rPr lang="en-US" dirty="0"/>
              <a:t>Will our approach to medical futility/unbeneficial medical care be altered?</a:t>
            </a:r>
          </a:p>
          <a:p>
            <a:r>
              <a:rPr lang="en-US" dirty="0"/>
              <a:t>Will the unethical situation of social determinants of medical inequality be addressed?</a:t>
            </a:r>
          </a:p>
          <a:p>
            <a:r>
              <a:rPr lang="en-US" dirty="0"/>
              <a:t>What can be done to prevent our lack of preparedness in case of future pandemics?</a:t>
            </a:r>
          </a:p>
          <a:p>
            <a:endParaRPr lang="en-US" dirty="0"/>
          </a:p>
        </p:txBody>
      </p:sp>
    </p:spTree>
    <p:extLst>
      <p:ext uri="{BB962C8B-B14F-4D97-AF65-F5344CB8AC3E}">
        <p14:creationId xmlns:p14="http://schemas.microsoft.com/office/powerpoint/2010/main" val="424627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FA64E-E206-4EB1-9103-FD7A99487951}"/>
              </a:ext>
            </a:extLst>
          </p:cNvPr>
          <p:cNvSpPr>
            <a:spLocks noGrp="1"/>
          </p:cNvSpPr>
          <p:nvPr>
            <p:ph type="title"/>
          </p:nvPr>
        </p:nvSpPr>
        <p:spPr/>
        <p:txBody>
          <a:bodyPr/>
          <a:lstStyle/>
          <a:p>
            <a:r>
              <a:rPr lang="en-US" dirty="0"/>
              <a:t>What are the scarce resources?</a:t>
            </a:r>
          </a:p>
        </p:txBody>
      </p:sp>
      <p:sp>
        <p:nvSpPr>
          <p:cNvPr id="3" name="Content Placeholder 2">
            <a:extLst>
              <a:ext uri="{FF2B5EF4-FFF2-40B4-BE49-F238E27FC236}">
                <a16:creationId xmlns:a16="http://schemas.microsoft.com/office/drawing/2014/main" id="{56737631-3EC2-497C-A711-E6501A172304}"/>
              </a:ext>
            </a:extLst>
          </p:cNvPr>
          <p:cNvSpPr>
            <a:spLocks noGrp="1"/>
          </p:cNvSpPr>
          <p:nvPr>
            <p:ph idx="1"/>
          </p:nvPr>
        </p:nvSpPr>
        <p:spPr/>
        <p:txBody>
          <a:bodyPr/>
          <a:lstStyle/>
          <a:p>
            <a:r>
              <a:rPr lang="en-US" dirty="0"/>
              <a:t>Human resources: physicians, nurses, respiratory therapists, </a:t>
            </a:r>
            <a:r>
              <a:rPr lang="en-US" dirty="0" err="1"/>
              <a:t>etc</a:t>
            </a:r>
            <a:endParaRPr lang="en-US" dirty="0"/>
          </a:p>
          <a:p>
            <a:r>
              <a:rPr lang="en-US" dirty="0"/>
              <a:t>Material resources</a:t>
            </a:r>
          </a:p>
          <a:p>
            <a:pPr lvl="1"/>
            <a:r>
              <a:rPr lang="en-US" dirty="0"/>
              <a:t>ICU beds</a:t>
            </a:r>
          </a:p>
          <a:p>
            <a:pPr lvl="1"/>
            <a:r>
              <a:rPr lang="en-US" dirty="0"/>
              <a:t>Ventilators</a:t>
            </a:r>
          </a:p>
          <a:p>
            <a:pPr lvl="1"/>
            <a:r>
              <a:rPr lang="en-US" dirty="0"/>
              <a:t>Dialysis machines and dialysate</a:t>
            </a:r>
          </a:p>
          <a:p>
            <a:pPr lvl="1"/>
            <a:r>
              <a:rPr lang="en-US" dirty="0"/>
              <a:t>Medications</a:t>
            </a:r>
          </a:p>
          <a:p>
            <a:pPr lvl="1"/>
            <a:r>
              <a:rPr lang="en-US" dirty="0"/>
              <a:t>Personal Protective Equipment (PPE)</a:t>
            </a:r>
          </a:p>
          <a:p>
            <a:pPr lvl="1"/>
            <a:r>
              <a:rPr lang="en-US" dirty="0"/>
              <a:t>COVID testing material </a:t>
            </a:r>
          </a:p>
          <a:p>
            <a:pPr lvl="1"/>
            <a:endParaRPr lang="en-US" dirty="0"/>
          </a:p>
        </p:txBody>
      </p:sp>
    </p:spTree>
    <p:extLst>
      <p:ext uri="{BB962C8B-B14F-4D97-AF65-F5344CB8AC3E}">
        <p14:creationId xmlns:p14="http://schemas.microsoft.com/office/powerpoint/2010/main" val="158087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CBC26-3742-4156-9207-1B1116FDCA24}"/>
              </a:ext>
            </a:extLst>
          </p:cNvPr>
          <p:cNvSpPr>
            <a:spLocks noGrp="1"/>
          </p:cNvSpPr>
          <p:nvPr>
            <p:ph type="title"/>
          </p:nvPr>
        </p:nvSpPr>
        <p:spPr/>
        <p:txBody>
          <a:bodyPr/>
          <a:lstStyle/>
          <a:p>
            <a:r>
              <a:rPr lang="en-US" dirty="0"/>
              <a:t>Options</a:t>
            </a:r>
          </a:p>
        </p:txBody>
      </p:sp>
      <p:sp>
        <p:nvSpPr>
          <p:cNvPr id="3" name="Content Placeholder 2">
            <a:extLst>
              <a:ext uri="{FF2B5EF4-FFF2-40B4-BE49-F238E27FC236}">
                <a16:creationId xmlns:a16="http://schemas.microsoft.com/office/drawing/2014/main" id="{C5162B01-5B12-48EF-BCEB-F191E5A88266}"/>
              </a:ext>
            </a:extLst>
          </p:cNvPr>
          <p:cNvSpPr>
            <a:spLocks noGrp="1"/>
          </p:cNvSpPr>
          <p:nvPr>
            <p:ph idx="1"/>
          </p:nvPr>
        </p:nvSpPr>
        <p:spPr/>
        <p:txBody>
          <a:bodyPr/>
          <a:lstStyle/>
          <a:p>
            <a:r>
              <a:rPr lang="en-US" dirty="0"/>
              <a:t>First come, first serve, OR</a:t>
            </a:r>
          </a:p>
          <a:p>
            <a:r>
              <a:rPr lang="en-US" dirty="0"/>
              <a:t>Triage: favor those most likely to survive over those less likely, regardless of their places in the line</a:t>
            </a:r>
          </a:p>
          <a:p>
            <a:pPr lvl="1"/>
            <a:r>
              <a:rPr lang="en-US" dirty="0"/>
              <a:t>Utilitarianism: do the most good for the greatest number</a:t>
            </a:r>
          </a:p>
          <a:p>
            <a:pPr lvl="1"/>
            <a:r>
              <a:rPr lang="en-US" dirty="0"/>
              <a:t>How good are we at prognostication?</a:t>
            </a:r>
          </a:p>
          <a:p>
            <a:pPr lvl="1"/>
            <a:r>
              <a:rPr lang="en-US" dirty="0"/>
              <a:t>How can we avoid discrimination?</a:t>
            </a:r>
          </a:p>
          <a:p>
            <a:endParaRPr lang="en-US" dirty="0"/>
          </a:p>
        </p:txBody>
      </p:sp>
    </p:spTree>
    <p:extLst>
      <p:ext uri="{BB962C8B-B14F-4D97-AF65-F5344CB8AC3E}">
        <p14:creationId xmlns:p14="http://schemas.microsoft.com/office/powerpoint/2010/main" val="2377187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2A64F-5D5F-4062-8C33-3C5B0DF2E153}"/>
              </a:ext>
            </a:extLst>
          </p:cNvPr>
          <p:cNvSpPr>
            <a:spLocks noGrp="1"/>
          </p:cNvSpPr>
          <p:nvPr>
            <p:ph type="title"/>
          </p:nvPr>
        </p:nvSpPr>
        <p:spPr/>
        <p:txBody>
          <a:bodyPr/>
          <a:lstStyle/>
          <a:p>
            <a:r>
              <a:rPr lang="en-US" dirty="0"/>
              <a:t>Ethical principles involved in triage</a:t>
            </a:r>
          </a:p>
        </p:txBody>
      </p:sp>
      <p:sp>
        <p:nvSpPr>
          <p:cNvPr id="3" name="Content Placeholder 2">
            <a:extLst>
              <a:ext uri="{FF2B5EF4-FFF2-40B4-BE49-F238E27FC236}">
                <a16:creationId xmlns:a16="http://schemas.microsoft.com/office/drawing/2014/main" id="{06916DD9-FFED-4BA3-8D0D-C781D0B838F1}"/>
              </a:ext>
            </a:extLst>
          </p:cNvPr>
          <p:cNvSpPr>
            <a:spLocks noGrp="1"/>
          </p:cNvSpPr>
          <p:nvPr>
            <p:ph idx="1"/>
          </p:nvPr>
        </p:nvSpPr>
        <p:spPr/>
        <p:txBody>
          <a:bodyPr>
            <a:normAutofit/>
          </a:bodyPr>
          <a:lstStyle/>
          <a:p>
            <a:r>
              <a:rPr lang="en-US" dirty="0"/>
              <a:t>Patient autonomy: respecting patient’s wishes regarding access to life sustaining treatment </a:t>
            </a:r>
          </a:p>
          <a:p>
            <a:pPr lvl="1"/>
            <a:r>
              <a:rPr lang="en-US" dirty="0"/>
              <a:t>Request to receive life support even with poor prognosis</a:t>
            </a:r>
          </a:p>
          <a:p>
            <a:r>
              <a:rPr lang="en-US" dirty="0"/>
              <a:t>Beneficence: do the most good possible for our patients</a:t>
            </a:r>
          </a:p>
          <a:p>
            <a:pPr lvl="1"/>
            <a:r>
              <a:rPr lang="en-US" dirty="0"/>
              <a:t>Is the physician’s obligation to do what is best for his/her patient ever trumped by acting for the greater good of society?</a:t>
            </a:r>
          </a:p>
        </p:txBody>
      </p:sp>
    </p:spTree>
    <p:extLst>
      <p:ext uri="{BB962C8B-B14F-4D97-AF65-F5344CB8AC3E}">
        <p14:creationId xmlns:p14="http://schemas.microsoft.com/office/powerpoint/2010/main" val="79432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792CF-A259-406D-B823-9B35B0ED0D8D}"/>
              </a:ext>
            </a:extLst>
          </p:cNvPr>
          <p:cNvSpPr>
            <a:spLocks noGrp="1"/>
          </p:cNvSpPr>
          <p:nvPr>
            <p:ph type="title"/>
          </p:nvPr>
        </p:nvSpPr>
        <p:spPr/>
        <p:txBody>
          <a:bodyPr/>
          <a:lstStyle/>
          <a:p>
            <a:r>
              <a:rPr lang="en-US" dirty="0"/>
              <a:t>Triage: ethical principles</a:t>
            </a:r>
          </a:p>
        </p:txBody>
      </p:sp>
      <p:sp>
        <p:nvSpPr>
          <p:cNvPr id="3" name="Content Placeholder 2">
            <a:extLst>
              <a:ext uri="{FF2B5EF4-FFF2-40B4-BE49-F238E27FC236}">
                <a16:creationId xmlns:a16="http://schemas.microsoft.com/office/drawing/2014/main" id="{0BF76C46-8BC3-44C3-90FF-881E40B7858A}"/>
              </a:ext>
            </a:extLst>
          </p:cNvPr>
          <p:cNvSpPr>
            <a:spLocks noGrp="1"/>
          </p:cNvSpPr>
          <p:nvPr>
            <p:ph idx="1"/>
          </p:nvPr>
        </p:nvSpPr>
        <p:spPr/>
        <p:txBody>
          <a:bodyPr/>
          <a:lstStyle/>
          <a:p>
            <a:r>
              <a:rPr lang="en-US" dirty="0"/>
              <a:t>Non-maleficence: first do no harm</a:t>
            </a:r>
          </a:p>
          <a:p>
            <a:pPr lvl="1"/>
            <a:r>
              <a:rPr lang="en-US" dirty="0"/>
              <a:t>Withholding or withdrawing life support against patient or family wishes is a major violation of this principle</a:t>
            </a:r>
          </a:p>
          <a:p>
            <a:r>
              <a:rPr lang="en-US" dirty="0"/>
              <a:t>Justice: fair allocation of scarce resources</a:t>
            </a:r>
          </a:p>
          <a:p>
            <a:pPr lvl="1"/>
            <a:r>
              <a:rPr lang="en-US" dirty="0"/>
              <a:t>Any triage policy must be vetted carefully to be fair to all patients regardless of race, ethnicity, income, immigration and insurance status </a:t>
            </a:r>
          </a:p>
          <a:p>
            <a:pPr lvl="1"/>
            <a:r>
              <a:rPr lang="en-US" dirty="0"/>
              <a:t>We have been triaging patients for receipt of organs for transplant for decades with societal acceptance</a:t>
            </a:r>
          </a:p>
          <a:p>
            <a:endParaRPr lang="en-US" dirty="0"/>
          </a:p>
        </p:txBody>
      </p:sp>
    </p:spTree>
    <p:extLst>
      <p:ext uri="{BB962C8B-B14F-4D97-AF65-F5344CB8AC3E}">
        <p14:creationId xmlns:p14="http://schemas.microsoft.com/office/powerpoint/2010/main" val="760707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B1B1E-A24C-46AC-94F6-3AFA6287DB9A}"/>
              </a:ext>
            </a:extLst>
          </p:cNvPr>
          <p:cNvSpPr>
            <a:spLocks noGrp="1"/>
          </p:cNvSpPr>
          <p:nvPr>
            <p:ph type="title"/>
          </p:nvPr>
        </p:nvSpPr>
        <p:spPr/>
        <p:txBody>
          <a:bodyPr/>
          <a:lstStyle/>
          <a:p>
            <a:r>
              <a:rPr lang="en-US" dirty="0"/>
              <a:t>Triage policies: Basic features</a:t>
            </a:r>
          </a:p>
        </p:txBody>
      </p:sp>
      <p:sp>
        <p:nvSpPr>
          <p:cNvPr id="3" name="Content Placeholder 2">
            <a:extLst>
              <a:ext uri="{FF2B5EF4-FFF2-40B4-BE49-F238E27FC236}">
                <a16:creationId xmlns:a16="http://schemas.microsoft.com/office/drawing/2014/main" id="{10FB87D5-2EE8-47F3-BD98-6F944B7BA392}"/>
              </a:ext>
            </a:extLst>
          </p:cNvPr>
          <p:cNvSpPr>
            <a:spLocks noGrp="1"/>
          </p:cNvSpPr>
          <p:nvPr>
            <p:ph idx="1"/>
          </p:nvPr>
        </p:nvSpPr>
        <p:spPr/>
        <p:txBody>
          <a:bodyPr>
            <a:normAutofit fontScale="92500"/>
          </a:bodyPr>
          <a:lstStyle/>
          <a:p>
            <a:r>
              <a:rPr lang="en-US" dirty="0"/>
              <a:t>Approximately 60 such policies across the country</a:t>
            </a:r>
          </a:p>
          <a:p>
            <a:r>
              <a:rPr lang="en-US" dirty="0"/>
              <a:t>Triage committee: decides who shall receive life support or have it withdrawn, based on a scoring system using objective medical data and +/- clinical judgment</a:t>
            </a:r>
          </a:p>
          <a:p>
            <a:r>
              <a:rPr lang="en-US" dirty="0"/>
              <a:t>Exclusion criteria: certain criteria will exclude patients from receiving life support </a:t>
            </a:r>
          </a:p>
          <a:p>
            <a:r>
              <a:rPr lang="en-US" dirty="0"/>
              <a:t>These severe medical conditions indicate remote likelihood of surviving to discharge even with life support</a:t>
            </a:r>
          </a:p>
          <a:p>
            <a:r>
              <a:rPr lang="en-US" dirty="0"/>
              <a:t>Sequential Organ Failure Assessment—SOFA score evaluation, calculated on admission and regularly thereafter; accuracy for Covid-19?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41521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8AE46-64FF-48DA-BDFF-358107BD868A}"/>
              </a:ext>
            </a:extLst>
          </p:cNvPr>
          <p:cNvSpPr>
            <a:spLocks noGrp="1"/>
          </p:cNvSpPr>
          <p:nvPr>
            <p:ph type="title"/>
          </p:nvPr>
        </p:nvSpPr>
        <p:spPr/>
        <p:txBody>
          <a:bodyPr/>
          <a:lstStyle/>
          <a:p>
            <a:r>
              <a:rPr lang="en-US" dirty="0"/>
              <a:t>Triage policies: Basic features</a:t>
            </a:r>
          </a:p>
        </p:txBody>
      </p:sp>
      <p:sp>
        <p:nvSpPr>
          <p:cNvPr id="3" name="Content Placeholder 2">
            <a:extLst>
              <a:ext uri="{FF2B5EF4-FFF2-40B4-BE49-F238E27FC236}">
                <a16:creationId xmlns:a16="http://schemas.microsoft.com/office/drawing/2014/main" id="{5852D1E5-CFE1-4474-B8FB-EEDF38A6305D}"/>
              </a:ext>
            </a:extLst>
          </p:cNvPr>
          <p:cNvSpPr>
            <a:spLocks noGrp="1"/>
          </p:cNvSpPr>
          <p:nvPr>
            <p:ph idx="1"/>
          </p:nvPr>
        </p:nvSpPr>
        <p:spPr/>
        <p:txBody>
          <a:bodyPr/>
          <a:lstStyle/>
          <a:p>
            <a:r>
              <a:rPr lang="en-US" dirty="0"/>
              <a:t>Based on SOFA score patients placed in 4 categories:</a:t>
            </a:r>
          </a:p>
          <a:p>
            <a:pPr lvl="1"/>
            <a:r>
              <a:rPr lang="en-US" dirty="0"/>
              <a:t>Prognosis for survival too poor to justify ventilator</a:t>
            </a:r>
          </a:p>
          <a:p>
            <a:pPr lvl="1"/>
            <a:r>
              <a:rPr lang="en-US" dirty="0"/>
              <a:t>Patient status too good to need ventilator</a:t>
            </a:r>
          </a:p>
          <a:p>
            <a:pPr lvl="1"/>
            <a:r>
              <a:rPr lang="en-US" dirty="0"/>
              <a:t>Patient with favorable prognosis but in need of ventilator</a:t>
            </a:r>
          </a:p>
          <a:p>
            <a:pPr lvl="1"/>
            <a:r>
              <a:rPr lang="en-US" dirty="0"/>
              <a:t>Sicker patients with less favorable prognosis who may benefit from ventilator</a:t>
            </a:r>
          </a:p>
        </p:txBody>
      </p:sp>
    </p:spTree>
    <p:extLst>
      <p:ext uri="{BB962C8B-B14F-4D97-AF65-F5344CB8AC3E}">
        <p14:creationId xmlns:p14="http://schemas.microsoft.com/office/powerpoint/2010/main" val="4004741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6D205-3208-433B-A98E-A602F2AD49D9}"/>
              </a:ext>
            </a:extLst>
          </p:cNvPr>
          <p:cNvSpPr>
            <a:spLocks noGrp="1"/>
          </p:cNvSpPr>
          <p:nvPr>
            <p:ph type="title"/>
          </p:nvPr>
        </p:nvSpPr>
        <p:spPr/>
        <p:txBody>
          <a:bodyPr/>
          <a:lstStyle/>
          <a:p>
            <a:r>
              <a:rPr lang="en-US" dirty="0"/>
              <a:t>Triage policies: Basic features</a:t>
            </a:r>
          </a:p>
        </p:txBody>
      </p:sp>
      <p:sp>
        <p:nvSpPr>
          <p:cNvPr id="3" name="Content Placeholder 2">
            <a:extLst>
              <a:ext uri="{FF2B5EF4-FFF2-40B4-BE49-F238E27FC236}">
                <a16:creationId xmlns:a16="http://schemas.microsoft.com/office/drawing/2014/main" id="{4CC609D2-0BCD-4531-91D4-6FA7F04FA786}"/>
              </a:ext>
            </a:extLst>
          </p:cNvPr>
          <p:cNvSpPr>
            <a:spLocks noGrp="1"/>
          </p:cNvSpPr>
          <p:nvPr>
            <p:ph idx="1"/>
          </p:nvPr>
        </p:nvSpPr>
        <p:spPr/>
        <p:txBody>
          <a:bodyPr>
            <a:normAutofit fontScale="92500" lnSpcReduction="10000"/>
          </a:bodyPr>
          <a:lstStyle/>
          <a:p>
            <a:r>
              <a:rPr lang="en-US" dirty="0"/>
              <a:t>Exclusion criteria</a:t>
            </a:r>
          </a:p>
          <a:p>
            <a:pPr lvl="1"/>
            <a:r>
              <a:rPr lang="en-US" dirty="0"/>
              <a:t>Unwitnessed cardiac arrest</a:t>
            </a:r>
          </a:p>
          <a:p>
            <a:pPr lvl="1"/>
            <a:r>
              <a:rPr lang="en-US" dirty="0"/>
              <a:t>Irreversible hypotension</a:t>
            </a:r>
          </a:p>
          <a:p>
            <a:pPr lvl="1"/>
            <a:r>
              <a:rPr lang="en-US" dirty="0"/>
              <a:t>Severe traumatic or hypoxic brain injury</a:t>
            </a:r>
          </a:p>
          <a:p>
            <a:pPr lvl="1"/>
            <a:r>
              <a:rPr lang="en-US" dirty="0"/>
              <a:t>Any condition resulting in immediate or near immediate mortality even with aggressive therapy</a:t>
            </a:r>
          </a:p>
          <a:p>
            <a:r>
              <a:rPr lang="en-US" dirty="0"/>
              <a:t>Trial of ICU treatment</a:t>
            </a:r>
          </a:p>
          <a:p>
            <a:r>
              <a:rPr lang="en-US" dirty="0"/>
              <a:t>Assessed at regular intervals</a:t>
            </a:r>
          </a:p>
          <a:p>
            <a:r>
              <a:rPr lang="en-US" dirty="0"/>
              <a:t>Patients improving continue on ventilator</a:t>
            </a:r>
          </a:p>
          <a:p>
            <a:r>
              <a:rPr lang="en-US" dirty="0"/>
              <a:t>Patients not improving or deteriorating: ventilator withdrawn if needed for patient with favorable prognosis</a:t>
            </a:r>
          </a:p>
        </p:txBody>
      </p:sp>
    </p:spTree>
    <p:extLst>
      <p:ext uri="{BB962C8B-B14F-4D97-AF65-F5344CB8AC3E}">
        <p14:creationId xmlns:p14="http://schemas.microsoft.com/office/powerpoint/2010/main" val="9422455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2335</TotalTime>
  <Words>1354</Words>
  <Application>Microsoft Office PowerPoint</Application>
  <PresentationFormat>Widescreen</PresentationFormat>
  <Paragraphs>124</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Ethical Issues in Scarce Resource Allocation in COVID-19 Pandemic </vt:lpstr>
      <vt:lpstr>How can the most lives be saved?</vt:lpstr>
      <vt:lpstr>What are the scarce resources?</vt:lpstr>
      <vt:lpstr>Options</vt:lpstr>
      <vt:lpstr>Ethical principles involved in triage</vt:lpstr>
      <vt:lpstr>Triage: ethical principles</vt:lpstr>
      <vt:lpstr>Triage policies: Basic features</vt:lpstr>
      <vt:lpstr>Triage policies: Basic features</vt:lpstr>
      <vt:lpstr>Triage policies: Basic features</vt:lpstr>
      <vt:lpstr>Withholding or withdrawing ventilator</vt:lpstr>
      <vt:lpstr>Concerns with triage policy</vt:lpstr>
      <vt:lpstr>How will public react to triage policies?</vt:lpstr>
      <vt:lpstr>Controversial triage questions</vt:lpstr>
      <vt:lpstr>Potential legal liability</vt:lpstr>
      <vt:lpstr>Potential legal liability</vt:lpstr>
      <vt:lpstr>The need for urgent action by State Governments</vt:lpstr>
      <vt:lpstr>Emergency Disaster Treatment Protection Act </vt:lpstr>
      <vt:lpstr>Reaction of NYC hospitals to COVID crisis</vt:lpstr>
      <vt:lpstr>Toll on health care providers</vt:lpstr>
      <vt:lpstr>Moral distress of physicians and nurses</vt:lpstr>
      <vt:lpstr>The post COVID future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Triage Guidelines</dc:title>
  <dc:creator>Kenneth Prager</dc:creator>
  <cp:lastModifiedBy>Kenneth Prager</cp:lastModifiedBy>
  <cp:revision>38</cp:revision>
  <dcterms:created xsi:type="dcterms:W3CDTF">2020-03-27T04:50:30Z</dcterms:created>
  <dcterms:modified xsi:type="dcterms:W3CDTF">2020-04-28T21:04:05Z</dcterms:modified>
</cp:coreProperties>
</file>