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6" r:id="rId3"/>
    <p:sldMasterId id="2147483690" r:id="rId4"/>
    <p:sldMasterId id="2147483699" r:id="rId5"/>
    <p:sldMasterId id="2147483710" r:id="rId6"/>
    <p:sldMasterId id="2147483714" r:id="rId7"/>
    <p:sldMasterId id="2147483726" r:id="rId8"/>
    <p:sldMasterId id="2147483735" r:id="rId9"/>
    <p:sldMasterId id="2147483746" r:id="rId10"/>
    <p:sldMasterId id="2147483755" r:id="rId11"/>
    <p:sldMasterId id="2147483768" r:id="rId12"/>
    <p:sldMasterId id="2147483781" r:id="rId13"/>
    <p:sldMasterId id="2147483797" r:id="rId14"/>
  </p:sldMasterIdLst>
  <p:notesMasterIdLst>
    <p:notesMasterId r:id="rId69"/>
  </p:notesMasterIdLst>
  <p:sldIdLst>
    <p:sldId id="276" r:id="rId15"/>
    <p:sldId id="260" r:id="rId16"/>
    <p:sldId id="1653" r:id="rId17"/>
    <p:sldId id="2180" r:id="rId18"/>
    <p:sldId id="1259" r:id="rId19"/>
    <p:sldId id="1260" r:id="rId20"/>
    <p:sldId id="1261" r:id="rId21"/>
    <p:sldId id="1656" r:id="rId22"/>
    <p:sldId id="1592" r:id="rId23"/>
    <p:sldId id="1258" r:id="rId24"/>
    <p:sldId id="1614" r:id="rId25"/>
    <p:sldId id="279" r:id="rId26"/>
    <p:sldId id="1591" r:id="rId27"/>
    <p:sldId id="2181" r:id="rId28"/>
    <p:sldId id="1289" r:id="rId29"/>
    <p:sldId id="2182" r:id="rId30"/>
    <p:sldId id="2183" r:id="rId31"/>
    <p:sldId id="1597" r:id="rId32"/>
    <p:sldId id="2173" r:id="rId33"/>
    <p:sldId id="1244" r:id="rId34"/>
    <p:sldId id="1617" r:id="rId35"/>
    <p:sldId id="1608" r:id="rId36"/>
    <p:sldId id="348" r:id="rId37"/>
    <p:sldId id="359" r:id="rId38"/>
    <p:sldId id="350" r:id="rId39"/>
    <p:sldId id="349" r:id="rId40"/>
    <p:sldId id="1262" r:id="rId41"/>
    <p:sldId id="1264" r:id="rId42"/>
    <p:sldId id="320" r:id="rId43"/>
    <p:sldId id="1650" r:id="rId44"/>
    <p:sldId id="1265" r:id="rId45"/>
    <p:sldId id="1651" r:id="rId46"/>
    <p:sldId id="351" r:id="rId47"/>
    <p:sldId id="1257" r:id="rId48"/>
    <p:sldId id="284" r:id="rId49"/>
    <p:sldId id="464" r:id="rId50"/>
    <p:sldId id="360" r:id="rId51"/>
    <p:sldId id="357" r:id="rId52"/>
    <p:sldId id="1218" r:id="rId53"/>
    <p:sldId id="1637" r:id="rId54"/>
    <p:sldId id="2178" r:id="rId55"/>
    <p:sldId id="2175" r:id="rId56"/>
    <p:sldId id="2174" r:id="rId57"/>
    <p:sldId id="1636" r:id="rId58"/>
    <p:sldId id="2179" r:id="rId59"/>
    <p:sldId id="2184" r:id="rId60"/>
    <p:sldId id="1638" r:id="rId61"/>
    <p:sldId id="2177" r:id="rId62"/>
    <p:sldId id="2176" r:id="rId63"/>
    <p:sldId id="1629" r:id="rId64"/>
    <p:sldId id="1631" r:id="rId65"/>
    <p:sldId id="1634" r:id="rId66"/>
    <p:sldId id="1633" r:id="rId67"/>
    <p:sldId id="163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3" autoAdjust="0"/>
    <p:restoredTop sz="94816" autoAdjust="0"/>
  </p:normalViewPr>
  <p:slideViewPr>
    <p:cSldViewPr snapToGrid="0">
      <p:cViewPr varScale="1">
        <p:scale>
          <a:sx n="80" d="100"/>
          <a:sy n="80"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525C2-5B62-470D-A5AF-EC4CF9939FF0}"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D8F04-643A-4E41-96D0-F521613DEF5D}" type="slidenum">
              <a:rPr lang="en-US" smtClean="0"/>
              <a:t>‹#›</a:t>
            </a:fld>
            <a:endParaRPr lang="en-US"/>
          </a:p>
        </p:txBody>
      </p:sp>
    </p:spTree>
    <p:extLst>
      <p:ext uri="{BB962C8B-B14F-4D97-AF65-F5344CB8AC3E}">
        <p14:creationId xmlns:p14="http://schemas.microsoft.com/office/powerpoint/2010/main" val="265511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2CB40-3C74-44E3-BC6B-313FF71AD2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54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Estimated 2019 job growth ~12,000</a:t>
            </a:r>
          </a:p>
          <a:p>
            <a:r>
              <a:rPr lang="en-US" dirty="0"/>
              <a:t>Could lose an equal amount of jobs in 2020; over 4,000 CE jobs lost in 1</a:t>
            </a:r>
            <a:r>
              <a:rPr lang="en-US" baseline="30000" dirty="0"/>
              <a:t>st</a:t>
            </a:r>
            <a:r>
              <a:rPr lang="en-US" dirty="0"/>
              <a:t> Q in NYS</a:t>
            </a:r>
          </a:p>
          <a:p>
            <a:r>
              <a:rPr lang="en-US" dirty="0"/>
              <a:t>Quick mention of state efforts to change various program eligibility requirements, remote work practices, milestone payments, other actions to support our clean energy industry partners…</a:t>
            </a:r>
          </a:p>
        </p:txBody>
      </p:sp>
      <p:sp>
        <p:nvSpPr>
          <p:cNvPr id="4" name="Slide Number Placeholder 3"/>
          <p:cNvSpPr>
            <a:spLocks noGrp="1"/>
          </p:cNvSpPr>
          <p:nvPr>
            <p:ph type="sldNum" sz="quarter" idx="10"/>
          </p:nvPr>
        </p:nvSpPr>
        <p:spPr/>
        <p:txBody>
          <a:bodyPr/>
          <a:lstStyle/>
          <a:p>
            <a:fld id="{072D8F04-643A-4E41-96D0-F521613DEF5D}" type="slidenum">
              <a:rPr lang="en-US" smtClean="0"/>
              <a:t>12</a:t>
            </a:fld>
            <a:endParaRPr lang="en-US"/>
          </a:p>
        </p:txBody>
      </p:sp>
    </p:spTree>
    <p:extLst>
      <p:ext uri="{BB962C8B-B14F-4D97-AF65-F5344CB8AC3E}">
        <p14:creationId xmlns:p14="http://schemas.microsoft.com/office/powerpoint/2010/main" val="2206847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18">
              <a:defRPr/>
            </a:pPr>
            <a:r>
              <a:rPr lang="en-US" b="0" dirty="0"/>
              <a:t>WHAT WE NEED TO ACHIEVE</a:t>
            </a:r>
          </a:p>
          <a:p>
            <a:pPr defTabSz="466618">
              <a:defRPr/>
            </a:pPr>
            <a:endParaRPr lang="en-US" dirty="0"/>
          </a:p>
          <a:p>
            <a:pPr defTabSz="466618">
              <a:defRPr/>
            </a:pPr>
            <a:r>
              <a:rPr lang="en-US" dirty="0"/>
              <a:t>NZC means electrifying all building mechanical systems, then ensuring that all of the electricity consumed is produced from non-emitting (i.e., renewable) resources.</a:t>
            </a:r>
          </a:p>
          <a:p>
            <a:endParaRPr lang="en-US" dirty="0"/>
          </a:p>
          <a:p>
            <a:endParaRPr lang="en-US" dirty="0"/>
          </a:p>
        </p:txBody>
      </p:sp>
      <p:sp>
        <p:nvSpPr>
          <p:cNvPr id="4" name="Slide Number Placeholder 3"/>
          <p:cNvSpPr>
            <a:spLocks noGrp="1"/>
          </p:cNvSpPr>
          <p:nvPr>
            <p:ph type="sldNum" sz="quarter" idx="5"/>
          </p:nvPr>
        </p:nvSpPr>
        <p:spPr/>
        <p:txBody>
          <a:bodyPr/>
          <a:lstStyle/>
          <a:p>
            <a:fld id="{072D8F04-643A-4E41-96D0-F521613DEF5D}" type="slidenum">
              <a:rPr lang="en-US" smtClean="0"/>
              <a:t>14</a:t>
            </a:fld>
            <a:endParaRPr lang="en-US"/>
          </a:p>
        </p:txBody>
      </p:sp>
    </p:spTree>
    <p:extLst>
      <p:ext uri="{BB962C8B-B14F-4D97-AF65-F5344CB8AC3E}">
        <p14:creationId xmlns:p14="http://schemas.microsoft.com/office/powerpoint/2010/main" val="1274845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946" y="4480145"/>
            <a:ext cx="5617208" cy="3665719"/>
          </a:xfrm>
          <a:prstGeom prst="rect">
            <a:avLst/>
          </a:prstGeom>
        </p:spPr>
        <p:txBody>
          <a:bodyPr lIns="91915" tIns="45958" rIns="91915" bIns="45958"/>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all means big changes in the building stock of New York – but how do we get there? That’s why NYSERDA is working on a Roadmap that will feed into the CLCPA process and the City’s own regulatory process. </a:t>
            </a:r>
            <a:r>
              <a:rPr lang="en-US" sz="1200" b="1" dirty="0"/>
              <a:t>Published Q4 2020, draft this spring.</a:t>
            </a:r>
            <a:endParaRPr lang="en-US" dirty="0"/>
          </a:p>
          <a:p>
            <a:endParaRPr lang="en-US" dirty="0"/>
          </a:p>
          <a:p>
            <a:r>
              <a:rPr lang="en-US" b="0" dirty="0"/>
              <a:t>The Roadmap will tackle things like: What do we even mean by a carbon neutral building? Well, here’s one way to define it that I think is pretty good:</a:t>
            </a:r>
          </a:p>
          <a:p>
            <a:r>
              <a:rPr lang="en-US" b="0" dirty="0"/>
              <a:t>- Reduce energy demand in base building (envelope performance)</a:t>
            </a:r>
          </a:p>
          <a:p>
            <a:r>
              <a:rPr lang="en-US" b="0" dirty="0"/>
              <a:t>- Highly efficient MEP systems &amp; appliances</a:t>
            </a:r>
          </a:p>
          <a:p>
            <a:r>
              <a:rPr lang="en-US" b="0" dirty="0"/>
              <a:t>- Generate or procure renewable electricity (onsite/community/grid) &amp; reduce or eliminate fossil fuel systems onsite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Responsive to grid conditions</a:t>
            </a:r>
          </a:p>
          <a:p>
            <a:pPr marL="171450" indent="-171450">
              <a:buFontTx/>
              <a:buChar char="-"/>
            </a:pPr>
            <a:r>
              <a:rPr lang="en-US" b="0" dirty="0"/>
              <a:t>Smart spec’ing of materials &amp; refrigerants</a:t>
            </a:r>
          </a:p>
          <a:p>
            <a:pPr marL="171450" indent="-171450">
              <a:buFontTx/>
              <a:buChar cha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Clearest path: </a:t>
            </a:r>
            <a:r>
              <a:rPr lang="en-US" dirty="0"/>
              <a:t>Full electrification of the building energy system.</a:t>
            </a:r>
          </a:p>
          <a:p>
            <a:pPr marL="0" indent="0">
              <a:buFontTx/>
              <a:buNone/>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138533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00292">
              <a:defRPr/>
            </a:pPr>
            <a:r>
              <a:rPr lang="en-US" sz="1200" b="1" dirty="0"/>
              <a:t>End Goal: </a:t>
            </a:r>
            <a:r>
              <a:rPr lang="en-US" sz="1200" dirty="0"/>
              <a:t>achieve deep energy efficiency in buildings, with flexible and grid-responsive loads supplied by renewable electricity.</a:t>
            </a:r>
          </a:p>
          <a:p>
            <a:pPr defTabSz="4100292">
              <a:defRPr/>
            </a:pPr>
            <a:endParaRPr lang="en-US" sz="1200" dirty="0"/>
          </a:p>
          <a:p>
            <a:pPr lvl="0">
              <a:buFont typeface="+mj-lt"/>
              <a:buAutoNum type="arabicParenR"/>
            </a:pPr>
            <a:r>
              <a:rPr lang="en-US" sz="1200" dirty="0"/>
              <a:t> Take immediate action to transform business as usual approaches; </a:t>
            </a:r>
          </a:p>
          <a:p>
            <a:pPr lvl="0">
              <a:buFont typeface="+mj-lt"/>
              <a:buAutoNum type="arabicParenR"/>
            </a:pPr>
            <a:r>
              <a:rPr lang="en-US" sz="1200" dirty="0"/>
              <a:t> Decarbonize buildings, reduce and shift loads, and expand DERs, while cleaning the grid;</a:t>
            </a:r>
          </a:p>
          <a:p>
            <a:pPr lvl="0">
              <a:buFont typeface="+mj-lt"/>
              <a:buAutoNum type="arabicParenR"/>
            </a:pPr>
            <a:r>
              <a:rPr lang="en-US" sz="1200" dirty="0"/>
              <a:t> Base recommendations on current best practices and market insights, while also aiming to shape their evolution;</a:t>
            </a:r>
          </a:p>
          <a:p>
            <a:pPr lvl="0">
              <a:buFont typeface="+mj-lt"/>
              <a:buAutoNum type="arabicParenR"/>
            </a:pPr>
            <a:r>
              <a:rPr lang="en-US" sz="1200" dirty="0">
                <a:highlight>
                  <a:srgbClr val="FFFF00"/>
                </a:highlight>
              </a:rPr>
              <a:t> Decarbonization pathway= Flexibility is critical: allow for varying intensity of building energy use</a:t>
            </a:r>
            <a:r>
              <a:rPr lang="en-US" sz="1200" dirty="0"/>
              <a:t>; </a:t>
            </a:r>
          </a:p>
          <a:p>
            <a:pPr lvl="0">
              <a:buFont typeface="+mj-lt"/>
              <a:buAutoNum type="arabicParenR"/>
            </a:pPr>
            <a:r>
              <a:rPr lang="en-US" sz="1200" dirty="0"/>
              <a:t> Cost-effectiveness is a top priority; </a:t>
            </a:r>
          </a:p>
          <a:p>
            <a:pPr lvl="0">
              <a:buFont typeface="+mj-lt"/>
              <a:buAutoNum type="arabicParenR"/>
            </a:pPr>
            <a:r>
              <a:rPr lang="en-US" sz="1200" dirty="0"/>
              <a:t> Advance existing regulatory measures and explore new options; </a:t>
            </a:r>
          </a:p>
          <a:p>
            <a:pPr lvl="0">
              <a:buFont typeface="+mj-lt"/>
              <a:buAutoNum type="arabicParenR"/>
            </a:pPr>
            <a:r>
              <a:rPr lang="en-US" sz="1200" dirty="0"/>
              <a:t> Account for non-energy benefits; </a:t>
            </a:r>
          </a:p>
          <a:p>
            <a:pPr lvl="0">
              <a:buFont typeface="+mj-lt"/>
              <a:buAutoNum type="arabicParenR"/>
            </a:pPr>
            <a:r>
              <a:rPr lang="en-US" sz="1200" dirty="0"/>
              <a:t> Avoid false precision in quantitative analyses; and </a:t>
            </a:r>
          </a:p>
          <a:p>
            <a:pPr lvl="0">
              <a:buFont typeface="+mj-lt"/>
              <a:buAutoNum type="arabicParenR"/>
            </a:pPr>
            <a:r>
              <a:rPr lang="en-US" sz="1200" dirty="0"/>
              <a:t> Rely on stakeholder feedback.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D8F04-643A-4E41-96D0-F521613DEF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636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100292" rtl="0" eaLnBrk="1" fontAlgn="auto" latinLnBrk="0" hangingPunct="1">
              <a:lnSpc>
                <a:spcPct val="100000"/>
              </a:lnSpc>
              <a:spcBef>
                <a:spcPts val="0"/>
              </a:spcBef>
              <a:spcAft>
                <a:spcPts val="0"/>
              </a:spcAft>
              <a:buClrTx/>
              <a:buSzTx/>
              <a:buFontTx/>
              <a:buNone/>
              <a:tabLst/>
              <a:defRPr/>
            </a:pPr>
            <a:r>
              <a:rPr lang="en-US" dirty="0"/>
              <a:t>For the purposes of NYSERDA's Buildings Roadmap, Higher Education buildings include only lecture halls, residence halls, and central plants. Central Plants are buildings that contain large-scale energy systems that generate and distribute a thermal medium to service nearby buildings.</a:t>
            </a:r>
          </a:p>
          <a:p>
            <a:pPr defTabSz="4100292">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D8F04-643A-4E41-96D0-F521613DEF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0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46391" y="202670890"/>
            <a:ext cx="10771112" cy="165821643"/>
          </a:xfrm>
          <a:prstGeom prst="rect">
            <a:avLst/>
          </a:prstGeom>
        </p:spPr>
        <p:txBody>
          <a:bodyPr lIns="413598" tIns="206799" rIns="413598" bIns="206799"/>
          <a:lstStyle/>
          <a:p>
            <a:pPr defTabSz="4100292">
              <a:defRPr/>
            </a:pPr>
            <a:r>
              <a:rPr lang="en-US" dirty="0"/>
              <a:t>Presenter: GH</a:t>
            </a:r>
          </a:p>
          <a:p>
            <a:endParaRPr lang="en-US" dirty="0"/>
          </a:p>
        </p:txBody>
      </p:sp>
      <p:sp>
        <p:nvSpPr>
          <p:cNvPr id="4" name="Slide Number Placeholder 3"/>
          <p:cNvSpPr>
            <a:spLocks noGrp="1"/>
          </p:cNvSpPr>
          <p:nvPr>
            <p:ph type="sldNum" sz="quarter" idx="10"/>
          </p:nvPr>
        </p:nvSpPr>
        <p:spPr/>
        <p:txBody>
          <a:bodyPr/>
          <a:lstStyle/>
          <a:p>
            <a:pPr marL="0" marR="0" lvl="0" indent="0" algn="r" defTabSz="4100292"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700" b="0" i="0" u="none" strike="noStrike" kern="1200" cap="none" spc="0" normalizeH="0" baseline="0" noProof="0">
                <a:ln>
                  <a:noFill/>
                </a:ln>
                <a:solidFill>
                  <a:prstClr val="black"/>
                </a:solidFill>
                <a:effectLst/>
                <a:uLnTx/>
                <a:uFillTx/>
                <a:latin typeface="Calibri"/>
                <a:ea typeface="+mn-ea"/>
                <a:cs typeface="+mn-cs"/>
              </a:rPr>
              <a:pPr marL="0" marR="0" lvl="0" indent="0" algn="r" defTabSz="4100292" rtl="0" eaLnBrk="1" fontAlgn="auto" latinLnBrk="0" hangingPunct="1">
                <a:lnSpc>
                  <a:spcPct val="100000"/>
                </a:lnSpc>
                <a:spcBef>
                  <a:spcPts val="0"/>
                </a:spcBef>
                <a:spcAft>
                  <a:spcPts val="0"/>
                </a:spcAft>
                <a:buClrTx/>
                <a:buSzTx/>
                <a:buFontTx/>
                <a:buNone/>
                <a:tabLst/>
                <a:defRPr/>
              </a:pPr>
              <a:t>18</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766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34270" y="3659706"/>
            <a:ext cx="8274157" cy="2995234"/>
          </a:xfrm>
          <a:prstGeom prst="rect">
            <a:avLst/>
          </a:prstGeom>
        </p:spPr>
        <p:txBody>
          <a:bodyPr lIns="177329" tIns="88664" rIns="177329" bIns="88664"/>
          <a:lstStyle/>
          <a:p>
            <a:pPr defTabSz="966612">
              <a:defRPr/>
            </a:pPr>
            <a:r>
              <a:rPr lang="en-US" sz="2300"/>
              <a:t>Presenter: Greg Hale</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765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E96FD-9E98-43AF-8035-D0D7552C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64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1707" y="13435204"/>
            <a:ext cx="7693651" cy="10992441"/>
          </a:xfrm>
          <a:prstGeom prst="rect">
            <a:avLst/>
          </a:prstGeom>
        </p:spPr>
        <p:txBody>
          <a:bodyPr lIns="166744" tIns="83372" rIns="166744" bIns="83372"/>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1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23</a:t>
            </a:fld>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4078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F71DD-087D-0C43-A3C6-CA43173C0EB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37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GH</a:t>
            </a:r>
          </a:p>
          <a:p>
            <a:r>
              <a:rPr lang="en-US" dirty="0"/>
              <a:t>The purpose of this session will be to provide an overview of New York State climate legislation and NYSERDA’s Carbon Neutral Buildings Roadmap, and to discuss ways that you can engage in the Roadmap development process, as well as beginning to integrate the State’s energy and climate goals into facilities’ capital planning processes.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2CB40-3C74-44E3-BC6B-313FF71AD2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13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833" y="4438749"/>
            <a:ext cx="5534660" cy="3631704"/>
          </a:xfrm>
          <a:prstGeom prst="rect">
            <a:avLst/>
          </a:prstGeom>
        </p:spPr>
        <p:txBody>
          <a:bodyPr lIns="92236" tIns="46118" rIns="92236" bIns="46118"/>
          <a:lstStyle/>
          <a:p>
            <a:r>
              <a:rPr lang="en-US" dirty="0"/>
              <a:t>These are the components; Dutch experience demonstrates that they work equally well for retrofits as for new construction.</a:t>
            </a:r>
          </a:p>
          <a:p>
            <a:endParaRPr lang="en-US" dirty="0"/>
          </a:p>
          <a:p>
            <a:r>
              <a:rPr lang="en-US" dirty="0"/>
              <a:t>Hence the need for single NY program brand to send the demand signal to the market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514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488" y="17492490"/>
            <a:ext cx="5667901" cy="14312038"/>
          </a:xfrm>
          <a:prstGeom prst="rect">
            <a:avLst/>
          </a:prstGeom>
        </p:spPr>
        <p:txBody>
          <a:bodyPr lIns="163378" tIns="81689" rIns="163378" bIns="81689"/>
          <a:lstStyle/>
          <a:p>
            <a:pPr lvl="0"/>
            <a:r>
              <a:rPr lang="en-US" sz="2100" dirty="0"/>
              <a:t>MAJOR BARRIER: UP-FRONT COST OF BUILDING OR RETROFITTING TO NET ZERO (there are a number of other barriers to deep retrofits that we are all aware of, but initial cost is the biggest hurdle).</a:t>
            </a:r>
          </a:p>
          <a:p>
            <a:pPr lvl="0"/>
            <a:endParaRPr lang="en-US" sz="2100" dirty="0"/>
          </a:p>
          <a:p>
            <a:pPr lvl="0"/>
            <a:r>
              <a:rPr lang="en-US" sz="2100" dirty="0"/>
              <a:t>NYSERDA transition from incentive-based </a:t>
            </a:r>
            <a:r>
              <a:rPr lang="en-US" sz="2100" dirty="0">
                <a:sym typeface="Wingdings" panose="05000000000000000000" pitchFamily="2" charset="2"/>
              </a:rPr>
              <a:t></a:t>
            </a:r>
            <a:r>
              <a:rPr lang="en-US" sz="2100" dirty="0"/>
              <a:t> market transformation</a:t>
            </a:r>
            <a:endParaRPr lang="en-US" sz="1900" dirty="0"/>
          </a:p>
          <a:p>
            <a:pPr lvl="1"/>
            <a:r>
              <a:rPr lang="en-US" sz="2100" dirty="0"/>
              <a:t>Where is intervention of public $$ likely to unlock a market?</a:t>
            </a:r>
            <a:endParaRPr lang="en-US" sz="1900" dirty="0"/>
          </a:p>
          <a:p>
            <a:pPr defTabSz="2185214">
              <a:defRPr/>
            </a:pPr>
            <a:r>
              <a:rPr lang="en-US" sz="2100" dirty="0"/>
              <a:t>Desired outcome: cost compression such that NZE construction/retrofit can be undertaken w/o material incremental upfront cost over BAU. </a:t>
            </a:r>
            <a:endParaRPr lang="en-US" dirty="0"/>
          </a:p>
          <a:p>
            <a:pPr lvl="0"/>
            <a:endParaRPr lang="en-US" dirty="0"/>
          </a:p>
          <a:p>
            <a:pPr lvl="0"/>
            <a:r>
              <a:rPr lang="en-US" dirty="0"/>
              <a:t>And we have a near term strategy for this (i.e., a critical NYSERDA development activity for the 2019-2021 time frame): prefabricated high performance component manufacturing.  Plug and Play.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581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F71DD-087D-0C43-A3C6-CA43173C0EB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18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 how do we get from a Ford model T to a Toyota </a:t>
            </a:r>
            <a:r>
              <a:rPr lang="en-US" dirty="0" err="1"/>
              <a:t>Carmry</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961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725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235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833" y="4438749"/>
            <a:ext cx="5534660" cy="3631704"/>
          </a:xfrm>
          <a:prstGeom prst="rect">
            <a:avLst/>
          </a:prstGeom>
        </p:spPr>
        <p:txBody>
          <a:bodyPr lIns="92236" tIns="46118" rIns="92236" bIns="46118"/>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780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833" y="4438749"/>
            <a:ext cx="5534660" cy="3631704"/>
          </a:xfrm>
          <a:prstGeom prst="rect">
            <a:avLst/>
          </a:prstGeom>
        </p:spPr>
        <p:txBody>
          <a:bodyPr lIns="92236" tIns="46118" rIns="92236" bIns="46118"/>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889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Marketing: can you make the picture cover the whole slide, and add NYSERDA logo in white?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858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Integrated Mechanical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2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3760" y="13319286"/>
            <a:ext cx="7625691" cy="10899330"/>
          </a:xfrm>
          <a:prstGeom prst="rect">
            <a:avLst/>
          </a:prstGeom>
        </p:spPr>
        <p:txBody>
          <a:bodyPr lIns="163879" tIns="81939" rIns="163879" bIns="81939"/>
          <a:lstStyle/>
          <a:p>
            <a:pPr defTabSz="16196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953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44392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833" y="4438749"/>
            <a:ext cx="5534660" cy="3631704"/>
          </a:xfrm>
          <a:prstGeom prst="rect">
            <a:avLst/>
          </a:prstGeom>
        </p:spPr>
        <p:txBody>
          <a:bodyPr lIns="92236" tIns="46118" rIns="92236" bIns="46118"/>
          <a:lstStyle/>
          <a:p>
            <a:pPr lvl="0"/>
            <a:r>
              <a:rPr lang="en-US" sz="1200" kern="1200" dirty="0">
                <a:solidFill>
                  <a:schemeClr val="tx1"/>
                </a:solidFill>
                <a:effectLst/>
                <a:latin typeface="+mn-lt"/>
                <a:ea typeface="+mn-ea"/>
                <a:cs typeface="+mn-cs"/>
              </a:rPr>
              <a:t>Already engaged with multiple actors working in this sector;  </a:t>
            </a:r>
          </a:p>
          <a:p>
            <a:pPr lvl="0"/>
            <a:r>
              <a:rPr lang="en-US" sz="1200" kern="1200" dirty="0">
                <a:solidFill>
                  <a:schemeClr val="tx1"/>
                </a:solidFill>
                <a:effectLst/>
                <a:latin typeface="+mn-lt"/>
                <a:ea typeface="+mn-ea"/>
                <a:cs typeface="+mn-cs"/>
              </a:rPr>
              <a:t>some already fully bought in to this approach</a:t>
            </a:r>
          </a:p>
          <a:p>
            <a:pPr lvl="0"/>
            <a:r>
              <a:rPr lang="en-US" sz="1200" kern="1200" dirty="0">
                <a:solidFill>
                  <a:schemeClr val="tx1"/>
                </a:solidFill>
                <a:effectLst/>
                <a:latin typeface="+mn-lt"/>
                <a:ea typeface="+mn-ea"/>
                <a:cs typeface="+mn-cs"/>
              </a:rPr>
              <a:t>Others need some more work: primarily utilities and some sister agencies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019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665458"/>
          </a:xfrm>
          <a:prstGeom prst="rect">
            <a:avLst/>
          </a:prstGeom>
        </p:spPr>
        <p:txBody>
          <a:bodyPr lIns="93324" tIns="46662" rIns="93324" bIns="46662"/>
          <a:lstStyle/>
          <a:p>
            <a:r>
              <a:rPr lang="en-US" dirty="0"/>
              <a:t>The City’s Energy Code must have the same effective date as the State’s Energy Code, which will be May 12,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Roboto"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Roboto" pitchFamily="2" charset="0"/>
              <a:ea typeface="+mn-ea"/>
              <a:cs typeface="+mn-cs"/>
            </a:endParaRPr>
          </a:p>
        </p:txBody>
      </p:sp>
    </p:spTree>
    <p:extLst>
      <p:ext uri="{BB962C8B-B14F-4D97-AF65-F5344CB8AC3E}">
        <p14:creationId xmlns:p14="http://schemas.microsoft.com/office/powerpoint/2010/main" val="3196489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Adapted from Program run in Brussels that totally changed the high performance building market in that city.</a:t>
            </a:r>
          </a:p>
          <a:p>
            <a:endParaRPr lang="en-US" dirty="0"/>
          </a:p>
        </p:txBody>
      </p:sp>
      <p:sp>
        <p:nvSpPr>
          <p:cNvPr id="4" name="Slide Number Placeholder 3"/>
          <p:cNvSpPr>
            <a:spLocks noGrp="1"/>
          </p:cNvSpPr>
          <p:nvPr>
            <p:ph type="sldNum" sz="quarter" idx="5"/>
          </p:nvPr>
        </p:nvSpPr>
        <p:spPr/>
        <p:txBody>
          <a:bodyPr/>
          <a:lstStyle/>
          <a:p>
            <a:fld id="{072D8F04-643A-4E41-96D0-F521613DEF5D}" type="slidenum">
              <a:rPr lang="en-US" smtClean="0"/>
              <a:t>40</a:t>
            </a:fld>
            <a:endParaRPr lang="en-US"/>
          </a:p>
        </p:txBody>
      </p:sp>
    </p:spTree>
    <p:extLst>
      <p:ext uri="{BB962C8B-B14F-4D97-AF65-F5344CB8AC3E}">
        <p14:creationId xmlns:p14="http://schemas.microsoft.com/office/powerpoint/2010/main" val="856459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Round one winners were announced in late October 2019. The winning projects focused on building electrification; net zero energy and use of renewables. </a:t>
            </a:r>
            <a:r>
              <a:rPr lang="en-US" sz="1200" b="0" i="0" kern="1200" dirty="0">
                <a:solidFill>
                  <a:schemeClr val="tx1"/>
                </a:solidFill>
                <a:effectLst/>
                <a:latin typeface="Roboto" pitchFamily="2" charset="0"/>
                <a:ea typeface="+mn-ea"/>
                <a:cs typeface="+mn-cs"/>
              </a:rPr>
              <a:t>The portfolio of winners exemplifies the competition’s mission to bring low to zero carbon buildings to scale in New York State. Tonight we are going to showcase three winning projects located in the NYC metro area that were designed by Magnusson Architecture and Planning. </a:t>
            </a:r>
          </a:p>
          <a:p>
            <a:endParaRPr lang="en-US" sz="1200" b="0" i="0" kern="1200" dirty="0">
              <a:solidFill>
                <a:schemeClr val="tx1"/>
              </a:solidFill>
              <a:effectLst/>
              <a:latin typeface="Roboto" pitchFamily="2" charset="0"/>
              <a:ea typeface="+mn-ea"/>
              <a:cs typeface="+mn-cs"/>
            </a:endParaRPr>
          </a:p>
          <a:p>
            <a:r>
              <a:rPr lang="en-US" sz="1200" kern="1200" dirty="0">
                <a:solidFill>
                  <a:schemeClr val="tx1"/>
                </a:solidFill>
                <a:effectLst/>
                <a:latin typeface="Roboto" pitchFamily="2" charset="0"/>
                <a:ea typeface="+mn-ea"/>
                <a:cs typeface="+mn-cs"/>
              </a:rPr>
              <a:t>Magnusson works with nonprofit organizations, municipalities, and for-profit developers to improve the lives of those who live and work in their communities. For over three decades, their award-wining housing and neighborhood revitalization projects have been at the forefront of quality design and sustainability within the industry.</a:t>
            </a:r>
          </a:p>
          <a:p>
            <a:r>
              <a:rPr lang="en-US" sz="1200" kern="1200" dirty="0">
                <a:solidFill>
                  <a:schemeClr val="tx1"/>
                </a:solidFill>
                <a:effectLst/>
                <a:latin typeface="Roboto" pitchFamily="2" charset="0"/>
                <a:ea typeface="+mn-ea"/>
                <a:cs typeface="+mn-cs"/>
              </a:rPr>
              <a:t> </a:t>
            </a:r>
          </a:p>
          <a:p>
            <a:r>
              <a:rPr lang="en-US" sz="1200" kern="1200" dirty="0">
                <a:solidFill>
                  <a:schemeClr val="tx1"/>
                </a:solidFill>
                <a:effectLst/>
                <a:latin typeface="Roboto" pitchFamily="2" charset="0"/>
                <a:ea typeface="+mn-ea"/>
                <a:cs typeface="+mn-cs"/>
              </a:rPr>
              <a:t>Magnusson specializes in affordable, supportive, senior and workforce housing, as well as buildings with a range of affordability including market-rate or integrated supportive units. Their expertise extends to community-based planning and urban design, resident-in-place renovations, and sustainable development aimed at the highest levels of LEED, Passive House certifications and even net zero energy use.</a:t>
            </a:r>
          </a:p>
          <a:p>
            <a:r>
              <a:rPr lang="en-US" sz="1200" kern="1200" dirty="0">
                <a:solidFill>
                  <a:schemeClr val="tx1"/>
                </a:solidFill>
                <a:effectLst/>
                <a:latin typeface="Roboto" pitchFamily="2"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072D8F04-643A-4E41-96D0-F521613DEF5D}" type="slidenum">
              <a:rPr lang="en-US" smtClean="0"/>
              <a:t>41</a:t>
            </a:fld>
            <a:endParaRPr lang="en-US"/>
          </a:p>
        </p:txBody>
      </p:sp>
    </p:spTree>
    <p:extLst>
      <p:ext uri="{BB962C8B-B14F-4D97-AF65-F5344CB8AC3E}">
        <p14:creationId xmlns:p14="http://schemas.microsoft.com/office/powerpoint/2010/main" val="1092616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project is currently in design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incentive for this project is for all the energy efficiency and energy generation measures in the scope of the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101 Wolf's Lane is a smart growth transit-oriented development, mixed-use building containing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7,370 square feet of commercial/retail space,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 parking garage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58 residential units (5% affordable).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new construction building will utilize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energy efficient modular design and construction features, as well 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install solar energy systems on the roof and the façade to achieve net zero energy performance.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The project is located in a community that has applied to their Regional Economic Development Council for the Downtown Revitalization Initiative program.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72D8F04-643A-4E41-96D0-F521613DEF5D}" type="slidenum">
              <a:rPr lang="en-US" smtClean="0"/>
              <a:t>42</a:t>
            </a:fld>
            <a:endParaRPr lang="en-US"/>
          </a:p>
        </p:txBody>
      </p:sp>
    </p:spTree>
    <p:extLst>
      <p:ext uri="{BB962C8B-B14F-4D97-AF65-F5344CB8AC3E}">
        <p14:creationId xmlns:p14="http://schemas.microsoft.com/office/powerpoint/2010/main" val="2089466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This project is complete. </a:t>
            </a:r>
          </a:p>
          <a:p>
            <a:endParaRPr lang="en-US" sz="1200" b="1"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As with the previous slide, the incentives for this project were based on a program offering that was available at the time this project applied to the program. To see the current Low-rise Residential New Construction program incentive levels, please visit our website.  This project was also eligible to receive incentives from NYSERDA’s NY Sun incentive program for the solar electric system.  </a:t>
            </a:r>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Greenhill contracting has a unique approach to building net zero energy homes. They build multiple homes at a time to access economies of scale.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By using ICF construction, these homes are not only energy efficient, they are also resilient maintaining livable internal temperatures for days, and are hurricane, tornado and earthquake resistant.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These homes are all electric, and with the roof-mounted PV, are net zero energy performance.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72D8F04-643A-4E41-96D0-F521613DEF5D}" type="slidenum">
              <a:rPr lang="en-US" smtClean="0"/>
              <a:t>48</a:t>
            </a:fld>
            <a:endParaRPr lang="en-US"/>
          </a:p>
        </p:txBody>
      </p:sp>
    </p:spTree>
    <p:extLst>
      <p:ext uri="{BB962C8B-B14F-4D97-AF65-F5344CB8AC3E}">
        <p14:creationId xmlns:p14="http://schemas.microsoft.com/office/powerpoint/2010/main" val="1745202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is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incentives for this project were based on a program offering that was available at the time this project applied to the program. To see the current Low-rise Residential New Construction program incentive levels, please visit our website. This project also qualified for incentives from NYSERDA’s NY Sun program for the solar equipment.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building uses no fossil fuels, which eliminated the need to install gas lines, boiler flues and related piping.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allowed the project to offset additional costs associated with the superior envelope as required by PHIUS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ductless mini-split air source heat pump systems provides occupant controlled heating and cooling as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the walls ‘shared’ with condominiums in adjoining buildings provided savings on insulation compared to the exposed walls. </a:t>
            </a:r>
          </a:p>
          <a:p>
            <a:endParaRPr lang="en-US" dirty="0"/>
          </a:p>
        </p:txBody>
      </p:sp>
      <p:sp>
        <p:nvSpPr>
          <p:cNvPr id="4" name="Slide Number Placeholder 3"/>
          <p:cNvSpPr>
            <a:spLocks noGrp="1"/>
          </p:cNvSpPr>
          <p:nvPr>
            <p:ph type="sldNum" sz="quarter" idx="5"/>
          </p:nvPr>
        </p:nvSpPr>
        <p:spPr/>
        <p:txBody>
          <a:bodyPr/>
          <a:lstStyle/>
          <a:p>
            <a:fld id="{072D8F04-643A-4E41-96D0-F521613DEF5D}" type="slidenum">
              <a:rPr lang="en-US" smtClean="0"/>
              <a:t>49</a:t>
            </a:fld>
            <a:endParaRPr lang="en-US"/>
          </a:p>
        </p:txBody>
      </p:sp>
    </p:spTree>
    <p:extLst>
      <p:ext uri="{BB962C8B-B14F-4D97-AF65-F5344CB8AC3E}">
        <p14:creationId xmlns:p14="http://schemas.microsoft.com/office/powerpoint/2010/main" val="45559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before CV</a:t>
            </a:r>
          </a:p>
          <a:p>
            <a:endParaRPr lang="en-US" dirty="0"/>
          </a:p>
          <a:p>
            <a:r>
              <a:rPr lang="en-US" dirty="0"/>
              <a:t>Imagine the power of a similar global (relatively) coordinated response and mitigation effort focused on climate change.  Which, unchecked, will wreak far more devastation and exact a much larger human toll than the tragic loss from COVID-19.  And such a response would trigger a substantial increase in net economic activity as opposed to dramatic economic retraction that we are experiencing today.</a:t>
            </a:r>
          </a:p>
          <a:p>
            <a:endParaRPr lang="en-US" dirty="0"/>
          </a:p>
          <a:p>
            <a:r>
              <a:rPr lang="en-US" dirty="0"/>
              <a:t>The second precedent is the US wartime economic expansion to meet the needs of WWII.  The US remade its entire economy over the course of a few decades after the Depression.  Using slide rules and protractors.</a:t>
            </a:r>
          </a:p>
          <a:p>
            <a:endParaRPr lang="en-US" dirty="0"/>
          </a:p>
          <a:p>
            <a:r>
              <a:rPr lang="en-US" dirty="0"/>
              <a:t>So don’t tell me we can’t get it done.  We just need the political will.  Which is totally absent from DC.  In fact, this Administration is hell bent on speeding up GHG emissions.  But there is also some good news…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D8F04-643A-4E41-96D0-F521613DEF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09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1136650"/>
            <a:ext cx="5486400" cy="930275"/>
          </a:xfrm>
          <a:prstGeom prst="rect">
            <a:avLst/>
          </a:prstGeom>
        </p:spPr>
        <p:txBody>
          <a:bodyPr/>
          <a:lstStyle/>
          <a:p>
            <a:pPr lvl="0"/>
            <a:r>
              <a:rPr lang="en-US" sz="1200" b="1" u="sng" kern="1200" dirty="0">
                <a:solidFill>
                  <a:schemeClr val="tx1"/>
                </a:solidFill>
                <a:effectLst/>
                <a:latin typeface="+mn-lt"/>
                <a:ea typeface="+mn-ea"/>
                <a:cs typeface="+mn-cs"/>
              </a:rPr>
              <a:t>Graphic: </a:t>
            </a:r>
            <a:r>
              <a:rPr lang="en-US" sz="1200" kern="1200" dirty="0">
                <a:solidFill>
                  <a:schemeClr val="tx1"/>
                </a:solidFill>
                <a:effectLst/>
                <a:latin typeface="+mn-lt"/>
                <a:ea typeface="+mn-ea"/>
                <a:cs typeface="+mn-cs"/>
              </a:rPr>
              <a:t>May 2019 </a:t>
            </a:r>
          </a:p>
          <a:p>
            <a:pPr lvl="0"/>
            <a:endParaRPr lang="en-US" sz="1200"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Updates: </a:t>
            </a:r>
          </a:p>
          <a:p>
            <a:pPr lvl="0"/>
            <a:r>
              <a:rPr lang="en-US" sz="1200" kern="1200" dirty="0">
                <a:solidFill>
                  <a:schemeClr val="tx1"/>
                </a:solidFill>
                <a:effectLst/>
                <a:latin typeface="+mn-lt"/>
                <a:ea typeface="+mn-ea"/>
                <a:cs typeface="+mn-cs"/>
              </a:rPr>
              <a:t>Colorado: Legislation enacted, Climate Action Plan, committing the state to a series of GHG emissions reductions, including 50% cut by 2030 and 90% cut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Nevada: Nevada SB 538 was passed unanimously by both the Senate and Assembly in 2019, setting the goal of 50% renewable electricity statewide by 2030, &amp; 100% clean energy by 2050.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Maine: In June 2019, Maine adopted a new Renewable Portfolio Standard (LD 1494), committing the state to 80 percent renewable energy by 2030 and 100 percent by 2050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Wisconsin: Gov. Tony Evers signed an Executive Order setting the state on a path to reach 100% carbon free electricity by 2050. The EO created the Office of Sustainability and Clean Energy and is charged with working with other state agencies and utilities to achieve carbon-free energy within the state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Minnesota: Renewable Goal – 100% renewable energy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Jersey: Executive Order 28 – 100% clean energy by 2050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40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1136650"/>
            <a:ext cx="5486400" cy="930275"/>
          </a:xfrm>
          <a:prstGeom prst="rect">
            <a:avLst/>
          </a:prstGeom>
        </p:spPr>
        <p:txBody>
          <a:bodyPr/>
          <a:lstStyle/>
          <a:p>
            <a:pPr lvl="0"/>
            <a:r>
              <a:rPr lang="en-US" sz="1200" kern="1200" dirty="0">
                <a:solidFill>
                  <a:schemeClr val="tx1"/>
                </a:solidFill>
                <a:effectLst/>
                <a:latin typeface="+mn-lt"/>
                <a:ea typeface="+mn-ea"/>
                <a:cs typeface="+mn-cs"/>
              </a:rPr>
              <a:t>Already engaged with multiple actors working in this sector;  </a:t>
            </a:r>
          </a:p>
          <a:p>
            <a:pPr lvl="0"/>
            <a:r>
              <a:rPr lang="en-US" sz="1200" kern="1200" dirty="0">
                <a:solidFill>
                  <a:schemeClr val="tx1"/>
                </a:solidFill>
                <a:effectLst/>
                <a:latin typeface="+mn-lt"/>
                <a:ea typeface="+mn-ea"/>
                <a:cs typeface="+mn-cs"/>
              </a:rPr>
              <a:t>some already fully bought in to this approach</a:t>
            </a:r>
          </a:p>
          <a:p>
            <a:pPr lvl="0"/>
            <a:r>
              <a:rPr lang="en-US" sz="1200" kern="1200" dirty="0">
                <a:solidFill>
                  <a:schemeClr val="tx1"/>
                </a:solidFill>
                <a:effectLst/>
                <a:latin typeface="+mn-lt"/>
                <a:ea typeface="+mn-ea"/>
                <a:cs typeface="+mn-cs"/>
              </a:rPr>
              <a:t>Others need some more work: primarily utilities and some sister agencies</a:t>
            </a:r>
          </a:p>
          <a:p>
            <a:pPr lvl="0"/>
            <a:endParaRPr lang="en-US" sz="1200"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Graphic: </a:t>
            </a:r>
            <a:r>
              <a:rPr lang="en-US" sz="1200" kern="1200" dirty="0">
                <a:solidFill>
                  <a:schemeClr val="tx1"/>
                </a:solidFill>
                <a:effectLst/>
                <a:latin typeface="+mn-lt"/>
                <a:ea typeface="+mn-ea"/>
                <a:cs typeface="+mn-cs"/>
              </a:rPr>
              <a:t>May 2019 </a:t>
            </a:r>
          </a:p>
          <a:p>
            <a:pPr lvl="0"/>
            <a:endParaRPr lang="en-US" sz="1200"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Updates: </a:t>
            </a:r>
          </a:p>
          <a:p>
            <a:pPr lvl="0"/>
            <a:r>
              <a:rPr lang="en-US" sz="1200" kern="1200" dirty="0">
                <a:solidFill>
                  <a:schemeClr val="tx1"/>
                </a:solidFill>
                <a:effectLst/>
                <a:latin typeface="+mn-lt"/>
                <a:ea typeface="+mn-ea"/>
                <a:cs typeface="+mn-cs"/>
              </a:rPr>
              <a:t>Colorado: Legislation enacted, Climate Action Plan, committing the state to a series of GHG emissions reductions, including 50% cut by 2030 and 90% cut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Nevada: Nevada SB 538 was passed unanimously by both the Senate and Assembly in 2019, setting the goal of 50% renewable electricity statewide by 2030, &amp; 100% clean energy by 2050.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Maine: In June 2019, Maine adopted a new Renewable Portfolio Standard (LD 1494), committing the state to 80 percent renewable energy by 2030 and 100 percent by 2050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Wisconsin: Gov. Tony Evers signed an Executive Order setting the state on a path to reach 100% carbon free electricity by 2050. The EO created the Office of Sustainability and Clean Energy and is charged with working with other state agencies and utilities to achieve carbon-free energy within the state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Minnesota: Renewable Goal – 100% renewable energy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Jersey: Executive Order 28 – 100% clean energy by 2050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92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1136650"/>
            <a:ext cx="5486400" cy="930275"/>
          </a:xfrm>
          <a:prstGeom prst="rect">
            <a:avLst/>
          </a:prstGeom>
        </p:spPr>
        <p:txBody>
          <a:bodyPr/>
          <a:lstStyle/>
          <a:p>
            <a:pPr lvl="0"/>
            <a:r>
              <a:rPr lang="en-US" sz="1200" kern="1200" dirty="0">
                <a:solidFill>
                  <a:schemeClr val="tx1"/>
                </a:solidFill>
                <a:effectLst/>
                <a:latin typeface="+mn-lt"/>
                <a:ea typeface="+mn-ea"/>
                <a:cs typeface="+mn-cs"/>
              </a:rPr>
              <a:t>Already engaged with multiple actors working in this sector;  </a:t>
            </a:r>
          </a:p>
          <a:p>
            <a:pPr lvl="0"/>
            <a:r>
              <a:rPr lang="en-US" sz="1200" kern="1200" dirty="0">
                <a:solidFill>
                  <a:schemeClr val="tx1"/>
                </a:solidFill>
                <a:effectLst/>
                <a:latin typeface="+mn-lt"/>
                <a:ea typeface="+mn-ea"/>
                <a:cs typeface="+mn-cs"/>
              </a:rPr>
              <a:t>some already fully bought in to this approach</a:t>
            </a:r>
          </a:p>
          <a:p>
            <a:pPr lvl="0"/>
            <a:r>
              <a:rPr lang="en-US" sz="1200" kern="1200" dirty="0">
                <a:solidFill>
                  <a:schemeClr val="tx1"/>
                </a:solidFill>
                <a:effectLst/>
                <a:latin typeface="+mn-lt"/>
                <a:ea typeface="+mn-ea"/>
                <a:cs typeface="+mn-cs"/>
              </a:rPr>
              <a:t>Others need some more work: primarily utilities and some sister agencies</a:t>
            </a:r>
          </a:p>
          <a:p>
            <a:pPr lvl="0"/>
            <a:endParaRPr lang="en-US" sz="1200"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Graphic: </a:t>
            </a:r>
            <a:r>
              <a:rPr lang="en-US" sz="1200" kern="1200" dirty="0">
                <a:solidFill>
                  <a:schemeClr val="tx1"/>
                </a:solidFill>
                <a:effectLst/>
                <a:latin typeface="+mn-lt"/>
                <a:ea typeface="+mn-ea"/>
                <a:cs typeface="+mn-cs"/>
              </a:rPr>
              <a:t>May 2019 </a:t>
            </a:r>
          </a:p>
          <a:p>
            <a:pPr lvl="0"/>
            <a:endParaRPr lang="en-US" sz="1200" kern="1200" dirty="0">
              <a:solidFill>
                <a:schemeClr val="tx1"/>
              </a:solidFill>
              <a:effectLst/>
              <a:latin typeface="+mn-lt"/>
              <a:ea typeface="+mn-ea"/>
              <a:cs typeface="+mn-cs"/>
            </a:endParaRPr>
          </a:p>
          <a:p>
            <a:pPr lvl="0"/>
            <a:r>
              <a:rPr lang="en-US" sz="1200" b="1" u="sng" kern="1200" dirty="0">
                <a:solidFill>
                  <a:schemeClr val="tx1"/>
                </a:solidFill>
                <a:effectLst/>
                <a:latin typeface="+mn-lt"/>
                <a:ea typeface="+mn-ea"/>
                <a:cs typeface="+mn-cs"/>
              </a:rPr>
              <a:t>Updates: </a:t>
            </a:r>
          </a:p>
          <a:p>
            <a:pPr lvl="0"/>
            <a:r>
              <a:rPr lang="en-US" sz="1200" kern="1200" dirty="0">
                <a:solidFill>
                  <a:schemeClr val="tx1"/>
                </a:solidFill>
                <a:effectLst/>
                <a:latin typeface="+mn-lt"/>
                <a:ea typeface="+mn-ea"/>
                <a:cs typeface="+mn-cs"/>
              </a:rPr>
              <a:t>Colorado: Legislation enacted, Climate Action Plan, committing the state to a series of GHG emissions reductions, including 50% cut by 2030 and 90% cut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Nevada: Nevada SB 538 was passed unanimously by both the Senate and Assembly in 2019, setting the goal of 50% renewable electricity statewide by 2030, &amp; 100% clean energy by 2050.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Maine: In June 2019, Maine adopted a new Renewable Portfolio Standard (LD 1494), committing the state to 80 percent renewable energy by 2030 and 100 percent by 2050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Wisconsin: Gov. Tony Evers signed an Executive Order setting the state on a path to reach 100% carbon free electricity by 2050. The EO created the Office of Sustainability and Clean Energy and is charged with working with other state agencies and utilities to achieve carbon-free energy within the state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Minnesota: Renewable Goal – 100% renewable energy by 2050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Jersey: Executive Order 28 – 100% clean energy by 2050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3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1136650"/>
            <a:ext cx="5486400" cy="930275"/>
          </a:xfrm>
          <a:prstGeom prst="rect">
            <a:avLst/>
          </a:prstGeom>
        </p:spPr>
        <p:txBody>
          <a:bodyPr/>
          <a:lstStyle/>
          <a:p>
            <a:pPr lvl="0"/>
            <a:r>
              <a:rPr lang="en-US" sz="1200" kern="1200" dirty="0">
                <a:solidFill>
                  <a:schemeClr val="tx1"/>
                </a:solidFill>
                <a:effectLst/>
                <a:latin typeface="+mn-lt"/>
                <a:ea typeface="+mn-ea"/>
                <a:cs typeface="+mn-cs"/>
              </a:rPr>
              <a:t>4.7.20: </a:t>
            </a:r>
          </a:p>
          <a:p>
            <a:pPr lvl="0"/>
            <a:r>
              <a:rPr lang="en-US" sz="1200" kern="1200" dirty="0">
                <a:solidFill>
                  <a:schemeClr val="tx1"/>
                </a:solidFill>
                <a:effectLst/>
                <a:latin typeface="+mn-lt"/>
                <a:ea typeface="+mn-ea"/>
                <a:cs typeface="+mn-cs"/>
              </a:rPr>
              <a:t>Vermont and Mass likely to enact legislation soon.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 states without the 100% goals have cities who are stepping up and making 100% commitments.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53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34649" y="51898853"/>
            <a:ext cx="10677193" cy="42475857"/>
          </a:xfrm>
          <a:prstGeom prst="rect">
            <a:avLst/>
          </a:prstGeom>
        </p:spPr>
        <p:txBody>
          <a:bodyPr lIns="410028" tIns="205015" rIns="410028" bIns="205015"/>
          <a:lstStyle/>
          <a:p>
            <a:pPr defTabSz="4100292">
              <a:defRPr/>
            </a:pPr>
            <a:r>
              <a:rPr lang="en-US" dirty="0"/>
              <a:t>Presenter: GH</a:t>
            </a:r>
          </a:p>
          <a:p>
            <a:endParaRPr lang="en-US" dirty="0"/>
          </a:p>
          <a:p>
            <a:r>
              <a:rPr lang="en-US" dirty="0"/>
              <a:t>Explain how the Roadmap fits into the CLCPA </a:t>
            </a:r>
          </a:p>
          <a:p>
            <a:endParaRPr lang="en-US" dirty="0"/>
          </a:p>
          <a:p>
            <a:endParaRPr lang="en-US" sz="6300" b="1" u="sng"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2003955" rtl="0" eaLnBrk="1" fontAlgn="auto" latinLnBrk="0" hangingPunct="1">
              <a:lnSpc>
                <a:spcPct val="100000"/>
              </a:lnSpc>
              <a:spcBef>
                <a:spcPts val="0"/>
              </a:spcBef>
              <a:spcAft>
                <a:spcPts val="0"/>
              </a:spcAft>
              <a:buClrTx/>
              <a:buSzTx/>
              <a:buFontTx/>
              <a:buNone/>
              <a:tabLst/>
              <a:defRPr/>
            </a:pPr>
            <a:fld id="{F6DA9C80-B631-4EC4-8253-F63CFD0157DF}" type="slidenum">
              <a:rPr kumimoji="0" lang="en-US" sz="2700" b="0" i="0" u="none" strike="noStrike" kern="1200" cap="none" spc="0" normalizeH="0" baseline="0" noProof="0">
                <a:ln>
                  <a:noFill/>
                </a:ln>
                <a:solidFill>
                  <a:prstClr val="black"/>
                </a:solidFill>
                <a:effectLst/>
                <a:uLnTx/>
                <a:uFillTx/>
                <a:latin typeface="Calibri"/>
                <a:ea typeface="+mn-ea"/>
                <a:cs typeface="+mn-cs"/>
              </a:rPr>
              <a:pPr marL="0" marR="0" lvl="0" indent="0" algn="r" defTabSz="2003955" rtl="0" eaLnBrk="1" fontAlgn="auto" latinLnBrk="0" hangingPunct="1">
                <a:lnSpc>
                  <a:spcPct val="100000"/>
                </a:lnSpc>
                <a:spcBef>
                  <a:spcPts val="0"/>
                </a:spcBef>
                <a:spcAft>
                  <a:spcPts val="0"/>
                </a:spcAft>
                <a:buClrTx/>
                <a:buSzTx/>
                <a:buFontTx/>
                <a:buNone/>
                <a:tabLst/>
                <a:defRPr/>
              </a:pPr>
              <a:t>10</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163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 Add Image - NYSERDA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9"/>
          </a:xfrm>
          <a:prstGeom prst="rect">
            <a:avLst/>
          </a:prstGeom>
        </p:spPr>
      </p:pic>
      <p:sp>
        <p:nvSpPr>
          <p:cNvPr id="12" name="Picture Placeholder 2">
            <a:extLst>
              <a:ext uri="{FF2B5EF4-FFF2-40B4-BE49-F238E27FC236}">
                <a16:creationId xmlns:a16="http://schemas.microsoft.com/office/drawing/2014/main" id="{2677A20D-1447-4A30-96FF-C88818901C3F}"/>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5541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0D2A019-BCCA-4095-B9A8-EE841EAA2A19}"/>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dirty="0"/>
          </a:p>
        </p:txBody>
      </p:sp>
    </p:spTree>
    <p:extLst>
      <p:ext uri="{BB962C8B-B14F-4D97-AF65-F5344CB8AC3E}">
        <p14:creationId xmlns:p14="http://schemas.microsoft.com/office/powerpoint/2010/main" val="40975689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A9EB-4882-4A5A-977F-D43EFD641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4D2ED2-CBCB-404D-A085-67BCC2E36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344815-7E5C-4511-A15D-231EAE788875}"/>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FD31C154-7ADF-4728-BE50-333A60746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CDA78-623F-40DA-B196-7BD002451032}"/>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10947755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ACFF-1E94-4C90-9E7B-EE62D60A7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5806C-56D7-4713-AD08-41EF44BFE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72D96E-E57E-4174-A5E0-0C022CCEEF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70029-DA80-4756-A4A0-E4C64D958F3B}"/>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6" name="Footer Placeholder 5">
            <a:extLst>
              <a:ext uri="{FF2B5EF4-FFF2-40B4-BE49-F238E27FC236}">
                <a16:creationId xmlns:a16="http://schemas.microsoft.com/office/drawing/2014/main" id="{77E90226-A75E-4B5D-9FA9-37EDE792D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25773-CEB9-4F24-9FBA-8D61E85DF70E}"/>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3321599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FD62-156D-4E42-B48E-F0D81CA266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081ED4-ECFE-48AF-942F-774E4CBD01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0EF56-8E3A-4942-95FC-A80E97A9A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1B91E5-A931-4A1B-81EA-BAC7661B5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8617B-ACE2-44C0-84D1-9B0476DBE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ABE753-DF30-4BC6-994C-BBF64AC556F8}"/>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8" name="Footer Placeholder 7">
            <a:extLst>
              <a:ext uri="{FF2B5EF4-FFF2-40B4-BE49-F238E27FC236}">
                <a16:creationId xmlns:a16="http://schemas.microsoft.com/office/drawing/2014/main" id="{B31C06DB-B2DC-498B-9D1C-AE3F8D4792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285C7C-DFE1-4D1F-BD84-FC7216661194}"/>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40485023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6EC1-368A-4FB8-8ADE-FDBAAF656A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38820-59C9-48A9-BBC8-760909AD481C}"/>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4" name="Footer Placeholder 3">
            <a:extLst>
              <a:ext uri="{FF2B5EF4-FFF2-40B4-BE49-F238E27FC236}">
                <a16:creationId xmlns:a16="http://schemas.microsoft.com/office/drawing/2014/main" id="{4F60EA79-7071-4813-AE77-425487DCB2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411F4-BA3E-4C47-B6A2-F493190D603A}"/>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2178417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20D2C-A84B-4166-85F2-9708DF22A97C}"/>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3" name="Footer Placeholder 2">
            <a:extLst>
              <a:ext uri="{FF2B5EF4-FFF2-40B4-BE49-F238E27FC236}">
                <a16:creationId xmlns:a16="http://schemas.microsoft.com/office/drawing/2014/main" id="{2FEE13D7-6250-47F2-BB1C-2D876BBDA7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1927C-DAB7-4E04-AB95-19671F3A4F28}"/>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27345195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E595-9C88-4A32-9053-1A486359D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A70D5-52C3-4C64-84DE-945A62CAE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3DA0C2-B751-4942-9CE5-53AA6A0F0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0A003-FAF4-46FE-A0DE-6E528C68CF02}"/>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6" name="Footer Placeholder 5">
            <a:extLst>
              <a:ext uri="{FF2B5EF4-FFF2-40B4-BE49-F238E27FC236}">
                <a16:creationId xmlns:a16="http://schemas.microsoft.com/office/drawing/2014/main" id="{62319C6C-F7C3-4E72-8F3A-B629E61D1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09D37-2CDD-42C9-B581-F0BFC3D06600}"/>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18121247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69EF-8B07-4FD1-B76A-F9B609E80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E59F09-D061-4F41-9D02-95D7B40CF3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33D31B-7C3E-4318-8563-FD0454613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C2D2C-8CCB-4584-A2F4-D625A6757572}"/>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6" name="Footer Placeholder 5">
            <a:extLst>
              <a:ext uri="{FF2B5EF4-FFF2-40B4-BE49-F238E27FC236}">
                <a16:creationId xmlns:a16="http://schemas.microsoft.com/office/drawing/2014/main" id="{B0322E8D-CBB2-4580-9F9B-90D4E2EBB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51666-F48D-44F4-82B2-22CCA3A5E2D7}"/>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6973792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26DA-AF30-4D47-B59B-DDDB32C646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45A5C7-6721-442E-AECB-04D245D9E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DE930-5232-4E21-88A2-4733D2FBD3DF}"/>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B6283C24-E8CD-4983-9D4D-C5F49EEC3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0D698-9B8D-4187-B301-2EA26F2DECEF}"/>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34241378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D24E1-6B59-40FC-934C-75DE0E247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61E3B-7704-4E19-B96B-FC7FEA8256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8336E-FAFB-441D-B09F-F7FD79AEB6CC}"/>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5E121248-4B57-4035-AD6C-0FB9E3630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577BD-CFDB-4E34-8A1E-7B3F56B74FAD}"/>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3044101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4" name="Text Placeholder 6">
            <a:extLst>
              <a:ext uri="{FF2B5EF4-FFF2-40B4-BE49-F238E27FC236}">
                <a16:creationId xmlns:a16="http://schemas.microsoft.com/office/drawing/2014/main" id="{B541CC65-5B8D-4F59-9DCA-ECE5182E937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dirty="0"/>
              <a:t>Click to edit Master text styles</a:t>
            </a:r>
          </a:p>
          <a:p>
            <a:pPr lvl="1"/>
            <a:r>
              <a:rPr lang="en-US" dirty="0"/>
              <a:t>Click to edit Master text styles</a:t>
            </a:r>
          </a:p>
        </p:txBody>
      </p:sp>
      <p:sp>
        <p:nvSpPr>
          <p:cNvPr id="5" name="Title 1">
            <a:extLst>
              <a:ext uri="{FF2B5EF4-FFF2-40B4-BE49-F238E27FC236}">
                <a16:creationId xmlns:a16="http://schemas.microsoft.com/office/drawing/2014/main" id="{D5D3A178-801B-493A-8C3B-3B4D9CD9F30B}"/>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8231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tart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dirty="0"/>
          </a:p>
        </p:txBody>
      </p:sp>
      <p:sp>
        <p:nvSpPr>
          <p:cNvPr id="6" name="Picture Placeholder 5">
            <a:extLst>
              <a:ext uri="{FF2B5EF4-FFF2-40B4-BE49-F238E27FC236}">
                <a16:creationId xmlns:a16="http://schemas.microsoft.com/office/drawing/2014/main" id="{AC6FFBF1-8C77-496B-831A-F1A3B41CD25B}"/>
              </a:ext>
            </a:extLst>
          </p:cNvPr>
          <p:cNvSpPr>
            <a:spLocks noGrp="1"/>
          </p:cNvSpPr>
          <p:nvPr>
            <p:ph type="pic" sz="quarter" idx="11"/>
          </p:nvPr>
        </p:nvSpPr>
        <p:spPr>
          <a:xfrm>
            <a:off x="7226300" y="1309688"/>
            <a:ext cx="4630738" cy="3859212"/>
          </a:xfrm>
          <a:prstGeom prst="rect">
            <a:avLst/>
          </a:prstGeom>
        </p:spPr>
        <p:txBody>
          <a:bodyPr/>
          <a:lstStyle/>
          <a:p>
            <a:endParaRPr lang="en-US" dirty="0"/>
          </a:p>
        </p:txBody>
      </p:sp>
      <p:sp>
        <p:nvSpPr>
          <p:cNvPr id="7" name="Title 1">
            <a:extLst>
              <a:ext uri="{FF2B5EF4-FFF2-40B4-BE49-F238E27FC236}">
                <a16:creationId xmlns:a16="http://schemas.microsoft.com/office/drawing/2014/main" id="{E9651F46-1582-4549-9CC7-089281A7661F}"/>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60650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58F0-EE0A-401F-BD14-649A9BAB22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E0F869-CA37-472F-A966-9BDC1392C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51D92-1EEB-4811-90FD-80B42826B890}"/>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5" name="Footer Placeholder 4">
            <a:extLst>
              <a:ext uri="{FF2B5EF4-FFF2-40B4-BE49-F238E27FC236}">
                <a16:creationId xmlns:a16="http://schemas.microsoft.com/office/drawing/2014/main" id="{33371666-D37D-4B96-B335-F64B086E7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94BA5-76A6-436B-92F0-C810DA23219B}"/>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32067560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C85E-7691-4178-9C07-334F0B80A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13E1C-366C-486B-9E8E-34596CF1EE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BF60F-0AD3-411A-A1AB-D343DBA23632}"/>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5" name="Footer Placeholder 4">
            <a:extLst>
              <a:ext uri="{FF2B5EF4-FFF2-40B4-BE49-F238E27FC236}">
                <a16:creationId xmlns:a16="http://schemas.microsoft.com/office/drawing/2014/main" id="{D7CA17A8-B8FA-4F10-BE35-90397C59D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B7CE0-1A7B-4FE4-BA09-C4AE026FFEA9}"/>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3755165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D147-94C5-4113-9446-454F9BBB14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AB0F4-434E-4ED1-A044-DA9DB8EFB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09017A-02EE-49E2-9F2D-50320A78F4E9}"/>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5" name="Footer Placeholder 4">
            <a:extLst>
              <a:ext uri="{FF2B5EF4-FFF2-40B4-BE49-F238E27FC236}">
                <a16:creationId xmlns:a16="http://schemas.microsoft.com/office/drawing/2014/main" id="{2000AC95-C11F-42F4-84D0-3C223EBC3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F6BC9-EA6B-4B32-8DAD-D4087B8A45B0}"/>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18436810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534A-DA8B-46B9-8314-2F858AE17A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3B7985-CA07-451A-B1FB-B52151410E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788D14-F5BC-46AF-86EA-9C4FD5F329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02750-DD37-411C-A60B-474BE3739A37}"/>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6" name="Footer Placeholder 5">
            <a:extLst>
              <a:ext uri="{FF2B5EF4-FFF2-40B4-BE49-F238E27FC236}">
                <a16:creationId xmlns:a16="http://schemas.microsoft.com/office/drawing/2014/main" id="{C1E29947-11C4-4B8D-93BB-37AC763D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61E55-7251-43E9-9A7E-5BE3CC37BE45}"/>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18782804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1ED49-5603-4F1B-979A-79E843D542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F24794-AF87-4E26-A2BE-2F6AD4E62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7E147-4ACD-44B2-8ACE-128A9C4AC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0E2AC-C7CD-43DD-9E10-7D353C8E2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8F2D9B-8252-4711-8274-34E5F24E66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8AD79-B4EF-40CD-9FFE-E9F516E4E61A}"/>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8" name="Footer Placeholder 7">
            <a:extLst>
              <a:ext uri="{FF2B5EF4-FFF2-40B4-BE49-F238E27FC236}">
                <a16:creationId xmlns:a16="http://schemas.microsoft.com/office/drawing/2014/main" id="{BFE3F4AA-06CB-45A4-9D15-144E5E39ED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D26E1F-AB35-4F7A-9A67-592FFD501B94}"/>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22901298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654F-7F3A-4C3D-B55D-C83D6DB5C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35519-4E76-41BF-8A98-2CC56D9D75CB}"/>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4" name="Footer Placeholder 3">
            <a:extLst>
              <a:ext uri="{FF2B5EF4-FFF2-40B4-BE49-F238E27FC236}">
                <a16:creationId xmlns:a16="http://schemas.microsoft.com/office/drawing/2014/main" id="{28AEB681-AA24-4DFC-86C2-97F8B3417A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8EB67-E0B7-4E09-8474-ABFFFA9C2775}"/>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2176154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29EC8-E516-4239-A743-66194BFC308F}"/>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3" name="Footer Placeholder 2">
            <a:extLst>
              <a:ext uri="{FF2B5EF4-FFF2-40B4-BE49-F238E27FC236}">
                <a16:creationId xmlns:a16="http://schemas.microsoft.com/office/drawing/2014/main" id="{E79A2CA3-2B5D-4A15-AF9E-379FF08C49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DDDEF5-5F50-4E0D-95E1-5A51AEF23BF6}"/>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13123841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8BBA-BA14-4384-BD42-C4E55186D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FDAC8-FE6E-4147-9F0B-3354B941D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73DFF-2F51-4F0B-91C2-57FA9A2C52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AA5C-4E49-4FC1-93EC-A0CC1F94E70E}"/>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6" name="Footer Placeholder 5">
            <a:extLst>
              <a:ext uri="{FF2B5EF4-FFF2-40B4-BE49-F238E27FC236}">
                <a16:creationId xmlns:a16="http://schemas.microsoft.com/office/drawing/2014/main" id="{3231B48C-6A1A-41A1-BA2C-6D00AACE8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9C8DD-6BA9-49B2-A621-658E168D0B7C}"/>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2748890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5A85-F307-4D2F-95D1-607474483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004E13-DBBD-4BCB-9F82-58B8FDFA3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11BD68-F6AE-4AA5-A1B3-4DEBF78FA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50522-93B1-410D-9B53-1269E830FD4F}"/>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6" name="Footer Placeholder 5">
            <a:extLst>
              <a:ext uri="{FF2B5EF4-FFF2-40B4-BE49-F238E27FC236}">
                <a16:creationId xmlns:a16="http://schemas.microsoft.com/office/drawing/2014/main" id="{E159409B-434B-4EDF-8AC9-35F4EFDE9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B8063-52DD-4FE9-BD4E-0B5C7640B9B4}"/>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3062944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376D-2278-4424-968F-EA45E7D362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7FF15-C455-4DE5-89FA-06E380EE2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0CFCF-6308-4B8B-91A1-D18DAB95C9FB}"/>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5" name="Footer Placeholder 4">
            <a:extLst>
              <a:ext uri="{FF2B5EF4-FFF2-40B4-BE49-F238E27FC236}">
                <a16:creationId xmlns:a16="http://schemas.microsoft.com/office/drawing/2014/main" id="{10E48F16-A890-408C-9552-3DB92C05A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1D8EB-9854-441A-9297-5600F74958DD}"/>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341526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tart with Subhead and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dirty="0"/>
          </a:p>
        </p:txBody>
      </p:sp>
      <p:sp>
        <p:nvSpPr>
          <p:cNvPr id="6" name="Picture Placeholder 5">
            <a:extLst>
              <a:ext uri="{FF2B5EF4-FFF2-40B4-BE49-F238E27FC236}">
                <a16:creationId xmlns:a16="http://schemas.microsoft.com/office/drawing/2014/main" id="{AC6FFBF1-8C77-496B-831A-F1A3B41CD25B}"/>
              </a:ext>
            </a:extLst>
          </p:cNvPr>
          <p:cNvSpPr>
            <a:spLocks noGrp="1"/>
          </p:cNvSpPr>
          <p:nvPr>
            <p:ph type="pic" sz="quarter" idx="11"/>
          </p:nvPr>
        </p:nvSpPr>
        <p:spPr>
          <a:xfrm>
            <a:off x="7226300" y="1309688"/>
            <a:ext cx="4630738" cy="3859212"/>
          </a:xfrm>
          <a:prstGeom prst="rect">
            <a:avLst/>
          </a:prstGeom>
        </p:spPr>
        <p:txBody>
          <a:bodyPr/>
          <a:lstStyle/>
          <a:p>
            <a:endParaRPr lang="en-US"/>
          </a:p>
        </p:txBody>
      </p:sp>
      <p:sp>
        <p:nvSpPr>
          <p:cNvPr id="8" name="Text Placeholder 7">
            <a:extLst>
              <a:ext uri="{FF2B5EF4-FFF2-40B4-BE49-F238E27FC236}">
                <a16:creationId xmlns:a16="http://schemas.microsoft.com/office/drawing/2014/main" id="{0DBEEE13-2DBB-43FF-9757-02F8FBB4CBC4}"/>
              </a:ext>
            </a:extLst>
          </p:cNvPr>
          <p:cNvSpPr>
            <a:spLocks noGrp="1"/>
          </p:cNvSpPr>
          <p:nvPr>
            <p:ph type="body" sz="quarter" idx="12"/>
          </p:nvPr>
        </p:nvSpPr>
        <p:spPr>
          <a:xfrm>
            <a:off x="539732" y="3299589"/>
            <a:ext cx="6477000" cy="941387"/>
          </a:xfrm>
          <a:prstGeom prst="rect">
            <a:avLst/>
          </a:prstGeom>
        </p:spPr>
        <p:txBody>
          <a:bodyPr/>
          <a:lstStyle>
            <a:lvl1pPr marL="0" indent="0">
              <a:buNone/>
              <a:defRPr sz="3000" b="1">
                <a:solidFill>
                  <a:srgbClr val="63666A"/>
                </a:solidFill>
                <a:latin typeface="Roboto" pitchFamily="2" charset="0"/>
                <a:ea typeface="Roboto" pitchFamily="2" charset="0"/>
                <a:cs typeface="Arial" panose="020B0604020202020204" pitchFamily="34" charset="0"/>
              </a:defRPr>
            </a:lvl1pPr>
            <a:lvl2pPr marL="457200" indent="0">
              <a:buNone/>
              <a:defRPr sz="3000">
                <a:latin typeface="Arial" panose="020B0604020202020204" pitchFamily="34" charset="0"/>
                <a:cs typeface="Arial" panose="020B0604020202020204" pitchFamily="34" charset="0"/>
              </a:defRPr>
            </a:lvl2pPr>
            <a:lvl3pPr marL="914400" indent="0">
              <a:buNone/>
              <a:defRPr sz="3000">
                <a:latin typeface="Arial" panose="020B0604020202020204" pitchFamily="34" charset="0"/>
                <a:cs typeface="Arial" panose="020B0604020202020204" pitchFamily="34" charset="0"/>
              </a:defRPr>
            </a:lvl3pPr>
            <a:lvl4pPr marL="1371600" indent="0">
              <a:buNone/>
              <a:defRPr sz="3000">
                <a:latin typeface="Arial" panose="020B0604020202020204" pitchFamily="34" charset="0"/>
                <a:cs typeface="Arial" panose="020B0604020202020204" pitchFamily="34" charset="0"/>
              </a:defRPr>
            </a:lvl4pPr>
            <a:lvl5pPr marL="1828800" indent="0">
              <a:buNone/>
              <a:defRPr sz="30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itle 1">
            <a:extLst>
              <a:ext uri="{FF2B5EF4-FFF2-40B4-BE49-F238E27FC236}">
                <a16:creationId xmlns:a16="http://schemas.microsoft.com/office/drawing/2014/main" id="{AE89B9C2-0688-40D8-B410-94F7D16141BF}"/>
              </a:ext>
            </a:extLst>
          </p:cNvPr>
          <p:cNvSpPr>
            <a:spLocks noGrp="1"/>
          </p:cNvSpPr>
          <p:nvPr>
            <p:ph type="title"/>
          </p:nvPr>
        </p:nvSpPr>
        <p:spPr>
          <a:xfrm>
            <a:off x="541031" y="1247698"/>
            <a:ext cx="6059556" cy="1907484"/>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977145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3C883E-6042-4CFD-A54A-EFC7ED8BEF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8B007B-FE90-4828-9436-1CFDB0E15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D110A-84E4-42BB-9BC4-B8999D2C4073}"/>
              </a:ext>
            </a:extLst>
          </p:cNvPr>
          <p:cNvSpPr>
            <a:spLocks noGrp="1"/>
          </p:cNvSpPr>
          <p:nvPr>
            <p:ph type="dt" sz="half" idx="10"/>
          </p:nvPr>
        </p:nvSpPr>
        <p:spPr/>
        <p:txBody>
          <a:bodyPr/>
          <a:lstStyle/>
          <a:p>
            <a:fld id="{32DC9886-D651-4EF3-9E9D-8E160A2600D8}" type="datetimeFigureOut">
              <a:rPr lang="en-US" smtClean="0"/>
              <a:t>4/17/2020</a:t>
            </a:fld>
            <a:endParaRPr lang="en-US"/>
          </a:p>
        </p:txBody>
      </p:sp>
      <p:sp>
        <p:nvSpPr>
          <p:cNvPr id="5" name="Footer Placeholder 4">
            <a:extLst>
              <a:ext uri="{FF2B5EF4-FFF2-40B4-BE49-F238E27FC236}">
                <a16:creationId xmlns:a16="http://schemas.microsoft.com/office/drawing/2014/main" id="{1272FEFE-1F5D-4644-8C86-3F1D2AB65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BD824-C189-4825-8116-DAA81B75E6FB}"/>
              </a:ext>
            </a:extLst>
          </p:cNvPr>
          <p:cNvSpPr>
            <a:spLocks noGrp="1"/>
          </p:cNvSpPr>
          <p:nvPr>
            <p:ph type="sldNum" sz="quarter" idx="12"/>
          </p:nvPr>
        </p:nvSpPr>
        <p:spPr/>
        <p:txBody>
          <a:bodyPr/>
          <a:lstStyle/>
          <a:p>
            <a:fld id="{4468F27B-9688-4DCC-85F6-72F93694D6DB}" type="slidenum">
              <a:rPr lang="en-US" smtClean="0"/>
              <a:t>‹#›</a:t>
            </a:fld>
            <a:endParaRPr lang="en-US"/>
          </a:p>
        </p:txBody>
      </p:sp>
    </p:spTree>
    <p:extLst>
      <p:ext uri="{BB962C8B-B14F-4D97-AF65-F5344CB8AC3E}">
        <p14:creationId xmlns:p14="http://schemas.microsoft.com/office/powerpoint/2010/main" val="1599524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Slide - 5">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rgbClr val="002D72"/>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789173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0D2A019-BCCA-4095-B9A8-EE841EAA2A19}"/>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dirty="0"/>
          </a:p>
        </p:txBody>
      </p:sp>
    </p:spTree>
    <p:extLst>
      <p:ext uri="{BB962C8B-B14F-4D97-AF65-F5344CB8AC3E}">
        <p14:creationId xmlns:p14="http://schemas.microsoft.com/office/powerpoint/2010/main" val="7126969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lide no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D0FCA-6A22-4179-8992-DAD5BF4ED0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40283"/>
            <a:ext cx="11102407" cy="4688418"/>
          </a:xfrm>
          <a:prstGeom prst="rect">
            <a:avLst/>
          </a:prstGeo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500" b="1">
                <a:solidFill>
                  <a:srgbClr val="0077C8"/>
                </a:solidFill>
                <a:latin typeface="Roboto" pitchFamily="2" charset="0"/>
                <a:ea typeface="Roboto" pitchFamily="2" charset="0"/>
                <a:cs typeface="Arial" panose="020B0604020202020204" pitchFamily="34" charset="0"/>
              </a:defRPr>
            </a:lvl1pPr>
            <a:lvl2pPr marL="548640" indent="-274320">
              <a:spcBef>
                <a:spcPts val="600"/>
              </a:spcBef>
              <a:defRPr sz="20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edit Master text styles</a:t>
            </a:r>
          </a:p>
          <a:p>
            <a:pPr lvl="1"/>
            <a:r>
              <a:rPr lang="en-US" dirty="0"/>
              <a:t>Second level</a:t>
            </a:r>
          </a:p>
          <a:p>
            <a:pPr lvl="2"/>
            <a:r>
              <a:rPr lang="en-US" dirty="0"/>
              <a:t>Third level</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dirty="0"/>
          </a:p>
          <a:p>
            <a:pPr lvl="0"/>
            <a:endParaRPr lang="en-US" dirty="0"/>
          </a:p>
        </p:txBody>
      </p:sp>
    </p:spTree>
    <p:extLst>
      <p:ext uri="{BB962C8B-B14F-4D97-AF65-F5344CB8AC3E}">
        <p14:creationId xmlns:p14="http://schemas.microsoft.com/office/powerpoint/2010/main" val="20282669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Slide with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4F0A3-A94E-44B4-9959-8E2D26E30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35731"/>
            <a:ext cx="11102407" cy="4351338"/>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FD198A16-5CAF-4407-A13A-3E6F8687B89A}"/>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4914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462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778"/>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idx="1"/>
          </p:nvPr>
        </p:nvSpPr>
        <p:spPr>
          <a:xfrm>
            <a:off x="609600" y="1849967"/>
            <a:ext cx="10972800" cy="422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9434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5" y="6492876"/>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D29BAB2F-8E8A-4087-8F8F-09633CEDD39E}"/>
              </a:ext>
            </a:extLst>
          </p:cNvPr>
          <p:cNvSpPr>
            <a:spLocks noGrp="1"/>
          </p:cNvSpPr>
          <p:nvPr>
            <p:ph type="body" sz="quarter" idx="12"/>
          </p:nvPr>
        </p:nvSpPr>
        <p:spPr>
          <a:xfrm>
            <a:off x="5259476" y="937554"/>
            <a:ext cx="6389889" cy="5191943"/>
          </a:xfrm>
          <a:prstGeom prst="rect">
            <a:avLst/>
          </a:prstGeom>
        </p:spPr>
        <p:txBody>
          <a:bodyPr/>
          <a:lstStyle>
            <a:lvl1pPr marL="274313" marR="0" indent="-274313" algn="l" defTabSz="914377"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189" indent="0">
              <a:buNone/>
              <a:defRPr sz="1800">
                <a:solidFill>
                  <a:srgbClr val="63666A"/>
                </a:solidFill>
                <a:latin typeface="Roboto" pitchFamily="2" charset="0"/>
                <a:ea typeface="Roboto" pitchFamily="2"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marL="274313" marR="0" lvl="0" indent="-274313" algn="l" defTabSz="914377"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6" name="Title 1">
            <a:extLst>
              <a:ext uri="{FF2B5EF4-FFF2-40B4-BE49-F238E27FC236}">
                <a16:creationId xmlns:a16="http://schemas.microsoft.com/office/drawing/2014/main" id="{0961596B-EF1E-4A07-ABD4-42DEB9277BA5}"/>
              </a:ext>
            </a:extLst>
          </p:cNvPr>
          <p:cNvSpPr>
            <a:spLocks noGrp="1"/>
          </p:cNvSpPr>
          <p:nvPr>
            <p:ph type="title"/>
          </p:nvPr>
        </p:nvSpPr>
        <p:spPr>
          <a:xfrm>
            <a:off x="196174" y="540618"/>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22426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58800"/>
            <a:ext cx="10972800" cy="1143000"/>
          </a:xfrm>
        </p:spPr>
        <p:txBody>
          <a:bodyPr/>
          <a:lstStyle/>
          <a:p>
            <a:r>
              <a:rPr lang="en-US"/>
              <a:t>Click to edit Master title style</a:t>
            </a:r>
          </a:p>
        </p:txBody>
      </p:sp>
    </p:spTree>
    <p:extLst>
      <p:ext uri="{BB962C8B-B14F-4D97-AF65-F5344CB8AC3E}">
        <p14:creationId xmlns:p14="http://schemas.microsoft.com/office/powerpoint/2010/main" val="1493964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tart with Right Side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dirty="0"/>
          </a:p>
        </p:txBody>
      </p:sp>
      <p:sp>
        <p:nvSpPr>
          <p:cNvPr id="7" name="Text Placeholder 6">
            <a:extLst>
              <a:ext uri="{FF2B5EF4-FFF2-40B4-BE49-F238E27FC236}">
                <a16:creationId xmlns:a16="http://schemas.microsoft.com/office/drawing/2014/main" id="{32A0AB70-6B59-4E30-A48E-0B7DDC010805}"/>
              </a:ext>
            </a:extLst>
          </p:cNvPr>
          <p:cNvSpPr>
            <a:spLocks noGrp="1"/>
          </p:cNvSpPr>
          <p:nvPr>
            <p:ph type="body" sz="quarter" idx="12"/>
          </p:nvPr>
        </p:nvSpPr>
        <p:spPr>
          <a:xfrm>
            <a:off x="6883120" y="1259102"/>
            <a:ext cx="4827591" cy="4144963"/>
          </a:xfrm>
          <a:prstGeom prst="rect">
            <a:avLst/>
          </a:prstGeom>
        </p:spPr>
        <p:txBody>
          <a:bodyPr/>
          <a:lstStyle>
            <a:lvl1pPr marL="274320" indent="-274320">
              <a:spcBef>
                <a:spcPts val="1200"/>
              </a:spcBef>
              <a:buClr>
                <a:srgbClr val="63666A"/>
              </a:buClr>
              <a:buFont typeface="Arial" panose="020B0604020202020204" pitchFamily="34" charset="0"/>
              <a:buChar char="&gt;"/>
              <a:defRPr sz="2000">
                <a:solidFill>
                  <a:srgbClr val="63666A"/>
                </a:solidFill>
                <a:latin typeface="Roboto Lt" pitchFamily="2" charset="0"/>
                <a:ea typeface="Roboto Lt" pitchFamily="2" charset="0"/>
                <a:cs typeface="Arial" panose="020B0604020202020204" pitchFamily="34" charset="0"/>
              </a:defRPr>
            </a:lvl1pPr>
            <a:lvl2pPr marL="548640" marR="0" indent="-18288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lvl="0"/>
            <a:r>
              <a:rPr lang="en-US" dirty="0"/>
              <a:t>Click to edit Master text styles</a:t>
            </a:r>
          </a:p>
          <a:p>
            <a:pPr marL="800100" marR="0" lvl="1" indent="-342900" algn="l" defTabSz="914400" rtl="0" eaLnBrk="1" fontAlgn="auto" latinLnBrk="0" hangingPunct="1">
              <a:lnSpc>
                <a:spcPct val="90000"/>
              </a:lnSpc>
              <a:spcBef>
                <a:spcPts val="500"/>
              </a:spcBef>
              <a:spcAft>
                <a:spcPts val="0"/>
              </a:spcAft>
              <a:buClrTx/>
              <a:buSzTx/>
              <a:tabLst/>
              <a:defRPr/>
            </a:pPr>
            <a:r>
              <a:rPr lang="en-US" dirty="0"/>
              <a:t>Click to edit Master text styles</a:t>
            </a:r>
          </a:p>
          <a:p>
            <a:pPr lvl="1"/>
            <a:endParaRPr lang="en-US" dirty="0"/>
          </a:p>
        </p:txBody>
      </p:sp>
      <p:sp>
        <p:nvSpPr>
          <p:cNvPr id="6" name="Title 1">
            <a:extLst>
              <a:ext uri="{FF2B5EF4-FFF2-40B4-BE49-F238E27FC236}">
                <a16:creationId xmlns:a16="http://schemas.microsoft.com/office/drawing/2014/main" id="{9B161FA4-DE35-4DFE-BAE6-BC3CBFB83D27}"/>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9418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no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D0FCA-6A22-4179-8992-DAD5BF4ED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40283"/>
            <a:ext cx="11102407" cy="4688418"/>
          </a:xfrm>
          <a:prstGeom prst="rect">
            <a:avLst/>
          </a:prstGeo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500" b="1">
                <a:solidFill>
                  <a:srgbClr val="0077C8"/>
                </a:solidFill>
                <a:latin typeface="Roboto" pitchFamily="2" charset="0"/>
                <a:ea typeface="Roboto" pitchFamily="2" charset="0"/>
                <a:cs typeface="Arial" panose="020B0604020202020204" pitchFamily="34" charset="0"/>
              </a:defRPr>
            </a:lvl1pPr>
            <a:lvl2pPr marL="548640" indent="-274320">
              <a:spcBef>
                <a:spcPts val="600"/>
              </a:spcBef>
              <a:defRPr sz="20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edit Master text styles</a:t>
            </a:r>
          </a:p>
          <a:p>
            <a:pPr lvl="1"/>
            <a:r>
              <a:rPr lang="en-US" dirty="0"/>
              <a:t>Second level</a:t>
            </a:r>
          </a:p>
          <a:p>
            <a:pPr lvl="2"/>
            <a:r>
              <a:rPr lang="en-US" dirty="0"/>
              <a:t>Third level</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dirty="0"/>
          </a:p>
          <a:p>
            <a:pPr lvl="0"/>
            <a:endParaRPr lang="en-US" dirty="0"/>
          </a:p>
        </p:txBody>
      </p:sp>
    </p:spTree>
    <p:extLst>
      <p:ext uri="{BB962C8B-B14F-4D97-AF65-F5344CB8AC3E}">
        <p14:creationId xmlns:p14="http://schemas.microsoft.com/office/powerpoint/2010/main" val="1761367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4F0A3-A94E-44B4-9959-8E2D26E302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35731"/>
            <a:ext cx="11102407" cy="4351338"/>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FD198A16-5CAF-4407-A13A-3E6F8687B89A}"/>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59997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fade with Bullets No Logo">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138530" y="557592"/>
            <a:ext cx="6510834" cy="593528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20973727-B865-4FCD-A49A-5246D7276AFE}"/>
              </a:ext>
            </a:extLst>
          </p:cNvPr>
          <p:cNvSpPr txBox="1">
            <a:spLocks/>
          </p:cNvSpPr>
          <p:nvPr userDrawn="1"/>
        </p:nvSpPr>
        <p:spPr>
          <a:xfrm>
            <a:off x="541031" y="1247698"/>
            <a:ext cx="4221888" cy="3859006"/>
          </a:xfrm>
          <a:prstGeom prst="rect">
            <a:avLst/>
          </a:prstGeom>
        </p:spPr>
        <p:txBody>
          <a:bodyPr/>
          <a:lstStyle>
            <a:lvl1pPr algn="l" defTabSz="914400" rtl="0" eaLnBrk="1" latinLnBrk="0" hangingPunct="1">
              <a:lnSpc>
                <a:spcPct val="90000"/>
              </a:lnSpc>
              <a:spcBef>
                <a:spcPct val="0"/>
              </a:spcBef>
              <a:buNone/>
              <a:defRPr sz="6000" b="1" kern="1200">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6021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Ch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73656E-BCA0-4243-BAC0-B335B8FF1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3" name="Chart Placeholder 2">
            <a:extLst>
              <a:ext uri="{FF2B5EF4-FFF2-40B4-BE49-F238E27FC236}">
                <a16:creationId xmlns:a16="http://schemas.microsoft.com/office/drawing/2014/main" id="{056309A2-3256-426F-82AC-C866BA83BA46}"/>
              </a:ext>
            </a:extLst>
          </p:cNvPr>
          <p:cNvSpPr>
            <a:spLocks noGrp="1"/>
          </p:cNvSpPr>
          <p:nvPr>
            <p:ph type="chart" sz="quarter" idx="10"/>
          </p:nvPr>
        </p:nvSpPr>
        <p:spPr>
          <a:xfrm>
            <a:off x="546956" y="2117185"/>
            <a:ext cx="11429143" cy="4273550"/>
          </a:xfrm>
          <a:prstGeom prst="rect">
            <a:avLst/>
          </a:prstGeom>
        </p:spPr>
        <p:txBody>
          <a:bodyPr/>
          <a:lstStyle>
            <a:lvl1pPr>
              <a:defRPr sz="2500">
                <a:solidFill>
                  <a:srgbClr val="63666A"/>
                </a:solidFill>
                <a:latin typeface="Roboto" pitchFamily="2" charset="0"/>
                <a:ea typeface="Roboto" pitchFamily="2" charset="0"/>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64B14C1C-6FA8-4050-9CFF-13B861B412BC}"/>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88488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4" name="Table Placeholder 3">
            <a:extLst>
              <a:ext uri="{FF2B5EF4-FFF2-40B4-BE49-F238E27FC236}">
                <a16:creationId xmlns:a16="http://schemas.microsoft.com/office/drawing/2014/main" id="{8AAD4DFF-4017-4E35-8A31-B436DA98A121}"/>
              </a:ext>
            </a:extLst>
          </p:cNvPr>
          <p:cNvSpPr>
            <a:spLocks noGrp="1"/>
          </p:cNvSpPr>
          <p:nvPr>
            <p:ph type="tbl" sz="quarter" idx="10"/>
          </p:nvPr>
        </p:nvSpPr>
        <p:spPr>
          <a:xfrm>
            <a:off x="546957" y="2117705"/>
            <a:ext cx="11400568" cy="4229100"/>
          </a:xfrm>
          <a:prstGeom prst="rect">
            <a:avLst/>
          </a:prstGeom>
        </p:spPr>
        <p:txBody>
          <a:bodyPr/>
          <a:lstStyle>
            <a:lvl1pPr>
              <a:defRPr sz="2500">
                <a:solidFill>
                  <a:srgbClr val="63666A"/>
                </a:solidFill>
                <a:latin typeface="Roboto" pitchFamily="2" charset="0"/>
                <a:ea typeface="Roboto" pitchFamily="2" charset="0"/>
                <a:cs typeface="Arial" panose="020B0604020202020204" pitchFamily="34" charset="0"/>
              </a:defRPr>
            </a:lvl1pPr>
          </a:lstStyle>
          <a:p>
            <a:endParaRPr lang="en-US" dirty="0"/>
          </a:p>
        </p:txBody>
      </p:sp>
      <p:pic>
        <p:nvPicPr>
          <p:cNvPr id="10" name="Picture 9">
            <a:extLst>
              <a:ext uri="{FF2B5EF4-FFF2-40B4-BE49-F238E27FC236}">
                <a16:creationId xmlns:a16="http://schemas.microsoft.com/office/drawing/2014/main" id="{319AB454-2958-41B8-A411-8DF56C2AC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9" name="Title 1">
            <a:extLst>
              <a:ext uri="{FF2B5EF4-FFF2-40B4-BE49-F238E27FC236}">
                <a16:creationId xmlns:a16="http://schemas.microsoft.com/office/drawing/2014/main" id="{53145FFB-4280-4766-AF69-376B63CAFE14}"/>
              </a:ext>
            </a:extLst>
          </p:cNvPr>
          <p:cNvSpPr txBox="1">
            <a:spLocks/>
          </p:cNvSpPr>
          <p:nvPr userDrawn="1"/>
        </p:nvSpPr>
        <p:spPr>
          <a:xfrm>
            <a:off x="546957" y="550434"/>
            <a:ext cx="10515600" cy="1325563"/>
          </a:xfrm>
          <a:prstGeom prst="rect">
            <a:avLst/>
          </a:prstGeom>
        </p:spPr>
        <p:txBody>
          <a:bodyPr anchor="ctr" anchorCtr="0"/>
          <a:lstStyle>
            <a:lvl1pPr algn="l" defTabSz="914400" rtl="0" eaLnBrk="1" latinLnBrk="0" hangingPunct="1">
              <a:lnSpc>
                <a:spcPct val="90000"/>
              </a:lnSpc>
              <a:spcBef>
                <a:spcPct val="0"/>
              </a:spcBef>
              <a:buNone/>
              <a:defRPr sz="4000" kern="12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33123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D29BAB2F-8E8A-4087-8F8F-09633CEDD39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dirty="0"/>
              <a:t>Click to edit Master text styles</a:t>
            </a:r>
          </a:p>
          <a:p>
            <a:pPr lvl="1"/>
            <a:r>
              <a:rPr lang="en-US" dirty="0"/>
              <a:t>Click to edit Master text styles</a:t>
            </a:r>
          </a:p>
        </p:txBody>
      </p:sp>
      <p:sp>
        <p:nvSpPr>
          <p:cNvPr id="6" name="Title 1">
            <a:extLst>
              <a:ext uri="{FF2B5EF4-FFF2-40B4-BE49-F238E27FC236}">
                <a16:creationId xmlns:a16="http://schemas.microsoft.com/office/drawing/2014/main" id="{0961596B-EF1E-4A07-ABD4-42DEB9277BA5}"/>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7773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 Add Image - NYS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endParaRPr lang="en-US" dirty="0"/>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3629746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4" name="Text Placeholder 6">
            <a:extLst>
              <a:ext uri="{FF2B5EF4-FFF2-40B4-BE49-F238E27FC236}">
                <a16:creationId xmlns:a16="http://schemas.microsoft.com/office/drawing/2014/main" id="{07BF301B-20D6-4756-AD74-4F417D4FD710}"/>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dirty="0"/>
              <a:t>Click to edit Master text styles</a:t>
            </a:r>
          </a:p>
          <a:p>
            <a:pPr lvl="1"/>
            <a:r>
              <a:rPr lang="en-US" dirty="0"/>
              <a:t>Click to edit Master text styles</a:t>
            </a:r>
          </a:p>
        </p:txBody>
      </p:sp>
      <p:sp>
        <p:nvSpPr>
          <p:cNvPr id="5" name="Title 1">
            <a:extLst>
              <a:ext uri="{FF2B5EF4-FFF2-40B4-BE49-F238E27FC236}">
                <a16:creationId xmlns:a16="http://schemas.microsoft.com/office/drawing/2014/main" id="{26873D9D-8E0B-4CCF-A9E7-77E9DD21C088}"/>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1531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9"/>
          </a:xfrm>
          <a:prstGeom prst="rect">
            <a:avLst/>
          </a:prstGeom>
        </p:spPr>
      </p:pic>
      <p:sp>
        <p:nvSpPr>
          <p:cNvPr id="4" name="Text Placeholder 6">
            <a:extLst>
              <a:ext uri="{FF2B5EF4-FFF2-40B4-BE49-F238E27FC236}">
                <a16:creationId xmlns:a16="http://schemas.microsoft.com/office/drawing/2014/main" id="{7A735383-092F-484A-B7B8-76D35AF7887D}"/>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dirty="0"/>
              <a:t>Click to edit Master text styles</a:t>
            </a:r>
          </a:p>
          <a:p>
            <a:pPr lvl="1"/>
            <a:r>
              <a:rPr lang="en-US" dirty="0"/>
              <a:t>Click to edit Master text styles</a:t>
            </a:r>
          </a:p>
        </p:txBody>
      </p:sp>
      <p:sp>
        <p:nvSpPr>
          <p:cNvPr id="5" name="Title 1">
            <a:extLst>
              <a:ext uri="{FF2B5EF4-FFF2-40B4-BE49-F238E27FC236}">
                <a16:creationId xmlns:a16="http://schemas.microsoft.com/office/drawing/2014/main" id="{2F27283F-ABC2-4F1A-971A-E6114551AFC8}"/>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92068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4" name="Text Placeholder 6">
            <a:extLst>
              <a:ext uri="{FF2B5EF4-FFF2-40B4-BE49-F238E27FC236}">
                <a16:creationId xmlns:a16="http://schemas.microsoft.com/office/drawing/2014/main" id="{B541CC65-5B8D-4F59-9DCA-ECE5182E937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dirty="0"/>
              <a:t>Click to edit Master text styles</a:t>
            </a:r>
          </a:p>
          <a:p>
            <a:pPr lvl="1"/>
            <a:r>
              <a:rPr lang="en-US" dirty="0"/>
              <a:t>Click to edit Master text styles</a:t>
            </a:r>
          </a:p>
        </p:txBody>
      </p:sp>
      <p:sp>
        <p:nvSpPr>
          <p:cNvPr id="5" name="Title 1">
            <a:extLst>
              <a:ext uri="{FF2B5EF4-FFF2-40B4-BE49-F238E27FC236}">
                <a16:creationId xmlns:a16="http://schemas.microsoft.com/office/drawing/2014/main" id="{D5D3A178-801B-493A-8C3B-3B4D9CD9F30B}"/>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28456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6" cy="6857998"/>
          </a:xfrm>
          <a:prstGeom prst="rect">
            <a:avLst/>
          </a:prstGeom>
        </p:spPr>
      </p:pic>
      <p:sp>
        <p:nvSpPr>
          <p:cNvPr id="4" name="Text Placeholder 6">
            <a:extLst>
              <a:ext uri="{FF2B5EF4-FFF2-40B4-BE49-F238E27FC236}">
                <a16:creationId xmlns:a16="http://schemas.microsoft.com/office/drawing/2014/main" id="{628D31E3-3774-4199-AC94-1F12DDFB4BB8}"/>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dirty="0"/>
              <a:t>Click to edit Master text styles</a:t>
            </a:r>
          </a:p>
          <a:p>
            <a:pPr lvl="1"/>
            <a:r>
              <a:rPr lang="en-US" dirty="0"/>
              <a:t>Click to edit Master text styles</a:t>
            </a:r>
          </a:p>
        </p:txBody>
      </p:sp>
      <p:sp>
        <p:nvSpPr>
          <p:cNvPr id="5" name="Title 1">
            <a:extLst>
              <a:ext uri="{FF2B5EF4-FFF2-40B4-BE49-F238E27FC236}">
                <a16:creationId xmlns:a16="http://schemas.microsoft.com/office/drawing/2014/main" id="{DC597374-21D5-46F1-BF0D-F5ED4C8A27F0}"/>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68839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730403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677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6"/>
            <a:ext cx="10820400" cy="1201191"/>
          </a:xfrm>
        </p:spPr>
        <p:txBody>
          <a:bodyPr/>
          <a:lstStyle>
            <a:lvl1pPr>
              <a:defRPr sz="3333">
                <a:solidFill>
                  <a:srgbClr val="0070C0"/>
                </a:solidFill>
              </a:defRPr>
            </a:lvl1pPr>
          </a:lstStyle>
          <a:p>
            <a:r>
              <a:rPr lang="en-US" dirty="0"/>
              <a:t>Click to edit Master title style</a:t>
            </a:r>
          </a:p>
        </p:txBody>
      </p:sp>
      <p:sp>
        <p:nvSpPr>
          <p:cNvPr id="5" name="Content Placeholder 4"/>
          <p:cNvSpPr>
            <a:spLocks noGrp="1"/>
          </p:cNvSpPr>
          <p:nvPr>
            <p:ph sz="quarter" idx="11"/>
          </p:nvPr>
        </p:nvSpPr>
        <p:spPr>
          <a:xfrm>
            <a:off x="685271" y="1704475"/>
            <a:ext cx="10820400" cy="4264525"/>
          </a:xfrm>
        </p:spPr>
        <p:txBody>
          <a:bodyPr/>
          <a:lstStyle>
            <a:lvl1pPr marL="380990">
              <a:spcBef>
                <a:spcPts val="500"/>
              </a:spcBef>
              <a:spcAft>
                <a:spcPts val="500"/>
              </a:spcAft>
              <a:defRPr/>
            </a:lvl1pPr>
            <a:lvl2pPr marL="761981" indent="-380990">
              <a:spcBef>
                <a:spcPts val="167"/>
              </a:spcBef>
              <a:spcAft>
                <a:spcPts val="167"/>
              </a:spcAft>
              <a:buClrTx/>
              <a:buFont typeface="Courier New" panose="02070309020205020404" pitchFamily="49" charset="0"/>
              <a:buChar char="o"/>
              <a:defRPr baseline="0">
                <a:latin typeface="+mj-lt"/>
              </a:defRPr>
            </a:lvl2pPr>
            <a:lvl3pPr marL="1142971">
              <a:spcBef>
                <a:spcPts val="167"/>
              </a:spcBef>
              <a:spcAft>
                <a:spcPts val="167"/>
              </a:spcAft>
              <a:buClrTx/>
              <a:defRPr baseline="0">
                <a:latin typeface="+mj-l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80951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702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99049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idx="1"/>
          </p:nvPr>
        </p:nvSpPr>
        <p:spPr>
          <a:xfrm>
            <a:off x="609600" y="1849967"/>
            <a:ext cx="10972800" cy="422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61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3 - Add Image - NYS Go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6"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endParaRPr lang="en-US" dirty="0"/>
          </a:p>
        </p:txBody>
      </p:sp>
      <p:sp>
        <p:nvSpPr>
          <p:cNvPr id="6" name="Picture Placeholder 2">
            <a:extLst>
              <a:ext uri="{FF2B5EF4-FFF2-40B4-BE49-F238E27FC236}">
                <a16:creationId xmlns:a16="http://schemas.microsoft.com/office/drawing/2014/main" id="{464BEF39-CBBC-498D-AB6C-443AB01ECB87}"/>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155690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494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089151"/>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730501"/>
            <a:ext cx="5386917"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089151"/>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730501"/>
            <a:ext cx="5389033"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175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58800"/>
            <a:ext cx="10972800" cy="1143000"/>
          </a:xfrm>
        </p:spPr>
        <p:txBody>
          <a:bodyPr/>
          <a:lstStyle/>
          <a:p>
            <a:r>
              <a:rPr lang="en-US" dirty="0"/>
              <a:t>Click to edit Master title style</a:t>
            </a:r>
          </a:p>
        </p:txBody>
      </p:sp>
    </p:spTree>
    <p:extLst>
      <p:ext uri="{BB962C8B-B14F-4D97-AF65-F5344CB8AC3E}">
        <p14:creationId xmlns:p14="http://schemas.microsoft.com/office/powerpoint/2010/main" val="3985282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50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22818"/>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22818"/>
            <a:ext cx="6815667" cy="55477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84867"/>
            <a:ext cx="4011084" cy="43857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636947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202123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0D2A019-BCCA-4095-B9A8-EE841EAA2A19}"/>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dirty="0"/>
          </a:p>
        </p:txBody>
      </p:sp>
    </p:spTree>
    <p:extLst>
      <p:ext uri="{BB962C8B-B14F-4D97-AF65-F5344CB8AC3E}">
        <p14:creationId xmlns:p14="http://schemas.microsoft.com/office/powerpoint/2010/main" val="678157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72816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idx="1"/>
          </p:nvPr>
        </p:nvSpPr>
        <p:spPr>
          <a:xfrm>
            <a:off x="609600" y="1849967"/>
            <a:ext cx="10972800" cy="422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702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00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4 - Add Image - NYS Blue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6" cy="6857997"/>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endParaRPr lang="en-US" dirty="0"/>
          </a:p>
        </p:txBody>
      </p:sp>
      <p:sp>
        <p:nvSpPr>
          <p:cNvPr id="6" name="Picture Placeholder 2">
            <a:extLst>
              <a:ext uri="{FF2B5EF4-FFF2-40B4-BE49-F238E27FC236}">
                <a16:creationId xmlns:a16="http://schemas.microsoft.com/office/drawing/2014/main" id="{4A38AA8C-86F8-4B75-8FAD-618E1FECD484}"/>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3846520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089151"/>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730501"/>
            <a:ext cx="5386917"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089151"/>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730501"/>
            <a:ext cx="5389033"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3218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58800"/>
            <a:ext cx="10972800" cy="1143000"/>
          </a:xfrm>
        </p:spPr>
        <p:txBody>
          <a:bodyPr/>
          <a:lstStyle/>
          <a:p>
            <a:r>
              <a:rPr lang="en-US" dirty="0"/>
              <a:t>Click to edit Master title style</a:t>
            </a:r>
          </a:p>
        </p:txBody>
      </p:sp>
    </p:spTree>
    <p:extLst>
      <p:ext uri="{BB962C8B-B14F-4D97-AF65-F5344CB8AC3E}">
        <p14:creationId xmlns:p14="http://schemas.microsoft.com/office/powerpoint/2010/main" val="3109362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851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22818"/>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22818"/>
            <a:ext cx="6815667" cy="55477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84867"/>
            <a:ext cx="4011084" cy="43857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4135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127482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17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84030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ontent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974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95749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089151"/>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730501"/>
            <a:ext cx="5386917"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089151"/>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730501"/>
            <a:ext cx="5389033"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800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5">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rgbClr val="002D72"/>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09550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C8FE-2DAB-4853-ACAE-EFB50DF04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18032-3D7E-4A2B-AC2B-6991A6B13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13D9E5-E9BB-4ADC-88E3-9F10BD35B505}"/>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954FCE1F-B181-4E02-BA62-CCE644823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51380-3E4E-460D-A26E-E8038DBBECD7}"/>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134459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A953-6E61-4806-9EFD-3EE8BD41E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F9805-4411-4B0C-9CFA-B6246C46D3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19306-07D1-47CF-BDE5-592C4001E379}"/>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41B0B589-7912-4D34-B7B3-4DDB8662D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16AC5-2414-45EE-A947-36F66A9FC68E}"/>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4230574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A9EB-4882-4A5A-977F-D43EFD641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4D2ED2-CBCB-404D-A085-67BCC2E36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344815-7E5C-4511-A15D-231EAE788875}"/>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FD31C154-7ADF-4728-BE50-333A60746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CDA78-623F-40DA-B196-7BD002451032}"/>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2690747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ACFF-1E94-4C90-9E7B-EE62D60A7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5806C-56D7-4713-AD08-41EF44BFE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72D96E-E57E-4174-A5E0-0C022CCEEF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70029-DA80-4756-A4A0-E4C64D958F3B}"/>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6" name="Footer Placeholder 5">
            <a:extLst>
              <a:ext uri="{FF2B5EF4-FFF2-40B4-BE49-F238E27FC236}">
                <a16:creationId xmlns:a16="http://schemas.microsoft.com/office/drawing/2014/main" id="{77E90226-A75E-4B5D-9FA9-37EDE792D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25773-CEB9-4F24-9FBA-8D61E85DF70E}"/>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501751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FD62-156D-4E42-B48E-F0D81CA266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081ED4-ECFE-48AF-942F-774E4CBD01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0EF56-8E3A-4942-95FC-A80E97A9A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1B91E5-A931-4A1B-81EA-BAC7661B5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8617B-ACE2-44C0-84D1-9B0476DBE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ABE753-DF30-4BC6-994C-BBF64AC556F8}"/>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8" name="Footer Placeholder 7">
            <a:extLst>
              <a:ext uri="{FF2B5EF4-FFF2-40B4-BE49-F238E27FC236}">
                <a16:creationId xmlns:a16="http://schemas.microsoft.com/office/drawing/2014/main" id="{B31C06DB-B2DC-498B-9D1C-AE3F8D4792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285C7C-DFE1-4D1F-BD84-FC7216661194}"/>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604233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6EC1-368A-4FB8-8ADE-FDBAAF656A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38820-59C9-48A9-BBC8-760909AD481C}"/>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4" name="Footer Placeholder 3">
            <a:extLst>
              <a:ext uri="{FF2B5EF4-FFF2-40B4-BE49-F238E27FC236}">
                <a16:creationId xmlns:a16="http://schemas.microsoft.com/office/drawing/2014/main" id="{4F60EA79-7071-4813-AE77-425487DCB2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C411F4-BA3E-4C47-B6A2-F493190D603A}"/>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3792612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20D2C-A84B-4166-85F2-9708DF22A97C}"/>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3" name="Footer Placeholder 2">
            <a:extLst>
              <a:ext uri="{FF2B5EF4-FFF2-40B4-BE49-F238E27FC236}">
                <a16:creationId xmlns:a16="http://schemas.microsoft.com/office/drawing/2014/main" id="{2FEE13D7-6250-47F2-BB1C-2D876BBDA7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1927C-DAB7-4E04-AB95-19671F3A4F28}"/>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1975560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1E595-9C88-4A32-9053-1A486359D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A70D5-52C3-4C64-84DE-945A62CAE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3DA0C2-B751-4942-9CE5-53AA6A0F0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0A003-FAF4-46FE-A0DE-6E528C68CF02}"/>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6" name="Footer Placeholder 5">
            <a:extLst>
              <a:ext uri="{FF2B5EF4-FFF2-40B4-BE49-F238E27FC236}">
                <a16:creationId xmlns:a16="http://schemas.microsoft.com/office/drawing/2014/main" id="{62319C6C-F7C3-4E72-8F3A-B629E61D1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09D37-2CDD-42C9-B581-F0BFC3D06600}"/>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2203977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69EF-8B07-4FD1-B76A-F9B609E80C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E59F09-D061-4F41-9D02-95D7B40CF3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33D31B-7C3E-4318-8563-FD0454613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C2D2C-8CCB-4584-A2F4-D625A6757572}"/>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6" name="Footer Placeholder 5">
            <a:extLst>
              <a:ext uri="{FF2B5EF4-FFF2-40B4-BE49-F238E27FC236}">
                <a16:creationId xmlns:a16="http://schemas.microsoft.com/office/drawing/2014/main" id="{B0322E8D-CBB2-4580-9F9B-90D4E2EBB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51666-F48D-44F4-82B2-22CCA3A5E2D7}"/>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199447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26DA-AF30-4D47-B59B-DDDB32C646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45A5C7-6721-442E-AECB-04D245D9E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DE930-5232-4E21-88A2-4733D2FBD3DF}"/>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B6283C24-E8CD-4983-9D4D-C5F49EEC3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0D698-9B8D-4187-B301-2EA26F2DECEF}"/>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396230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6">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chemeClr val="bg1"/>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b="1" i="1">
                <a:solidFill>
                  <a:schemeClr val="bg1"/>
                </a:solidFill>
                <a:latin typeface="Roboto" pitchFamily="2" charset="0"/>
                <a:ea typeface="Roboto"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1647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D24E1-6B59-40FC-934C-75DE0E247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61E3B-7704-4E19-B96B-FC7FEA8256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8336E-FAFB-441D-B09F-F7FD79AEB6CC}"/>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5E121248-4B57-4035-AD6C-0FB9E3630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577BD-CFDB-4E34-8A1E-7B3F56B74FAD}"/>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2948834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4E7C7-D33E-4DA0-8B81-ECECC80CE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21600" y="6070601"/>
            <a:ext cx="1930400" cy="566100"/>
          </a:xfrm>
          <a:prstGeom prst="rect">
            <a:avLst/>
          </a:prstGeom>
        </p:spPr>
      </p:pic>
    </p:spTree>
    <p:extLst>
      <p:ext uri="{BB962C8B-B14F-4D97-AF65-F5344CB8AC3E}">
        <p14:creationId xmlns:p14="http://schemas.microsoft.com/office/powerpoint/2010/main" val="3634909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637368"/>
            <a:ext cx="10972800" cy="42206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7182265-CDDF-4D26-9116-F90EA45EB039}"/>
              </a:ext>
            </a:extLst>
          </p:cNvPr>
          <p:cNvSpPr txBox="1"/>
          <p:nvPr userDrawn="1"/>
        </p:nvSpPr>
        <p:spPr>
          <a:xfrm>
            <a:off x="203200" y="1803401"/>
            <a:ext cx="11684000" cy="584775"/>
          </a:xfrm>
          <a:prstGeom prst="rect">
            <a:avLst/>
          </a:prstGeom>
          <a:noFill/>
          <a:ln>
            <a:noFill/>
          </a:ln>
        </p:spPr>
        <p:txBody>
          <a:bodyPr wrap="square" rtlCol="0">
            <a:spAutoFit/>
          </a:bodyPr>
          <a:lstStyle/>
          <a:p>
            <a:r>
              <a:rPr lang="en-US" sz="3200" dirty="0">
                <a:solidFill>
                  <a:srgbClr val="646569"/>
                </a:solidFill>
                <a:latin typeface="Arial" panose="020B0604020202020204" pitchFamily="34" charset="0"/>
                <a:cs typeface="Arial" panose="020B0604020202020204" pitchFamily="34" charset="0"/>
              </a:rPr>
              <a:t>Copy (Arial Regular)</a:t>
            </a:r>
          </a:p>
        </p:txBody>
      </p:sp>
      <p:sp>
        <p:nvSpPr>
          <p:cNvPr id="5" name="Title Placeholder 1">
            <a:extLst>
              <a:ext uri="{FF2B5EF4-FFF2-40B4-BE49-F238E27FC236}">
                <a16:creationId xmlns:a16="http://schemas.microsoft.com/office/drawing/2014/main" id="{9287535E-FFDF-4B83-BDA4-180EA9B5E62D}"/>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189678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49967"/>
            <a:ext cx="5384800" cy="422063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ABCD916-8719-4D13-99E2-C2D3B5ECCCC1}"/>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pic>
        <p:nvPicPr>
          <p:cNvPr id="7" name="Picture 6">
            <a:extLst>
              <a:ext uri="{FF2B5EF4-FFF2-40B4-BE49-F238E27FC236}">
                <a16:creationId xmlns:a16="http://schemas.microsoft.com/office/drawing/2014/main" id="{BD00B3B5-9978-4B20-8096-9D37D5B9F1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6070601"/>
            <a:ext cx="1930400" cy="566100"/>
          </a:xfrm>
          <a:prstGeom prst="rect">
            <a:avLst/>
          </a:prstGeom>
        </p:spPr>
      </p:pic>
    </p:spTree>
    <p:extLst>
      <p:ext uri="{BB962C8B-B14F-4D97-AF65-F5344CB8AC3E}">
        <p14:creationId xmlns:p14="http://schemas.microsoft.com/office/powerpoint/2010/main" val="3237744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089151"/>
            <a:ext cx="5386917" cy="6413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730501"/>
            <a:ext cx="5386917" cy="3340100"/>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089151"/>
            <a:ext cx="5389033" cy="6413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730501"/>
            <a:ext cx="5389033" cy="3340100"/>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F710421A-B627-4AEB-9CE8-EBADDF2AED3F}"/>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3864426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92D85E6-7390-4879-B97F-76A3C6B58883}"/>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607979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5234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22818"/>
            <a:ext cx="4011084" cy="1162049"/>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22818"/>
            <a:ext cx="6815667" cy="554778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84867"/>
            <a:ext cx="4011084" cy="438573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500801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125307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93"/>
            <a:ext cx="10363200" cy="1468967"/>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7977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7">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91994" cy="6857997"/>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4572000" y="2404532"/>
            <a:ext cx="7254910" cy="1325563"/>
          </a:xfrm>
          <a:prstGeom prst="rect">
            <a:avLst/>
          </a:prstGeom>
        </p:spPr>
        <p:txBody>
          <a:bodyPr anchor="t" anchorCtr="0"/>
          <a:lstStyle>
            <a:lvl1pPr>
              <a:defRPr sz="3500" b="0" i="0">
                <a:solidFill>
                  <a:srgbClr val="006BA6"/>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4572000" y="837379"/>
            <a:ext cx="7077364" cy="914400"/>
          </a:xfrm>
          <a:prstGeom prst="rect">
            <a:avLst/>
          </a:prstGeom>
        </p:spPr>
        <p:txBody>
          <a:bodyPr/>
          <a:lstStyle>
            <a:lvl1pPr marL="0" indent="0">
              <a:buNone/>
              <a:defRPr sz="5000" b="1">
                <a:solidFill>
                  <a:srgbClr val="006BA6"/>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4572000" y="6431817"/>
            <a:ext cx="6983604" cy="914400"/>
          </a:xfrm>
          <a:prstGeom prst="rect">
            <a:avLst/>
          </a:prstGeom>
        </p:spPr>
        <p:txBody>
          <a:bodyPr/>
          <a:lstStyle>
            <a:lvl1pPr marL="0" indent="0">
              <a:buNone/>
              <a:defRPr sz="16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1173111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9600" y="1849967"/>
            <a:ext cx="10972800" cy="4220633"/>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133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609600" y="1849967"/>
            <a:ext cx="5384800" cy="42206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49967"/>
            <a:ext cx="5384800" cy="42206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5273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4" y="2089151"/>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4" y="2730509"/>
            <a:ext cx="5386917" cy="3340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3" y="2089151"/>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3" y="2730509"/>
            <a:ext cx="5389033" cy="3340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3394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58800"/>
            <a:ext cx="10972800" cy="11430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265091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625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522818"/>
            <a:ext cx="4011084" cy="116204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8" y="522826"/>
            <a:ext cx="6815668" cy="55477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684867"/>
            <a:ext cx="4011084" cy="43857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4294207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31684578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ead with Bulleted Lis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04800" y="6324602"/>
            <a:ext cx="508000" cy="365125"/>
          </a:xfrm>
          <a:prstGeom prst="rect">
            <a:avLst/>
          </a:prstGeom>
        </p:spPr>
        <p:txBody>
          <a:bodyPr/>
          <a:lstStyle>
            <a:lvl1pPr>
              <a:defRPr strike="noStrike" baseline="0">
                <a:solidFill>
                  <a:schemeClr val="tx1"/>
                </a:solidFill>
                <a:latin typeface="HelveticaNeueLT Std Lt" pitchFamily="34" charset="0"/>
              </a:defRPr>
            </a:lvl1pPr>
          </a:lstStyle>
          <a:p>
            <a:endParaRPr lang="en-US" dirty="0"/>
          </a:p>
        </p:txBody>
      </p:sp>
      <p:sp>
        <p:nvSpPr>
          <p:cNvPr id="8" name="Title 1"/>
          <p:cNvSpPr txBox="1">
            <a:spLocks/>
          </p:cNvSpPr>
          <p:nvPr/>
        </p:nvSpPr>
        <p:spPr>
          <a:xfrm>
            <a:off x="711200" y="228600"/>
            <a:ext cx="10871200" cy="685800"/>
          </a:xfrm>
          <a:prstGeom prst="rect">
            <a:avLst/>
          </a:prstGeom>
          <a:solidFill>
            <a:schemeClr val="accent5">
              <a:lumMod val="75000"/>
            </a:schemeClr>
          </a:solidFill>
          <a:ln>
            <a:noFill/>
          </a:ln>
          <a:effectLst>
            <a:outerShdw blurRad="180975" dist="88900" dir="8640000" algn="ctr">
              <a:srgbClr val="000000">
                <a:alpha val="28000"/>
              </a:srgbClr>
            </a:outerShdw>
          </a:effectLst>
        </p:spPr>
        <p:txBody>
          <a:bodyPr vert="horz" lIns="91435" tIns="45719" rIns="91435" bIns="45719" rtlCol="0" anchor="ctr">
            <a:noAutofit/>
          </a:bodyPr>
          <a:lstStyle>
            <a:lvl1pPr>
              <a:defRPr baseline="0">
                <a:solidFill>
                  <a:schemeClr val="tx1"/>
                </a:solidFill>
              </a:defRPr>
            </a:lvl1pPr>
          </a:lstStyle>
          <a:p>
            <a:pPr marL="0" marR="0" lvl="0" indent="0" algn="ctr" defTabSz="91433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Roboto" pitchFamily="2" charset="0"/>
              <a:ea typeface="+mj-ea"/>
              <a:cs typeface="Arial" pitchFamily="34" charset="0"/>
            </a:endParaRPr>
          </a:p>
        </p:txBody>
      </p:sp>
      <p:sp>
        <p:nvSpPr>
          <p:cNvPr id="10" name="Title 9"/>
          <p:cNvSpPr>
            <a:spLocks noGrp="1"/>
          </p:cNvSpPr>
          <p:nvPr>
            <p:ph type="title" hasCustomPrompt="1"/>
          </p:nvPr>
        </p:nvSpPr>
        <p:spPr>
          <a:xfrm>
            <a:off x="711200" y="228600"/>
            <a:ext cx="10871200" cy="685800"/>
          </a:xfrm>
          <a:prstGeom prst="rect">
            <a:avLst/>
          </a:prstGeom>
          <a:ln>
            <a:noFill/>
          </a:ln>
        </p:spPr>
        <p:txBody>
          <a:bodyPr lIns="91435" tIns="45718" rIns="91435" bIns="45718"/>
          <a:lstStyle>
            <a:lvl1pPr>
              <a:defRPr spc="0" baseline="0">
                <a:latin typeface="Roboto" pitchFamily="2" charset="0"/>
                <a:cs typeface="Arial"/>
              </a:defRPr>
            </a:lvl1pPr>
          </a:lstStyle>
          <a:p>
            <a:r>
              <a:rPr lang="en-US" dirty="0"/>
              <a:t>Click to Add Title</a:t>
            </a:r>
          </a:p>
        </p:txBody>
      </p:sp>
      <p:sp>
        <p:nvSpPr>
          <p:cNvPr id="13" name="Text Placeholder 12"/>
          <p:cNvSpPr>
            <a:spLocks noGrp="1"/>
          </p:cNvSpPr>
          <p:nvPr>
            <p:ph type="body" sz="quarter" idx="13"/>
          </p:nvPr>
        </p:nvSpPr>
        <p:spPr>
          <a:xfrm>
            <a:off x="711200" y="2133600"/>
            <a:ext cx="10871200" cy="3886200"/>
          </a:xfrm>
          <a:prstGeom prst="rect">
            <a:avLst/>
          </a:prstGeom>
        </p:spPr>
        <p:txBody>
          <a:bodyPr vert="horz" lIns="0" tIns="45718" rIns="0" bIns="45718"/>
          <a:lstStyle>
            <a:lvl1pPr marL="365732" indent="-365732">
              <a:spcAft>
                <a:spcPts val="600"/>
              </a:spcAft>
              <a:buClr>
                <a:schemeClr val="accent5">
                  <a:lumMod val="75000"/>
                </a:schemeClr>
              </a:buClr>
              <a:defRPr/>
            </a:lvl1pPr>
            <a:lvl2pPr marL="649174" indent="-283444">
              <a:spcBef>
                <a:spcPts val="0"/>
              </a:spcBef>
              <a:spcAft>
                <a:spcPts val="600"/>
              </a:spcAft>
              <a:buClr>
                <a:schemeClr val="accent5">
                  <a:lumMod val="75000"/>
                </a:schemeClr>
              </a:buClr>
              <a:buFont typeface="Arial"/>
              <a:buChar char="•"/>
              <a:defRPr/>
            </a:lvl2pPr>
            <a:lvl3pPr>
              <a:spcBef>
                <a:spcPts val="0"/>
              </a:spcBef>
              <a:spcAft>
                <a:spcPts val="600"/>
              </a:spcAft>
              <a:buClr>
                <a:schemeClr val="accent5">
                  <a:lumMod val="75000"/>
                </a:schemeClr>
              </a:buClr>
              <a:buFont typeface="Arial"/>
              <a:buChar char="•"/>
              <a:defRPr/>
            </a:lvl3pPr>
            <a:lvl4pPr>
              <a:spcBef>
                <a:spcPts val="0"/>
              </a:spcBef>
              <a:spcAft>
                <a:spcPts val="600"/>
              </a:spcAft>
              <a:buClr>
                <a:schemeClr val="accent5">
                  <a:lumMod val="75000"/>
                </a:schemeClr>
              </a:buClr>
              <a:buFont typeface="Arial"/>
              <a:buChar char="•"/>
              <a:defRPr/>
            </a:lvl4pPr>
            <a:lvl5pPr>
              <a:spcBef>
                <a:spcPts val="0"/>
              </a:spcBef>
              <a:spcAft>
                <a:spcPts val="600"/>
              </a:spcAft>
              <a:buClr>
                <a:schemeClr val="accent5">
                  <a:lumMod val="75000"/>
                </a:schemeClr>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p:cNvSpPr>
            <a:spLocks noGrp="1"/>
          </p:cNvSpPr>
          <p:nvPr>
            <p:ph type="body" sz="quarter" idx="14"/>
          </p:nvPr>
        </p:nvSpPr>
        <p:spPr>
          <a:xfrm>
            <a:off x="711200" y="1143000"/>
            <a:ext cx="10871200" cy="762000"/>
          </a:xfrm>
          <a:prstGeom prst="rect">
            <a:avLst/>
          </a:prstGeom>
        </p:spPr>
        <p:txBody>
          <a:bodyPr vert="horz" wrap="square" lIns="0" tIns="45718" rIns="0" bIns="45718"/>
          <a:lstStyle>
            <a:lvl1pPr marL="0" indent="0">
              <a:buFontTx/>
              <a:buNone/>
              <a:defRPr b="1" i="0">
                <a:latin typeface="Arial Bold"/>
                <a:cs typeface="Arial Bold"/>
              </a:defRPr>
            </a:lvl1pPr>
          </a:lstStyle>
          <a:p>
            <a:pPr lvl="0"/>
            <a:r>
              <a:rPr lang="en-US" dirty="0"/>
              <a:t>Click to edit Master text styles</a:t>
            </a:r>
          </a:p>
        </p:txBody>
      </p:sp>
      <p:pic>
        <p:nvPicPr>
          <p:cNvPr id="25" name="Picture 24" descr="Swoosh-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146803" y="5823209"/>
            <a:ext cx="6051440" cy="1034796"/>
          </a:xfrm>
          <a:prstGeom prst="rect">
            <a:avLst/>
          </a:prstGeom>
        </p:spPr>
      </p:pic>
    </p:spTree>
    <p:extLst>
      <p:ext uri="{BB962C8B-B14F-4D97-AF65-F5344CB8AC3E}">
        <p14:creationId xmlns:p14="http://schemas.microsoft.com/office/powerpoint/2010/main" val="1705682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08349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637368"/>
            <a:ext cx="10972800" cy="422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7182265-CDDF-4D26-9116-F90EA45EB039}"/>
              </a:ext>
            </a:extLst>
          </p:cNvPr>
          <p:cNvSpPr txBox="1"/>
          <p:nvPr userDrawn="1"/>
        </p:nvSpPr>
        <p:spPr>
          <a:xfrm>
            <a:off x="203200" y="1803401"/>
            <a:ext cx="11684000" cy="584775"/>
          </a:xfrm>
          <a:prstGeom prst="rect">
            <a:avLst/>
          </a:prstGeom>
          <a:noFill/>
          <a:ln>
            <a:noFill/>
          </a:ln>
        </p:spPr>
        <p:txBody>
          <a:bodyPr wrap="square" rtlCol="0">
            <a:spAutoFit/>
          </a:bodyPr>
          <a:lstStyle/>
          <a:p>
            <a:r>
              <a:rPr lang="en-US" sz="3200" dirty="0">
                <a:solidFill>
                  <a:srgbClr val="646569"/>
                </a:solidFill>
                <a:latin typeface="Arial" panose="020B0604020202020204" pitchFamily="34" charset="0"/>
                <a:cs typeface="Arial" panose="020B0604020202020204" pitchFamily="34" charset="0"/>
              </a:rPr>
              <a:t>Copy (Arial Regular)</a:t>
            </a:r>
          </a:p>
        </p:txBody>
      </p:sp>
      <p:sp>
        <p:nvSpPr>
          <p:cNvPr id="5" name="Title Placeholder 1">
            <a:extLst>
              <a:ext uri="{FF2B5EF4-FFF2-40B4-BE49-F238E27FC236}">
                <a16:creationId xmlns:a16="http://schemas.microsoft.com/office/drawing/2014/main" id="{9287535E-FFDF-4B83-BDA4-180EA9B5E62D}"/>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36106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9 - Add Img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8049F6-433F-4343-A429-C40812DD1276}"/>
              </a:ext>
            </a:extLst>
          </p:cNvPr>
          <p:cNvSpPr>
            <a:spLocks noGrp="1"/>
          </p:cNvSpPr>
          <p:nvPr>
            <p:ph type="pic" sz="quarter" idx="13"/>
          </p:nvPr>
        </p:nvSpPr>
        <p:spPr>
          <a:xfrm>
            <a:off x="0" y="0"/>
            <a:ext cx="12192000" cy="5235299"/>
          </a:xfrm>
          <a:prstGeom prst="rect">
            <a:avLst/>
          </a:prstGeom>
        </p:spPr>
        <p:txBody>
          <a:bodyPr/>
          <a:lstStyle/>
          <a:p>
            <a:r>
              <a:rPr lang="en-US"/>
              <a:t>Click icon to add picture</a:t>
            </a:r>
            <a:endParaRPr lang="en-US" dirty="0"/>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443948" y="1823702"/>
            <a:ext cx="11304104" cy="651142"/>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443948" y="837379"/>
            <a:ext cx="11304104" cy="914400"/>
          </a:xfrm>
          <a:prstGeom prst="rect">
            <a:avLst/>
          </a:prstGeom>
        </p:spPr>
        <p:txBody>
          <a:bodyPr/>
          <a:lstStyle>
            <a:lvl1pPr marL="0" indent="0">
              <a:buNone/>
              <a:defRPr sz="5000" b="1">
                <a:solidFill>
                  <a:srgbClr val="002D72"/>
                </a:solidFill>
                <a:latin typeface="Roboto" pitchFamily="2" charset="0"/>
                <a:ea typeface="Roboto" pitchFamily="2" charset="0"/>
                <a:cs typeface="Cordia New" panose="020B0304020202020204" pitchFamily="34" charset="-34"/>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5227984"/>
            <a:ext cx="12191996" cy="1264892"/>
          </a:xfrm>
          <a:prstGeom prst="rect">
            <a:avLst/>
          </a:prstGeom>
        </p:spPr>
      </p:pic>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7712421" y="5406887"/>
            <a:ext cx="4135024" cy="914400"/>
          </a:xfrm>
          <a:prstGeom prst="rect">
            <a:avLst/>
          </a:prstGeom>
        </p:spPr>
        <p:txBody>
          <a:bodyPr/>
          <a:lstStyle>
            <a:lvl1pPr marL="0" indent="0">
              <a:buNone/>
              <a:defRPr sz="2000" i="0">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527244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ABCD916-8719-4D13-99E2-C2D3B5ECCCC1}"/>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770195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089151"/>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730501"/>
            <a:ext cx="5386917"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089151"/>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730501"/>
            <a:ext cx="5389033" cy="33401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F710421A-B627-4AEB-9CE8-EBADDF2AED3F}"/>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1536420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792D85E6-7390-4879-B97F-76A3C6B58883}"/>
              </a:ext>
            </a:extLst>
          </p:cNvPr>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1083494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950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22818"/>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22818"/>
            <a:ext cx="6815667" cy="55477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84867"/>
            <a:ext cx="4011084" cy="43857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467086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2164540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A36D-B1B1-4AC7-B6D0-2EF4CB9BB7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9ACC4-C792-41A5-A689-C0659B49D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BB673-E736-4A53-B11A-92EC7C616686}"/>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5" name="Footer Placeholder 4">
            <a:extLst>
              <a:ext uri="{FF2B5EF4-FFF2-40B4-BE49-F238E27FC236}">
                <a16:creationId xmlns:a16="http://schemas.microsoft.com/office/drawing/2014/main" id="{C53A8FB5-E644-46B1-90EB-4E0E89B07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43CF8-5DA8-4E23-A958-47452C60EAF1}"/>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3414433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B44A-CE8B-4913-973D-51EEAE732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8413B8-5FF9-4BA2-B553-4818E81D26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352C3-0EEF-478B-B73A-271DC71B8F15}"/>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5" name="Footer Placeholder 4">
            <a:extLst>
              <a:ext uri="{FF2B5EF4-FFF2-40B4-BE49-F238E27FC236}">
                <a16:creationId xmlns:a16="http://schemas.microsoft.com/office/drawing/2014/main" id="{F1F51B64-7461-4F82-B48F-530581C23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5940B-7B50-4C49-A11A-25C59AF019CD}"/>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769746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5149-7946-48E7-8712-9B90D6F48D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7E1752-BA0E-42AF-91FB-9778D885BF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7977C-517B-467C-A990-1F58FC1C5097}"/>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5" name="Footer Placeholder 4">
            <a:extLst>
              <a:ext uri="{FF2B5EF4-FFF2-40B4-BE49-F238E27FC236}">
                <a16:creationId xmlns:a16="http://schemas.microsoft.com/office/drawing/2014/main" id="{4DFE46B5-D99A-4E03-9AD3-D44B9832B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A868C-D5D6-4B4A-A044-01AF6A5E264F}"/>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2457639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3EAB-53B0-480D-BBF8-39E465D95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AADAC-EA84-4ED1-B872-BFC3BB853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7FCDD-A42C-4D3F-80C1-C2ED4FE09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1FE729-2A20-4588-93D8-D031C9FA4FFC}"/>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6" name="Footer Placeholder 5">
            <a:extLst>
              <a:ext uri="{FF2B5EF4-FFF2-40B4-BE49-F238E27FC236}">
                <a16:creationId xmlns:a16="http://schemas.microsoft.com/office/drawing/2014/main" id="{3FD78447-7FBC-450D-8CAA-2E77E20306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494D86-CDFC-4B81-AFF6-75992C007804}"/>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293065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8">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4013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3F7E-E6CC-4F55-B010-52703B412A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06F639-F98D-4090-BC5A-C0A07D28DE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462C1-B46A-4EA5-965D-5E51BEF22F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03C0DF-8BF9-454B-9AE5-F169E244E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1599A-3FC5-4E7E-9843-39907020A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B7EF4-2BF7-4685-8E1D-B350D2FB8211}"/>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8" name="Footer Placeholder 7">
            <a:extLst>
              <a:ext uri="{FF2B5EF4-FFF2-40B4-BE49-F238E27FC236}">
                <a16:creationId xmlns:a16="http://schemas.microsoft.com/office/drawing/2014/main" id="{76AA5F56-6618-401B-8D8D-DC8375DE74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5A8EED-C5CC-473F-8699-1F6183A70E63}"/>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2774129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5B57-C52B-4D8C-B07C-27E125DFF4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8C9F2-F893-4E9E-BC96-B7A68971A251}"/>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4" name="Footer Placeholder 3">
            <a:extLst>
              <a:ext uri="{FF2B5EF4-FFF2-40B4-BE49-F238E27FC236}">
                <a16:creationId xmlns:a16="http://schemas.microsoft.com/office/drawing/2014/main" id="{C107A91B-D29C-4BB5-B75E-885EA866C3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64183-0475-4D5D-B66D-2DC78E9AC201}"/>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4538906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3C393-7CCB-4992-BDDC-090DE51AB278}"/>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3" name="Footer Placeholder 2">
            <a:extLst>
              <a:ext uri="{FF2B5EF4-FFF2-40B4-BE49-F238E27FC236}">
                <a16:creationId xmlns:a16="http://schemas.microsoft.com/office/drawing/2014/main" id="{868A0ED1-F122-4093-803B-7CAB60E6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7B4A0B-F959-48DF-A5F5-2121D560CDE8}"/>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1045320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A62A-932D-4634-AEEF-A9FDD9432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2870D-6B4E-4EB7-84CE-182B861E83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AA3CB9-A4EB-49C6-84D0-0DEA7DF5B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C4503-FF0E-4570-9C4F-5B28788EB8C7}"/>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6" name="Footer Placeholder 5">
            <a:extLst>
              <a:ext uri="{FF2B5EF4-FFF2-40B4-BE49-F238E27FC236}">
                <a16:creationId xmlns:a16="http://schemas.microsoft.com/office/drawing/2014/main" id="{EF58AAC1-9C7F-413F-8D5E-D00B18C57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223FB-707E-4D5D-8130-1EF2FE6044F9}"/>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902667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D25A-77F3-42F3-ADB8-01FEE02D3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DC16B-87A2-4EF8-849C-7AB2177EE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3A08BC-295A-4B44-90FB-CDD260950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63A6DE-05EF-46FD-8C81-4AEB790B2D06}"/>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6" name="Footer Placeholder 5">
            <a:extLst>
              <a:ext uri="{FF2B5EF4-FFF2-40B4-BE49-F238E27FC236}">
                <a16:creationId xmlns:a16="http://schemas.microsoft.com/office/drawing/2014/main" id="{FCB5ACEE-D9FD-45F2-90F4-8EB4C4541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A0EC-E758-416D-AA61-4325979D1FDF}"/>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37873933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6205-93A8-4DF8-8EDD-A9D718CAEC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247A85-6468-4EB8-AAC5-F59F2226F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BBE98-7BCF-4DE2-AC5C-C198581C3637}"/>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5" name="Footer Placeholder 4">
            <a:extLst>
              <a:ext uri="{FF2B5EF4-FFF2-40B4-BE49-F238E27FC236}">
                <a16:creationId xmlns:a16="http://schemas.microsoft.com/office/drawing/2014/main" id="{8FEC93DC-C8E8-43EE-AD2E-50EA856AE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6E366-6ED8-4627-9D05-60CE256543B4}"/>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946718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A90F70-F914-4985-B457-EC9F3132A7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07731-11AD-496D-BD9C-909E9A1909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9028F-6C99-4763-A190-3D5EC08EDABD}"/>
              </a:ext>
            </a:extLst>
          </p:cNvPr>
          <p:cNvSpPr>
            <a:spLocks noGrp="1"/>
          </p:cNvSpPr>
          <p:nvPr>
            <p:ph type="dt" sz="half" idx="10"/>
          </p:nvPr>
        </p:nvSpPr>
        <p:spPr/>
        <p:txBody>
          <a:bodyPr/>
          <a:lstStyle/>
          <a:p>
            <a:fld id="{093A24F4-4F63-4497-A523-AE110DD7C24B}" type="datetimeFigureOut">
              <a:rPr lang="en-US" smtClean="0"/>
              <a:t>4/17/2020</a:t>
            </a:fld>
            <a:endParaRPr lang="en-US"/>
          </a:p>
        </p:txBody>
      </p:sp>
      <p:sp>
        <p:nvSpPr>
          <p:cNvPr id="5" name="Footer Placeholder 4">
            <a:extLst>
              <a:ext uri="{FF2B5EF4-FFF2-40B4-BE49-F238E27FC236}">
                <a16:creationId xmlns:a16="http://schemas.microsoft.com/office/drawing/2014/main" id="{7F837A54-00D9-463A-A727-E5C2DC09E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4F6BB-6F14-4052-8B78-29F7D74C45A0}"/>
              </a:ext>
            </a:extLst>
          </p:cNvPr>
          <p:cNvSpPr>
            <a:spLocks noGrp="1"/>
          </p:cNvSpPr>
          <p:nvPr>
            <p:ph type="sldNum" sz="quarter" idx="12"/>
          </p:nvPr>
        </p:nvSpPr>
        <p:spPr/>
        <p:txBody>
          <a:bodyPr/>
          <a:lstStyle/>
          <a:p>
            <a:fld id="{25AE7C36-B47C-4415-9C3C-981479F47615}" type="slidenum">
              <a:rPr lang="en-US" smtClean="0"/>
              <a:t>‹#›</a:t>
            </a:fld>
            <a:endParaRPr lang="en-US"/>
          </a:p>
        </p:txBody>
      </p:sp>
    </p:spTree>
    <p:extLst>
      <p:ext uri="{BB962C8B-B14F-4D97-AF65-F5344CB8AC3E}">
        <p14:creationId xmlns:p14="http://schemas.microsoft.com/office/powerpoint/2010/main" val="2880529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lide with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4F0A3-A94E-44B4-9959-8E2D26E3024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35731"/>
            <a:ext cx="11102407" cy="4351338"/>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FD198A16-5CAF-4407-A13A-3E6F8687B89A}"/>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820570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C8FE-2DAB-4853-ACAE-EFB50DF04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18032-3D7E-4A2B-AC2B-6991A6B13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13D9E5-E9BB-4ADC-88E3-9F10BD35B505}"/>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954FCE1F-B181-4E02-BA62-CCE644823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51380-3E4E-460D-A26E-E8038DBBECD7}"/>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15670480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A953-6E61-4806-9EFD-3EE8BD41E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F9805-4411-4B0C-9CFA-B6246C46D3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19306-07D1-47CF-BDE5-592C4001E379}"/>
              </a:ext>
            </a:extLst>
          </p:cNvPr>
          <p:cNvSpPr>
            <a:spLocks noGrp="1"/>
          </p:cNvSpPr>
          <p:nvPr>
            <p:ph type="dt" sz="half" idx="10"/>
          </p:nvPr>
        </p:nvSpPr>
        <p:spPr/>
        <p:txBody>
          <a:body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41B0B589-7912-4D34-B7B3-4DDB8662D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16AC5-2414-45EE-A947-36F66A9FC68E}"/>
              </a:ext>
            </a:extLst>
          </p:cNvPr>
          <p:cNvSpPr>
            <a:spLocks noGrp="1"/>
          </p:cNvSpPr>
          <p:nvPr>
            <p:ph type="sldNum" sz="quarter" idx="12"/>
          </p:nvPr>
        </p:nvSpPr>
        <p:spPr/>
        <p:txBody>
          <a:bodyPr/>
          <a:lstStyle/>
          <a:p>
            <a:fld id="{D8F4A384-0AB4-466D-8E07-0B0669DC5783}" type="slidenum">
              <a:rPr lang="en-US" smtClean="0"/>
              <a:t>‹#›</a:t>
            </a:fld>
            <a:endParaRPr lang="en-US"/>
          </a:p>
        </p:txBody>
      </p:sp>
    </p:spTree>
    <p:extLst>
      <p:ext uri="{BB962C8B-B14F-4D97-AF65-F5344CB8AC3E}">
        <p14:creationId xmlns:p14="http://schemas.microsoft.com/office/powerpoint/2010/main" val="21590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image" Target="../media/image17.png"/><Relationship Id="rId4" Type="http://schemas.openxmlformats.org/officeDocument/2006/relationships/slideLayout" Target="../slideLayouts/slideLayout8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1.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2.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1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7.xml"/><Relationship Id="rId7" Type="http://schemas.openxmlformats.org/officeDocument/2006/relationships/image" Target="../media/image26.jpeg"/><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14.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7.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7.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8.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7.png"/><Relationship Id="rId5" Type="http://schemas.openxmlformats.org/officeDocument/2006/relationships/slideLayout" Target="../slideLayouts/slideLayout73.xml"/><Relationship Id="rId10" Type="http://schemas.openxmlformats.org/officeDocument/2006/relationships/theme" Target="../theme/theme9.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3200" y="618912"/>
            <a:ext cx="10972800" cy="879689"/>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609600" y="1849967"/>
            <a:ext cx="10972800" cy="422063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
        <p:nvSpPr>
          <p:cNvPr id="10" name="Rectangle 9"/>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NYSERDA Logo.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4264597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p:hf sldNum="0" hdr="0" ftr="0"/>
  <p:txStyles>
    <p:titleStyle>
      <a:lvl1pPr algn="l" defTabSz="1219170" rtl="0" eaLnBrk="1" latinLnBrk="0" hangingPunct="1">
        <a:spcBef>
          <a:spcPct val="0"/>
        </a:spcBef>
        <a:buNone/>
        <a:defRPr sz="4267" b="1" kern="1200">
          <a:solidFill>
            <a:srgbClr val="002D73"/>
          </a:solidFill>
          <a:latin typeface="Arial" panose="020B0604020202020204" pitchFamily="34" charset="0"/>
          <a:ea typeface="+mj-ea"/>
          <a:cs typeface="Arial" panose="020B0604020202020204" pitchFamily="34" charset="0"/>
        </a:defRPr>
      </a:lvl1pPr>
    </p:titleStyle>
    <p:bodyStyle>
      <a:lvl1pPr marL="365751" indent="-365751" algn="l" defTabSz="1219170" rtl="0" eaLnBrk="1" latinLnBrk="0" hangingPunct="1">
        <a:spcBef>
          <a:spcPts val="800"/>
        </a:spcBef>
        <a:buFont typeface="Arial" panose="020B0604020202020204" pitchFamily="34" charset="0"/>
        <a:buChar char="•"/>
        <a:defRPr sz="3733" kern="1200">
          <a:solidFill>
            <a:srgbClr val="646569"/>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rgbClr val="646569"/>
          </a:solidFill>
          <a:latin typeface="Arial" panose="020B0604020202020204" pitchFamily="34" charset="0"/>
          <a:ea typeface="+mn-ea"/>
          <a:cs typeface="Arial" panose="020B0604020202020204" pitchFamily="34" charset="0"/>
        </a:defRPr>
      </a:lvl2pPr>
      <a:lvl3pPr marL="1584920" indent="-243834" algn="l" defTabSz="1219170" rtl="0" eaLnBrk="1" latinLnBrk="0" hangingPunct="1">
        <a:spcBef>
          <a:spcPct val="20000"/>
        </a:spcBef>
        <a:buFont typeface="Arial" panose="020B0604020202020204" pitchFamily="34" charset="0"/>
        <a:buChar char="•"/>
        <a:defRPr sz="2667" kern="1200">
          <a:solidFill>
            <a:srgbClr val="646569"/>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rgbClr val="646569"/>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B4658-2288-465C-A92F-D9837695F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E770A7-659F-44D7-9949-44B4140D74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476C3-A65C-433A-B0C4-274D0A4EF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A24F4-4F63-4497-A523-AE110DD7C24B}" type="datetimeFigureOut">
              <a:rPr lang="en-US" smtClean="0"/>
              <a:t>4/17/2020</a:t>
            </a:fld>
            <a:endParaRPr lang="en-US"/>
          </a:p>
        </p:txBody>
      </p:sp>
      <p:sp>
        <p:nvSpPr>
          <p:cNvPr id="5" name="Footer Placeholder 4">
            <a:extLst>
              <a:ext uri="{FF2B5EF4-FFF2-40B4-BE49-F238E27FC236}">
                <a16:creationId xmlns:a16="http://schemas.microsoft.com/office/drawing/2014/main" id="{86B48BF1-37B8-4293-AFB5-FDCAC0AF03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8C811-2B13-4335-B202-4B7A15F89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AE7C36-B47C-4415-9C3C-981479F47615}" type="slidenum">
              <a:rPr lang="en-US" smtClean="0"/>
              <a:t>‹#›</a:t>
            </a:fld>
            <a:endParaRPr lang="en-US"/>
          </a:p>
        </p:txBody>
      </p:sp>
    </p:spTree>
    <p:extLst>
      <p:ext uri="{BB962C8B-B14F-4D97-AF65-F5344CB8AC3E}">
        <p14:creationId xmlns:p14="http://schemas.microsoft.com/office/powerpoint/2010/main" val="37055774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AB506-6A71-41ED-9F4A-6AF33F065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9909DA-2472-41D1-A054-58A1C375C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3EBD2-D05E-4694-BEB4-BAC4E7137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926C419E-0DBF-4A83-8431-C90DD1307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190417-9EAD-417C-A90A-69645CD33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4A384-0AB4-466D-8E07-0B0669DC5783}" type="slidenum">
              <a:rPr lang="en-US" smtClean="0"/>
              <a:t>‹#›</a:t>
            </a:fld>
            <a:endParaRPr lang="en-US"/>
          </a:p>
        </p:txBody>
      </p:sp>
    </p:spTree>
    <p:extLst>
      <p:ext uri="{BB962C8B-B14F-4D97-AF65-F5344CB8AC3E}">
        <p14:creationId xmlns:p14="http://schemas.microsoft.com/office/powerpoint/2010/main" val="32785206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1AD4F-E3B9-4D10-8EB9-1C1237393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534E5F-60D8-4E84-B996-757CA52F9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40BD6-E3D4-47E4-9DC5-6CD419EE56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C9886-D651-4EF3-9E9D-8E160A2600D8}" type="datetimeFigureOut">
              <a:rPr lang="en-US" smtClean="0"/>
              <a:t>4/17/2020</a:t>
            </a:fld>
            <a:endParaRPr lang="en-US"/>
          </a:p>
        </p:txBody>
      </p:sp>
      <p:sp>
        <p:nvSpPr>
          <p:cNvPr id="5" name="Footer Placeholder 4">
            <a:extLst>
              <a:ext uri="{FF2B5EF4-FFF2-40B4-BE49-F238E27FC236}">
                <a16:creationId xmlns:a16="http://schemas.microsoft.com/office/drawing/2014/main" id="{90D1B381-0126-450B-9BF4-37143DBD6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F4480-8CA5-44A7-8D7B-F0B0C9C33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8F27B-9688-4DCC-85F6-72F93694D6DB}" type="slidenum">
              <a:rPr lang="en-US" smtClean="0"/>
              <a:t>‹#›</a:t>
            </a:fld>
            <a:endParaRPr lang="en-US"/>
          </a:p>
        </p:txBody>
      </p:sp>
    </p:spTree>
    <p:extLst>
      <p:ext uri="{BB962C8B-B14F-4D97-AF65-F5344CB8AC3E}">
        <p14:creationId xmlns:p14="http://schemas.microsoft.com/office/powerpoint/2010/main" val="161174681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a:p>
        </p:txBody>
      </p:sp>
      <p:sp>
        <p:nvSpPr>
          <p:cNvPr id="25" name="Rectangle 24"/>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9E5F4AD-9002-4CC3-ACB8-C8E5B2264ED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156467" y="6172200"/>
            <a:ext cx="1832333" cy="439661"/>
          </a:xfrm>
          <a:prstGeom prst="rect">
            <a:avLst/>
          </a:prstGeom>
        </p:spPr>
      </p:pic>
    </p:spTree>
    <p:extLst>
      <p:ext uri="{BB962C8B-B14F-4D97-AF65-F5344CB8AC3E}">
        <p14:creationId xmlns:p14="http://schemas.microsoft.com/office/powerpoint/2010/main" val="53946750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1" r:id="rId3"/>
    <p:sldLayoutId id="2147483802" r:id="rId4"/>
    <p:sldLayoutId id="2147483803" r:id="rId5"/>
  </p:sldLayoutIdLs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dirty="0"/>
          </a:p>
        </p:txBody>
      </p:sp>
    </p:spTree>
    <p:extLst>
      <p:ext uri="{BB962C8B-B14F-4D97-AF65-F5344CB8AC3E}">
        <p14:creationId xmlns:p14="http://schemas.microsoft.com/office/powerpoint/2010/main" val="18833467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
        <p:nvSpPr>
          <p:cNvPr id="25" name="Rectangle 24"/>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NYSERDA Logo.png"/>
          <p:cNvPicPr>
            <a:picLocks noChangeAspect="1"/>
          </p:cNvPicPr>
          <p:nvPr userDrawn="1"/>
        </p:nvPicPr>
        <p:blipFill>
          <a:blip r:embed="rId5" cstate="print"/>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8424817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24933"/>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849967"/>
            <a:ext cx="10972800" cy="422063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
        <p:nvSpPr>
          <p:cNvPr id="10" name="Rectangle 9"/>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NYSERDA Logo.png"/>
          <p:cNvPicPr>
            <a:picLocks noChangeAspect="1"/>
          </p:cNvPicPr>
          <p:nvPr userDrawn="1"/>
        </p:nvPicPr>
        <p:blipFill>
          <a:blip r:embed="rId11" cstate="print"/>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38900727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804" r:id="rId9"/>
  </p:sldLayoutIdLst>
  <p:hf sldNum="0" hdr="0" ftr="0"/>
  <p:txStyles>
    <p:titleStyle>
      <a:lvl1pPr algn="l" defTabSz="1219170" rtl="0" eaLnBrk="1" latinLnBrk="0" hangingPunct="1">
        <a:spcBef>
          <a:spcPct val="0"/>
        </a:spcBef>
        <a:buNone/>
        <a:defRPr sz="4267" b="1"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24933"/>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849967"/>
            <a:ext cx="10972800" cy="422063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
        <p:nvSpPr>
          <p:cNvPr id="10" name="Rectangle 9"/>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NYSERDA Logo.png"/>
          <p:cNvPicPr>
            <a:picLocks noChangeAspect="1"/>
          </p:cNvPicPr>
          <p:nvPr userDrawn="1"/>
        </p:nvPicPr>
        <p:blipFill>
          <a:blip r:embed="rId12" cstate="print"/>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2045631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sldNum="0" hdr="0" ftr="0"/>
  <p:txStyles>
    <p:titleStyle>
      <a:lvl1pPr algn="l" defTabSz="1219170" rtl="0" eaLnBrk="1" latinLnBrk="0" hangingPunct="1">
        <a:spcBef>
          <a:spcPct val="0"/>
        </a:spcBef>
        <a:buNone/>
        <a:defRPr sz="4267" b="1"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
        <p:nvSpPr>
          <p:cNvPr id="25" name="Rectangle 24"/>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9E5F4AD-9002-4CC3-ACB8-C8E5B2264E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6467" y="6172200"/>
            <a:ext cx="1832333" cy="439661"/>
          </a:xfrm>
          <a:prstGeom prst="rect">
            <a:avLst/>
          </a:prstGeom>
        </p:spPr>
      </p:pic>
    </p:spTree>
    <p:extLst>
      <p:ext uri="{BB962C8B-B14F-4D97-AF65-F5344CB8AC3E}">
        <p14:creationId xmlns:p14="http://schemas.microsoft.com/office/powerpoint/2010/main" val="286850828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AB506-6A71-41ED-9F4A-6AF33F065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9909DA-2472-41D1-A054-58A1C375C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3EBD2-D05E-4694-BEB4-BAC4E7137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8EEE2-34C5-4249-A198-DC2D8B880666}" type="datetimeFigureOut">
              <a:rPr lang="en-US" smtClean="0"/>
              <a:t>4/17/2020</a:t>
            </a:fld>
            <a:endParaRPr lang="en-US"/>
          </a:p>
        </p:txBody>
      </p:sp>
      <p:sp>
        <p:nvSpPr>
          <p:cNvPr id="5" name="Footer Placeholder 4">
            <a:extLst>
              <a:ext uri="{FF2B5EF4-FFF2-40B4-BE49-F238E27FC236}">
                <a16:creationId xmlns:a16="http://schemas.microsoft.com/office/drawing/2014/main" id="{926C419E-0DBF-4A83-8431-C90DD1307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190417-9EAD-417C-A90A-69645CD33B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4A384-0AB4-466D-8E07-0B0669DC5783}" type="slidenum">
              <a:rPr lang="en-US" smtClean="0"/>
              <a:t>‹#›</a:t>
            </a:fld>
            <a:endParaRPr lang="en-US"/>
          </a:p>
        </p:txBody>
      </p:sp>
    </p:spTree>
    <p:extLst>
      <p:ext uri="{BB962C8B-B14F-4D97-AF65-F5344CB8AC3E}">
        <p14:creationId xmlns:p14="http://schemas.microsoft.com/office/powerpoint/2010/main" val="88328435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600" smtClean="0"/>
              <a:pPr algn="r"/>
              <a:t>‹#›</a:t>
            </a:fld>
            <a:endParaRPr lang="en-US" sz="1600" dirty="0"/>
          </a:p>
        </p:txBody>
      </p:sp>
    </p:spTree>
    <p:extLst>
      <p:ext uri="{BB962C8B-B14F-4D97-AF65-F5344CB8AC3E}">
        <p14:creationId xmlns:p14="http://schemas.microsoft.com/office/powerpoint/2010/main" val="172451979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dt="0"/>
  <p:txStyles>
    <p:titleStyle>
      <a:lvl1pPr algn="l" defTabSz="1219170" rtl="0" eaLnBrk="1" latinLnBrk="0" hangingPunct="1">
        <a:spcBef>
          <a:spcPct val="0"/>
        </a:spcBef>
        <a:buNone/>
        <a:defRPr sz="4267" b="1" kern="1200">
          <a:solidFill>
            <a:srgbClr val="002D73"/>
          </a:solidFill>
          <a:latin typeface="Arial" panose="020B0604020202020204" pitchFamily="34" charset="0"/>
          <a:ea typeface="+mj-ea"/>
          <a:cs typeface="Arial" panose="020B0604020202020204" pitchFamily="34" charset="0"/>
        </a:defRPr>
      </a:lvl1pPr>
    </p:titleStyle>
    <p:bodyStyle>
      <a:lvl1pPr marL="365751" indent="-365751" algn="l" defTabSz="1219170" rtl="0" eaLnBrk="1" latinLnBrk="0" hangingPunct="1">
        <a:spcBef>
          <a:spcPts val="800"/>
        </a:spcBef>
        <a:buFont typeface="Arial" panose="020B0604020202020204" pitchFamily="34" charset="0"/>
        <a:buChar char="•"/>
        <a:defRPr sz="3733" kern="1200">
          <a:solidFill>
            <a:srgbClr val="646569"/>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rgbClr val="646569"/>
          </a:solidFill>
          <a:latin typeface="Arial" panose="020B0604020202020204" pitchFamily="34" charset="0"/>
          <a:ea typeface="+mn-ea"/>
          <a:cs typeface="Arial" panose="020B0604020202020204" pitchFamily="34" charset="0"/>
        </a:defRPr>
      </a:lvl2pPr>
      <a:lvl3pPr marL="1584920" indent="-243834" algn="l" defTabSz="1219170" rtl="0" eaLnBrk="1" latinLnBrk="0" hangingPunct="1">
        <a:spcBef>
          <a:spcPct val="20000"/>
        </a:spcBef>
        <a:buFont typeface="Arial" panose="020B0604020202020204" pitchFamily="34" charset="0"/>
        <a:buChar char="•"/>
        <a:defRPr sz="2667" kern="1200">
          <a:solidFill>
            <a:srgbClr val="646569"/>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000" kern="1200">
          <a:solidFill>
            <a:srgbClr val="646569"/>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24933"/>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849967"/>
            <a:ext cx="10972800" cy="422063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83134"/>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itchFamily="2" charset="0"/>
            </a:endParaRPr>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F52EC2-2C0B-4C03-9888-0B25156ED88D}" type="slidenum">
              <a:rPr lang="en-US" sz="1200" smtClean="0">
                <a:latin typeface="Roboto" pitchFamily="2" charset="0"/>
              </a:rPr>
              <a:pPr algn="r"/>
              <a:t>‹#›</a:t>
            </a:fld>
            <a:endParaRPr lang="en-US" sz="1200" dirty="0">
              <a:latin typeface="Roboto" pitchFamily="2" charset="0"/>
            </a:endParaRPr>
          </a:p>
        </p:txBody>
      </p:sp>
      <p:sp>
        <p:nvSpPr>
          <p:cNvPr id="10" name="Rectangle 9"/>
          <p:cNvSpPr/>
          <p:nvPr userDrawn="1"/>
        </p:nvSpPr>
        <p:spPr>
          <a:xfrm>
            <a:off x="0" y="-25400"/>
            <a:ext cx="12192000" cy="108525"/>
          </a:xfrm>
          <a:prstGeom prst="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Roboto" pitchFamily="2" charset="0"/>
            </a:endParaRPr>
          </a:p>
        </p:txBody>
      </p:sp>
      <p:pic>
        <p:nvPicPr>
          <p:cNvPr id="13" name="Picture 12" descr="NYSERDA Logo.png"/>
          <p:cNvPicPr>
            <a:picLocks noChangeAspect="1"/>
          </p:cNvPicPr>
          <p:nvPr userDrawn="1"/>
        </p:nvPicPr>
        <p:blipFill>
          <a:blip r:embed="rId11" cstate="print"/>
          <a:stretch>
            <a:fillRect/>
          </a:stretch>
        </p:blipFill>
        <p:spPr>
          <a:xfrm>
            <a:off x="9855200" y="6070600"/>
            <a:ext cx="2018112" cy="487680"/>
          </a:xfrm>
          <a:prstGeom prst="rect">
            <a:avLst/>
          </a:prstGeom>
        </p:spPr>
      </p:pic>
    </p:spTree>
    <p:extLst>
      <p:ext uri="{BB962C8B-B14F-4D97-AF65-F5344CB8AC3E}">
        <p14:creationId xmlns:p14="http://schemas.microsoft.com/office/powerpoint/2010/main" val="14961409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hf sldNum="0" hdr="0" ftr="0"/>
  <p:txStyles>
    <p:titleStyle>
      <a:lvl1pPr algn="l" defTabSz="914377" rtl="0" eaLnBrk="1" latinLnBrk="0" hangingPunct="1">
        <a:spcBef>
          <a:spcPct val="0"/>
        </a:spcBef>
        <a:buNone/>
        <a:defRPr sz="3200" b="1" kern="1200">
          <a:solidFill>
            <a:schemeClr val="tx1"/>
          </a:solidFill>
          <a:latin typeface="Roboto" pitchFamily="2"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Roboto" pitchFamily="2"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Roboto" pitchFamily="2"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000" kern="1200">
          <a:solidFill>
            <a:schemeClr val="tx1"/>
          </a:solidFill>
          <a:latin typeface="Roboto" pitchFamily="2"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1800" kern="1200">
          <a:solidFill>
            <a:schemeClr val="tx1"/>
          </a:solidFill>
          <a:latin typeface="Roboto" pitchFamily="2"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1500" kern="1200">
          <a:solidFill>
            <a:schemeClr val="tx1"/>
          </a:solidFill>
          <a:latin typeface="Roboto" pitchFamily="2"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4.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52.jpeg"/><Relationship Id="rId4" Type="http://schemas.openxmlformats.org/officeDocument/2006/relationships/image" Target="../media/image51.tiff"/></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3.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24.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2" Type="http://schemas.openxmlformats.org/officeDocument/2006/relationships/hyperlink" Target="mailto:CarbonNeutralBuildings@nyserda.ny.gov" TargetMode="External"/><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24.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12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624BDB-6160-4C60-959A-453F1A25CEFF}"/>
              </a:ext>
            </a:extLst>
          </p:cNvPr>
          <p:cNvSpPr>
            <a:spLocks noGrp="1"/>
          </p:cNvSpPr>
          <p:nvPr>
            <p:ph type="title"/>
          </p:nvPr>
        </p:nvSpPr>
        <p:spPr>
          <a:xfrm>
            <a:off x="220134" y="4225935"/>
            <a:ext cx="11403497" cy="659830"/>
          </a:xfrm>
        </p:spPr>
        <p:txBody>
          <a:bodyPr/>
          <a:lstStyle/>
          <a:p>
            <a:r>
              <a:rPr lang="en-US" sz="2400" b="1" dirty="0">
                <a:latin typeface="Roboto" pitchFamily="2" charset="0"/>
                <a:ea typeface="Roboto" pitchFamily="2" charset="0"/>
              </a:rPr>
              <a:t>Greg Hale, Senior Advisor for Energy Efficiency Markets</a:t>
            </a:r>
          </a:p>
        </p:txBody>
      </p:sp>
      <p:sp>
        <p:nvSpPr>
          <p:cNvPr id="6" name="Text Placeholder 5">
            <a:extLst>
              <a:ext uri="{FF2B5EF4-FFF2-40B4-BE49-F238E27FC236}">
                <a16:creationId xmlns:a16="http://schemas.microsoft.com/office/drawing/2014/main" id="{681F2C1B-E0E3-4BAF-83C7-FDAE1191F368}"/>
              </a:ext>
            </a:extLst>
          </p:cNvPr>
          <p:cNvSpPr>
            <a:spLocks noGrp="1"/>
          </p:cNvSpPr>
          <p:nvPr>
            <p:ph type="body" sz="quarter" idx="11"/>
          </p:nvPr>
        </p:nvSpPr>
        <p:spPr>
          <a:xfrm>
            <a:off x="220134" y="2303538"/>
            <a:ext cx="11751732" cy="1421727"/>
          </a:xfrm>
        </p:spPr>
        <p:txBody>
          <a:bodyPr/>
          <a:lstStyle/>
          <a:p>
            <a:r>
              <a:rPr lang="en-US" sz="4000" dirty="0"/>
              <a:t>New York State’s Path to Carbon Neutral Buildings</a:t>
            </a:r>
            <a:endParaRPr lang="en-US" sz="4000" dirty="0">
              <a:latin typeface="Roboto" pitchFamily="2" charset="0"/>
              <a:ea typeface="Roboto" pitchFamily="2" charset="0"/>
            </a:endParaRPr>
          </a:p>
        </p:txBody>
      </p:sp>
      <p:sp>
        <p:nvSpPr>
          <p:cNvPr id="7" name="Text Placeholder 6">
            <a:extLst>
              <a:ext uri="{FF2B5EF4-FFF2-40B4-BE49-F238E27FC236}">
                <a16:creationId xmlns:a16="http://schemas.microsoft.com/office/drawing/2014/main" id="{235E97F3-C4C0-40D8-9564-2DF563831490}"/>
              </a:ext>
            </a:extLst>
          </p:cNvPr>
          <p:cNvSpPr>
            <a:spLocks noGrp="1"/>
          </p:cNvSpPr>
          <p:nvPr>
            <p:ph type="body" sz="quarter" idx="12"/>
          </p:nvPr>
        </p:nvSpPr>
        <p:spPr>
          <a:xfrm>
            <a:off x="5278913" y="5386435"/>
            <a:ext cx="6692953" cy="1057228"/>
          </a:xfrm>
        </p:spPr>
        <p:txBody>
          <a:bodyPr/>
          <a:lstStyle/>
          <a:p>
            <a:r>
              <a:rPr lang="en-US" sz="1800" b="1" dirty="0">
                <a:latin typeface="Roboto" pitchFamily="2" charset="0"/>
                <a:ea typeface="Roboto" pitchFamily="2" charset="0"/>
              </a:rPr>
              <a:t>Climate Change: How Bad Will it Be, and What Must be Done?</a:t>
            </a:r>
          </a:p>
          <a:p>
            <a:r>
              <a:rPr lang="en-US" sz="1800" b="1" dirty="0">
                <a:latin typeface="Roboto" pitchFamily="2" charset="0"/>
                <a:ea typeface="Roboto" pitchFamily="2" charset="0"/>
              </a:rPr>
              <a:t>Decarbonization Panel</a:t>
            </a:r>
          </a:p>
          <a:p>
            <a:r>
              <a:rPr lang="en-US" sz="1800" b="1" dirty="0">
                <a:latin typeface="Roboto" pitchFamily="2" charset="0"/>
                <a:ea typeface="Roboto" pitchFamily="2" charset="0"/>
              </a:rPr>
              <a:t>April 22, 2020</a:t>
            </a:r>
          </a:p>
          <a:p>
            <a:endParaRPr lang="en-US" sz="1800" dirty="0">
              <a:latin typeface="Roboto" pitchFamily="2" charset="0"/>
              <a:ea typeface="Roboto" pitchFamily="2" charset="0"/>
            </a:endParaRPr>
          </a:p>
        </p:txBody>
      </p:sp>
    </p:spTree>
    <p:extLst>
      <p:ext uri="{BB962C8B-B14F-4D97-AF65-F5344CB8AC3E}">
        <p14:creationId xmlns:p14="http://schemas.microsoft.com/office/powerpoint/2010/main" val="3155588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B262D-B508-48C5-BE27-4E24D671D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34368"/>
            <a:ext cx="12191996" cy="6857997"/>
          </a:xfrm>
          <a:prstGeom prst="rect">
            <a:avLst/>
          </a:prstGeom>
        </p:spPr>
      </p:pic>
      <p:sp>
        <p:nvSpPr>
          <p:cNvPr id="3" name="Rectangle 2">
            <a:extLst>
              <a:ext uri="{FF2B5EF4-FFF2-40B4-BE49-F238E27FC236}">
                <a16:creationId xmlns:a16="http://schemas.microsoft.com/office/drawing/2014/main" id="{3009BF3C-D32A-4868-AAB8-5D8D2938B634}"/>
              </a:ext>
            </a:extLst>
          </p:cNvPr>
          <p:cNvSpPr/>
          <p:nvPr/>
        </p:nvSpPr>
        <p:spPr>
          <a:xfrm>
            <a:off x="521012" y="1463041"/>
            <a:ext cx="8128000"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D73"/>
                </a:solidFill>
                <a:effectLst/>
                <a:uLnTx/>
                <a:uFillTx/>
                <a:latin typeface="Calibri"/>
                <a:ea typeface="+mn-ea"/>
                <a:cs typeface="+mn-cs"/>
              </a:rPr>
              <a:t>Climate Leadership and Community Protection Act (CLCPA)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E5D4529F-9B68-4237-9B25-281E4C333B54}"/>
              </a:ext>
            </a:extLst>
          </p:cNvPr>
          <p:cNvSpPr txBox="1"/>
          <p:nvPr/>
        </p:nvSpPr>
        <p:spPr>
          <a:xfrm>
            <a:off x="711200" y="5765801"/>
            <a:ext cx="477520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D73"/>
                </a:solidFill>
                <a:effectLst/>
                <a:uLnTx/>
                <a:uFillTx/>
                <a:latin typeface="Calibri"/>
                <a:ea typeface="+mn-ea"/>
                <a:cs typeface="+mn-cs"/>
              </a:rPr>
              <a:t>35% - 40% of the benefits of state CLCPA investments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D73"/>
                </a:solidFill>
                <a:effectLst/>
                <a:uLnTx/>
                <a:uFillTx/>
                <a:latin typeface="Calibri"/>
                <a:ea typeface="+mn-ea"/>
                <a:cs typeface="+mn-cs"/>
              </a:rPr>
              <a:t>must flow to disadvantaged communities</a:t>
            </a:r>
          </a:p>
        </p:txBody>
      </p:sp>
    </p:spTree>
    <p:extLst>
      <p:ext uri="{BB962C8B-B14F-4D97-AF65-F5344CB8AC3E}">
        <p14:creationId xmlns:p14="http://schemas.microsoft.com/office/powerpoint/2010/main" val="51203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1DAB8-C4C6-4C31-90BB-32E3F5D348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Oval 3">
            <a:extLst>
              <a:ext uri="{FF2B5EF4-FFF2-40B4-BE49-F238E27FC236}">
                <a16:creationId xmlns:a16="http://schemas.microsoft.com/office/drawing/2014/main" id="{4C1428BA-06C9-4F63-A126-BF997CFE715C}"/>
              </a:ext>
            </a:extLst>
          </p:cNvPr>
          <p:cNvSpPr/>
          <p:nvPr/>
        </p:nvSpPr>
        <p:spPr>
          <a:xfrm>
            <a:off x="11732964" y="6521986"/>
            <a:ext cx="374573" cy="2423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7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5A097-B643-44C7-B6B9-5E928819F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Oval 3">
            <a:extLst>
              <a:ext uri="{FF2B5EF4-FFF2-40B4-BE49-F238E27FC236}">
                <a16:creationId xmlns:a16="http://schemas.microsoft.com/office/drawing/2014/main" id="{9B6AC0CE-E39E-4284-B293-1A8837EB8802}"/>
              </a:ext>
            </a:extLst>
          </p:cNvPr>
          <p:cNvSpPr/>
          <p:nvPr/>
        </p:nvSpPr>
        <p:spPr>
          <a:xfrm>
            <a:off x="11817426" y="6510969"/>
            <a:ext cx="374573" cy="3470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4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23B01-AEE6-4973-A567-1A934D12E9D9}"/>
              </a:ext>
            </a:extLst>
          </p:cNvPr>
          <p:cNvSpPr>
            <a:spLocks noGrp="1"/>
          </p:cNvSpPr>
          <p:nvPr>
            <p:ph type="title"/>
          </p:nvPr>
        </p:nvSpPr>
        <p:spPr>
          <a:xfrm>
            <a:off x="541030" y="1247698"/>
            <a:ext cx="10005049" cy="3859006"/>
          </a:xfrm>
        </p:spPr>
        <p:txBody>
          <a:bodyPr/>
          <a:lstStyle/>
          <a:p>
            <a:r>
              <a:rPr lang="en-US" dirty="0"/>
              <a:t>The Carbon Neutral Buildings Roadmap: Process and Intended Outcomes </a:t>
            </a:r>
            <a:br>
              <a:rPr lang="en-US" dirty="0"/>
            </a:br>
            <a:endParaRPr lang="en-US" dirty="0"/>
          </a:p>
        </p:txBody>
      </p:sp>
    </p:spTree>
    <p:extLst>
      <p:ext uri="{BB962C8B-B14F-4D97-AF65-F5344CB8AC3E}">
        <p14:creationId xmlns:p14="http://schemas.microsoft.com/office/powerpoint/2010/main" val="176091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sz="3600" b="1" dirty="0">
                <a:solidFill>
                  <a:srgbClr val="002D73"/>
                </a:solidFill>
                <a:latin typeface="Arial" panose="020B0604020202020204" pitchFamily="34" charset="0"/>
              </a:rPr>
              <a:t>Greenhouse Gas Emissions Reduction Target</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6" name="TextBox 5">
            <a:extLst>
              <a:ext uri="{FF2B5EF4-FFF2-40B4-BE49-F238E27FC236}">
                <a16:creationId xmlns:a16="http://schemas.microsoft.com/office/drawing/2014/main" id="{54381754-81FC-4578-9A3D-B37C79999EA0}"/>
              </a:ext>
            </a:extLst>
          </p:cNvPr>
          <p:cNvSpPr txBox="1"/>
          <p:nvPr/>
        </p:nvSpPr>
        <p:spPr>
          <a:xfrm>
            <a:off x="1568091" y="1856019"/>
            <a:ext cx="3417977" cy="507831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85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6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1F497D"/>
                </a:solidFill>
                <a:effectLst/>
                <a:uLnTx/>
                <a:uFillTx/>
                <a:latin typeface="Arial Black" panose="020B0A04020102020204" pitchFamily="34" charset="0"/>
                <a:ea typeface="+mn-ea"/>
                <a:cs typeface="+mn-cs"/>
              </a:rPr>
              <a:t>50</a:t>
            </a:r>
          </a:p>
        </p:txBody>
      </p:sp>
      <p:sp>
        <p:nvSpPr>
          <p:cNvPr id="7" name="TextBox 6">
            <a:extLst>
              <a:ext uri="{FF2B5EF4-FFF2-40B4-BE49-F238E27FC236}">
                <a16:creationId xmlns:a16="http://schemas.microsoft.com/office/drawing/2014/main" id="{D3CBCE06-FCA7-4B41-BB54-41C131A485EE}"/>
              </a:ext>
            </a:extLst>
          </p:cNvPr>
          <p:cNvSpPr txBox="1"/>
          <p:nvPr/>
        </p:nvSpPr>
        <p:spPr>
          <a:xfrm>
            <a:off x="4879923" y="3429000"/>
            <a:ext cx="6661845" cy="1595408"/>
          </a:xfrm>
          <a:prstGeom prst="rect">
            <a:avLst/>
          </a:prstGeom>
          <a:noFill/>
          <a:ln>
            <a:noFill/>
          </a:ln>
        </p:spPr>
        <p:txBody>
          <a:bodyPr wrap="square" rtlCol="0">
            <a:no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York’s 85x50 emissions reduction target will require a carbon neutral statewide building stock</a:t>
            </a:r>
          </a:p>
        </p:txBody>
      </p:sp>
    </p:spTree>
    <p:extLst>
      <p:ext uri="{BB962C8B-B14F-4D97-AF65-F5344CB8AC3E}">
        <p14:creationId xmlns:p14="http://schemas.microsoft.com/office/powerpoint/2010/main" val="364044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B0F47-294D-4B25-B7B6-E26FB2A783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8369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060"/>
                </a:solidFill>
                <a:latin typeface="Arial" panose="020B0604020202020204" pitchFamily="34" charset="0"/>
                <a:ea typeface="+mj-ea"/>
              </a:rPr>
              <a:t>Carbon Neutral Buildings Roadmap</a:t>
            </a:r>
            <a:endParaRPr lang="en-US" sz="3700" dirty="0"/>
          </a:p>
        </p:txBody>
      </p:sp>
      <p:sp>
        <p:nvSpPr>
          <p:cNvPr id="8" name="Content Placeholder 3">
            <a:extLst>
              <a:ext uri="{FF2B5EF4-FFF2-40B4-BE49-F238E27FC236}">
                <a16:creationId xmlns:a16="http://schemas.microsoft.com/office/drawing/2014/main" id="{137BC576-70FC-4C3C-9B1F-661901F54680}"/>
              </a:ext>
            </a:extLst>
          </p:cNvPr>
          <p:cNvSpPr txBox="1">
            <a:spLocks/>
          </p:cNvSpPr>
          <p:nvPr/>
        </p:nvSpPr>
        <p:spPr>
          <a:xfrm>
            <a:off x="203200" y="1856019"/>
            <a:ext cx="10972800" cy="4769068"/>
          </a:xfrm>
          <a:prstGeom prst="rect">
            <a:avLst/>
          </a:prstGeom>
        </p:spPr>
        <p:txBody>
          <a:bodyPr vert="horz" lIns="121920" tIns="60960" rIns="121920" bIns="60960" rtlCol="0" anchor="t">
            <a:noAutofit/>
          </a:bodyPr>
          <a:lstStyle>
            <a:lvl1pPr marL="365751" indent="-365751" algn="l" defTabSz="1219170" rtl="0" eaLnBrk="1" latinLnBrk="0" hangingPunct="1">
              <a:spcBef>
                <a:spcPts val="800"/>
              </a:spcBef>
              <a:buFont typeface="Arial" panose="020B0604020202020204" pitchFamily="34" charset="0"/>
              <a:buChar char="•"/>
              <a:defRPr sz="3200" kern="1200">
                <a:solidFill>
                  <a:srgbClr val="646569"/>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2667" kern="1200">
                <a:solidFill>
                  <a:srgbClr val="646569"/>
                </a:solidFill>
                <a:latin typeface="Arial" panose="020B0604020202020204" pitchFamily="34" charset="0"/>
                <a:ea typeface="+mn-ea"/>
                <a:cs typeface="Arial" panose="020B0604020202020204" pitchFamily="34" charset="0"/>
              </a:defRPr>
            </a:lvl2pPr>
            <a:lvl3pPr marL="1584920" indent="-243834" algn="l" defTabSz="1219170" rtl="0" eaLnBrk="1" latinLnBrk="0" hangingPunct="1">
              <a:spcBef>
                <a:spcPct val="20000"/>
              </a:spcBef>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133" kern="1200">
                <a:solidFill>
                  <a:srgbClr val="646569"/>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133" kern="1200">
                <a:solidFill>
                  <a:srgbClr val="646569"/>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9pPr>
          </a:lstStyle>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Explore pathways necessary to achieve a carbon neutral building stock</a:t>
            </a:r>
          </a:p>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Research critical building decarbonization issues</a:t>
            </a:r>
          </a:p>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Engage stakeholders</a:t>
            </a:r>
          </a:p>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Send long-term market signal &amp; mobilize different sectors</a:t>
            </a:r>
          </a:p>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Raise awareness of the benefits of carbon neutrality</a:t>
            </a:r>
          </a:p>
          <a:p>
            <a:pPr marL="990575" marR="0" lvl="1" indent="-380990"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Energy savings</a:t>
            </a:r>
          </a:p>
          <a:p>
            <a:pPr marL="990575" marR="0" lvl="1" indent="-380990"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Health, comfort, and productivity </a:t>
            </a:r>
          </a:p>
          <a:p>
            <a:pPr marL="990575" marR="0" lvl="1" indent="-380990"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Resilience</a:t>
            </a:r>
          </a:p>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Provide guidance for other state agencies and local governments</a:t>
            </a:r>
          </a:p>
          <a:p>
            <a:pPr marL="365751" marR="0" lvl="0" indent="-365751"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Living document</a:t>
            </a:r>
          </a:p>
        </p:txBody>
      </p:sp>
      <p:pic>
        <p:nvPicPr>
          <p:cNvPr id="9" name="Picture 8">
            <a:extLst>
              <a:ext uri="{FF2B5EF4-FFF2-40B4-BE49-F238E27FC236}">
                <a16:creationId xmlns:a16="http://schemas.microsoft.com/office/drawing/2014/main" id="{1458B6CF-4B91-476C-B8D9-60BC782185D6}"/>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9832469" y="2998493"/>
            <a:ext cx="1549400" cy="12420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8929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Roadmap Scope</a:t>
            </a:r>
            <a:endParaRPr lang="en-US" sz="3700" dirty="0"/>
          </a:p>
        </p:txBody>
      </p:sp>
      <p:sp>
        <p:nvSpPr>
          <p:cNvPr id="5" name="TextBox 4">
            <a:extLst>
              <a:ext uri="{FF2B5EF4-FFF2-40B4-BE49-F238E27FC236}">
                <a16:creationId xmlns:a16="http://schemas.microsoft.com/office/drawing/2014/main" id="{4AD94524-1743-4E4C-BD75-B827D025CD28}"/>
              </a:ext>
            </a:extLst>
          </p:cNvPr>
          <p:cNvSpPr txBox="1"/>
          <p:nvPr/>
        </p:nvSpPr>
        <p:spPr>
          <a:xfrm>
            <a:off x="318233" y="1948159"/>
            <a:ext cx="4702384" cy="4468037"/>
          </a:xfrm>
          <a:prstGeom prst="rect">
            <a:avLst/>
          </a:prstGeom>
          <a:noFill/>
          <a:ln>
            <a:noFill/>
          </a:ln>
        </p:spPr>
        <p:txBody>
          <a:bodyPr wrap="square" rtlCol="0" anchor="t">
            <a:no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Construction</a:t>
            </a:r>
          </a:p>
          <a:p>
            <a:pPr marL="609585" marR="0" lvl="0" indent="-243834"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and deliver economic, emission-free buildings</a:t>
            </a:r>
          </a:p>
          <a:p>
            <a:pPr marL="609585" marR="0" lvl="0" indent="-243834"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Driving Energy Codes to Zero</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Buildings</a:t>
            </a:r>
          </a:p>
          <a:p>
            <a:pPr marL="609585" marR="0" lvl="0" indent="-243834"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Comprehensive vs. Phased Capital Plan</a:t>
            </a:r>
          </a:p>
        </p:txBody>
      </p:sp>
      <p:sp>
        <p:nvSpPr>
          <p:cNvPr id="6" name="TextBox 5">
            <a:extLst>
              <a:ext uri="{FF2B5EF4-FFF2-40B4-BE49-F238E27FC236}">
                <a16:creationId xmlns:a16="http://schemas.microsoft.com/office/drawing/2014/main" id="{EC411B75-ECEB-457D-B321-03754332C3F6}"/>
              </a:ext>
            </a:extLst>
          </p:cNvPr>
          <p:cNvSpPr txBox="1"/>
          <p:nvPr/>
        </p:nvSpPr>
        <p:spPr>
          <a:xfrm>
            <a:off x="4962390" y="2027492"/>
            <a:ext cx="4775200" cy="239046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Multiple Sectors</a:t>
            </a:r>
          </a:p>
          <a:p>
            <a:pPr marL="609585" marR="0" lvl="0" indent="-243834"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Single-Family, Multifamily, Office, Higher Education</a:t>
            </a:r>
          </a:p>
          <a:p>
            <a:pPr marL="609585" marR="0" lvl="0" indent="-243834"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sectors in future Roadmap updates</a:t>
            </a:r>
          </a:p>
        </p:txBody>
      </p:sp>
      <p:pic>
        <p:nvPicPr>
          <p:cNvPr id="7" name="Picture 6">
            <a:extLst>
              <a:ext uri="{FF2B5EF4-FFF2-40B4-BE49-F238E27FC236}">
                <a16:creationId xmlns:a16="http://schemas.microsoft.com/office/drawing/2014/main" id="{8F0930AE-E9C9-4ADF-A893-A4F589206C0F}"/>
              </a:ext>
            </a:extLst>
          </p:cNvPr>
          <p:cNvPicPr>
            <a:picLocks noChangeAspect="1"/>
          </p:cNvPicPr>
          <p:nvPr/>
        </p:nvPicPr>
        <p:blipFill>
          <a:blip r:embed="rId3"/>
          <a:stretch>
            <a:fillRect/>
          </a:stretch>
        </p:blipFill>
        <p:spPr>
          <a:xfrm>
            <a:off x="9560662" y="1921995"/>
            <a:ext cx="2469893" cy="2798985"/>
          </a:xfrm>
          <a:prstGeom prst="rect">
            <a:avLst/>
          </a:prstGeom>
        </p:spPr>
      </p:pic>
      <p:pic>
        <p:nvPicPr>
          <p:cNvPr id="10" name="Picture 9">
            <a:extLst>
              <a:ext uri="{FF2B5EF4-FFF2-40B4-BE49-F238E27FC236}">
                <a16:creationId xmlns:a16="http://schemas.microsoft.com/office/drawing/2014/main" id="{40E69276-59F9-4B1F-A609-A2108458FD0D}"/>
              </a:ext>
            </a:extLst>
          </p:cNvPr>
          <p:cNvPicPr>
            <a:picLocks noChangeAspect="1"/>
          </p:cNvPicPr>
          <p:nvPr/>
        </p:nvPicPr>
        <p:blipFill>
          <a:blip r:embed="rId4"/>
          <a:stretch>
            <a:fillRect/>
          </a:stretch>
        </p:blipFill>
        <p:spPr>
          <a:xfrm>
            <a:off x="4858278" y="4726572"/>
            <a:ext cx="7023201" cy="2072820"/>
          </a:xfrm>
          <a:prstGeom prst="rect">
            <a:avLst/>
          </a:prstGeom>
        </p:spPr>
      </p:pic>
      <p:pic>
        <p:nvPicPr>
          <p:cNvPr id="11" name="Picture 10">
            <a:extLst>
              <a:ext uri="{FF2B5EF4-FFF2-40B4-BE49-F238E27FC236}">
                <a16:creationId xmlns:a16="http://schemas.microsoft.com/office/drawing/2014/main" id="{1F21362C-EAF8-4241-9405-AF3CAE1343C4}"/>
              </a:ext>
            </a:extLst>
          </p:cNvPr>
          <p:cNvPicPr>
            <a:picLocks noChangeAspect="1"/>
          </p:cNvPicPr>
          <p:nvPr/>
        </p:nvPicPr>
        <p:blipFill>
          <a:blip r:embed="rId5"/>
          <a:stretch>
            <a:fillRect/>
          </a:stretch>
        </p:blipFill>
        <p:spPr>
          <a:xfrm>
            <a:off x="6528686" y="4507876"/>
            <a:ext cx="2882900" cy="215900"/>
          </a:xfrm>
          <a:prstGeom prst="rect">
            <a:avLst/>
          </a:prstGeom>
        </p:spPr>
      </p:pic>
    </p:spTree>
    <p:extLst>
      <p:ext uri="{BB962C8B-B14F-4D97-AF65-F5344CB8AC3E}">
        <p14:creationId xmlns:p14="http://schemas.microsoft.com/office/powerpoint/2010/main" val="342416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381000"/>
            <a:ext cx="11988800" cy="666786"/>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Components of the Roadmap</a:t>
            </a:r>
          </a:p>
        </p:txBody>
      </p:sp>
      <p:grpSp>
        <p:nvGrpSpPr>
          <p:cNvPr id="3" name="Group 2">
            <a:extLst>
              <a:ext uri="{FF2B5EF4-FFF2-40B4-BE49-F238E27FC236}">
                <a16:creationId xmlns:a16="http://schemas.microsoft.com/office/drawing/2014/main" id="{62FAE349-7032-44A4-85B2-DA46A53BB282}"/>
              </a:ext>
            </a:extLst>
          </p:cNvPr>
          <p:cNvGrpSpPr/>
          <p:nvPr/>
        </p:nvGrpSpPr>
        <p:grpSpPr>
          <a:xfrm>
            <a:off x="1432339" y="1119729"/>
            <a:ext cx="7268643" cy="5683633"/>
            <a:chOff x="2733224" y="672368"/>
            <a:chExt cx="5119079" cy="4002802"/>
          </a:xfrm>
          <a:solidFill>
            <a:srgbClr val="0069A6"/>
          </a:solidFill>
        </p:grpSpPr>
        <p:sp>
          <p:nvSpPr>
            <p:cNvPr id="31" name="Freeform: Shape 30">
              <a:extLst>
                <a:ext uri="{FF2B5EF4-FFF2-40B4-BE49-F238E27FC236}">
                  <a16:creationId xmlns:a16="http://schemas.microsoft.com/office/drawing/2014/main" id="{78E66460-DAD8-4ECD-8D1F-7B1614698AF1}"/>
                </a:ext>
              </a:extLst>
            </p:cNvPr>
            <p:cNvSpPr/>
            <p:nvPr/>
          </p:nvSpPr>
          <p:spPr>
            <a:xfrm>
              <a:off x="4973097" y="672368"/>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York’s Building Stock Today</a:t>
              </a:r>
            </a:p>
          </p:txBody>
        </p:sp>
        <p:sp>
          <p:nvSpPr>
            <p:cNvPr id="33" name="Freeform: Shape 32">
              <a:extLst>
                <a:ext uri="{FF2B5EF4-FFF2-40B4-BE49-F238E27FC236}">
                  <a16:creationId xmlns:a16="http://schemas.microsoft.com/office/drawing/2014/main" id="{56BB8F49-95A8-40BE-B414-2818C32CDE3D}"/>
                </a:ext>
              </a:extLst>
            </p:cNvPr>
            <p:cNvSpPr/>
            <p:nvPr/>
          </p:nvSpPr>
          <p:spPr>
            <a:xfrm>
              <a:off x="2733224" y="1919596"/>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Technology Landscape</a:t>
              </a:r>
            </a:p>
          </p:txBody>
        </p:sp>
        <p:sp>
          <p:nvSpPr>
            <p:cNvPr id="37" name="Freeform: Shape 36">
              <a:extLst>
                <a:ext uri="{FF2B5EF4-FFF2-40B4-BE49-F238E27FC236}">
                  <a16:creationId xmlns:a16="http://schemas.microsoft.com/office/drawing/2014/main" id="{F34FFD27-5E9A-4E6F-8FAA-0E5DE9956C90}"/>
                </a:ext>
              </a:extLst>
            </p:cNvPr>
            <p:cNvSpPr/>
            <p:nvPr/>
          </p:nvSpPr>
          <p:spPr>
            <a:xfrm>
              <a:off x="3484051" y="3171886"/>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Policy and Regulatory Options</a:t>
              </a:r>
            </a:p>
          </p:txBody>
        </p:sp>
        <p:sp>
          <p:nvSpPr>
            <p:cNvPr id="40" name="Freeform: Shape 39">
              <a:extLst>
                <a:ext uri="{FF2B5EF4-FFF2-40B4-BE49-F238E27FC236}">
                  <a16:creationId xmlns:a16="http://schemas.microsoft.com/office/drawing/2014/main" id="{E486CA21-DDCD-4EE8-A10F-E03D72B758A1}"/>
                </a:ext>
              </a:extLst>
            </p:cNvPr>
            <p:cNvSpPr/>
            <p:nvPr/>
          </p:nvSpPr>
          <p:spPr>
            <a:xfrm>
              <a:off x="6451361" y="673064"/>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Business Case /</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 Proposition</a:t>
              </a:r>
            </a:p>
          </p:txBody>
        </p:sp>
        <p:sp>
          <p:nvSpPr>
            <p:cNvPr id="42" name="Freeform: Shape 41">
              <a:extLst>
                <a:ext uri="{FF2B5EF4-FFF2-40B4-BE49-F238E27FC236}">
                  <a16:creationId xmlns:a16="http://schemas.microsoft.com/office/drawing/2014/main" id="{7E643229-659F-4507-B636-1B1FDB665C62}"/>
                </a:ext>
              </a:extLst>
            </p:cNvPr>
            <p:cNvSpPr/>
            <p:nvPr/>
          </p:nvSpPr>
          <p:spPr>
            <a:xfrm>
              <a:off x="4974769" y="3166848"/>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Resilience Implications</a:t>
              </a:r>
            </a:p>
          </p:txBody>
        </p:sp>
        <p:sp>
          <p:nvSpPr>
            <p:cNvPr id="43" name="Freeform: Shape 42">
              <a:extLst>
                <a:ext uri="{FF2B5EF4-FFF2-40B4-BE49-F238E27FC236}">
                  <a16:creationId xmlns:a16="http://schemas.microsoft.com/office/drawing/2014/main" id="{65B68916-6C5B-49CB-8E16-AF79DD2E3C6D}"/>
                </a:ext>
              </a:extLst>
            </p:cNvPr>
            <p:cNvSpPr/>
            <p:nvPr/>
          </p:nvSpPr>
          <p:spPr>
            <a:xfrm>
              <a:off x="4225624" y="1916287"/>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Building Electrification</a:t>
              </a:r>
            </a:p>
          </p:txBody>
        </p:sp>
        <p:sp>
          <p:nvSpPr>
            <p:cNvPr id="44" name="Freeform: Shape 43">
              <a:extLst>
                <a:ext uri="{FF2B5EF4-FFF2-40B4-BE49-F238E27FC236}">
                  <a16:creationId xmlns:a16="http://schemas.microsoft.com/office/drawing/2014/main" id="{A5A6C601-AACC-45B0-9399-D8F1008591F2}"/>
                </a:ext>
              </a:extLst>
            </p:cNvPr>
            <p:cNvSpPr/>
            <p:nvPr/>
          </p:nvSpPr>
          <p:spPr>
            <a:xfrm>
              <a:off x="6457675" y="3166847"/>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What’s Next? Future Research Needs</a:t>
              </a:r>
            </a:p>
          </p:txBody>
        </p:sp>
        <p:sp>
          <p:nvSpPr>
            <p:cNvPr id="45" name="Freeform: Shape 44">
              <a:extLst>
                <a:ext uri="{FF2B5EF4-FFF2-40B4-BE49-F238E27FC236}">
                  <a16:creationId xmlns:a16="http://schemas.microsoft.com/office/drawing/2014/main" id="{F8AE3FED-12BE-44E5-A85B-BCAAED30C092}"/>
                </a:ext>
              </a:extLst>
            </p:cNvPr>
            <p:cNvSpPr/>
            <p:nvPr/>
          </p:nvSpPr>
          <p:spPr>
            <a:xfrm>
              <a:off x="5713338" y="1916287"/>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Limits to Electrification Secondary Paths</a:t>
              </a:r>
            </a:p>
          </p:txBody>
        </p:sp>
      </p:grpSp>
      <p:sp>
        <p:nvSpPr>
          <p:cNvPr id="12" name="Freeform: Shape 11">
            <a:extLst>
              <a:ext uri="{FF2B5EF4-FFF2-40B4-BE49-F238E27FC236}">
                <a16:creationId xmlns:a16="http://schemas.microsoft.com/office/drawing/2014/main" id="{CD1955D3-8D03-4C83-8237-5F5BB346BFFF}"/>
              </a:ext>
            </a:extLst>
          </p:cNvPr>
          <p:cNvSpPr/>
          <p:nvPr/>
        </p:nvSpPr>
        <p:spPr>
          <a:xfrm>
            <a:off x="2501233" y="1121824"/>
            <a:ext cx="1980252" cy="2134533"/>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solidFill>
            <a:srgbClr val="0069A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Definitions</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 Metrics</a:t>
            </a:r>
          </a:p>
        </p:txBody>
      </p:sp>
      <p:sp>
        <p:nvSpPr>
          <p:cNvPr id="13" name="Freeform: Shape 12">
            <a:extLst>
              <a:ext uri="{FF2B5EF4-FFF2-40B4-BE49-F238E27FC236}">
                <a16:creationId xmlns:a16="http://schemas.microsoft.com/office/drawing/2014/main" id="{EBBB389E-7864-4222-B822-28299125B292}"/>
              </a:ext>
            </a:extLst>
          </p:cNvPr>
          <p:cNvSpPr/>
          <p:nvPr/>
        </p:nvSpPr>
        <p:spPr>
          <a:xfrm>
            <a:off x="7769469" y="2887605"/>
            <a:ext cx="1980253" cy="2134533"/>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solidFill>
            <a:srgbClr val="0069A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Priority Sector Pathways</a:t>
            </a:r>
          </a:p>
          <a:p>
            <a:pPr marL="0" marR="0" lvl="0" indent="0" algn="ctr" defTabSz="395091"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017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DB76367-1CD0-4EFB-8302-812C2F133C75}"/>
              </a:ext>
            </a:extLst>
          </p:cNvPr>
          <p:cNvSpPr>
            <a:spLocks noGrp="1"/>
          </p:cNvSpPr>
          <p:nvPr>
            <p:ph type="title"/>
          </p:nvPr>
        </p:nvSpPr>
        <p:spPr>
          <a:xfrm>
            <a:off x="103265" y="662008"/>
            <a:ext cx="11622520" cy="654265"/>
          </a:xfrm>
        </p:spPr>
        <p:txBody>
          <a:bodyPr/>
          <a:lstStyle/>
          <a:p>
            <a:pPr algn="l"/>
            <a:r>
              <a:rPr lang="en-US" sz="4000" b="1">
                <a:solidFill>
                  <a:srgbClr val="002D73"/>
                </a:solidFill>
              </a:rPr>
              <a:t>Milestone Schedule – Revised March 2020</a:t>
            </a:r>
          </a:p>
        </p:txBody>
      </p:sp>
      <p:cxnSp>
        <p:nvCxnSpPr>
          <p:cNvPr id="4" name="Straight Connector 3">
            <a:extLst>
              <a:ext uri="{FF2B5EF4-FFF2-40B4-BE49-F238E27FC236}">
                <a16:creationId xmlns:a16="http://schemas.microsoft.com/office/drawing/2014/main" id="{2DB25180-2044-49FD-BDEC-7DC7C6ECE81F}"/>
              </a:ext>
            </a:extLst>
          </p:cNvPr>
          <p:cNvCxnSpPr>
            <a:cxnSpLocks/>
          </p:cNvCxnSpPr>
          <p:nvPr/>
        </p:nvCxnSpPr>
        <p:spPr>
          <a:xfrm>
            <a:off x="-12" y="247734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72E052F-9699-4CBA-9296-325F1552F0AA}"/>
              </a:ext>
            </a:extLst>
          </p:cNvPr>
          <p:cNvSpPr txBox="1"/>
          <p:nvPr/>
        </p:nvSpPr>
        <p:spPr>
          <a:xfrm>
            <a:off x="42657" y="1883039"/>
            <a:ext cx="12149345" cy="338554"/>
          </a:xfrm>
          <a:prstGeom prst="rect">
            <a:avLst/>
          </a:prstGeom>
          <a:noFill/>
        </p:spPr>
        <p:txBody>
          <a:bodyPr wrap="square" rtlCol="0" anchor="t">
            <a:spAutoFit/>
          </a:bodyPr>
          <a:lstStyle/>
          <a:p>
            <a:pPr defTabSz="1219140"/>
            <a:r>
              <a:rPr lang="en-US" sz="1600" b="1">
                <a:solidFill>
                  <a:prstClr val="black"/>
                </a:solidFill>
                <a:latin typeface="Calibri"/>
                <a:cs typeface="Calibri"/>
              </a:rPr>
              <a:t>2019		     2020							        2021</a:t>
            </a:r>
          </a:p>
        </p:txBody>
      </p:sp>
      <p:sp>
        <p:nvSpPr>
          <p:cNvPr id="59" name="Title 1">
            <a:extLst>
              <a:ext uri="{FF2B5EF4-FFF2-40B4-BE49-F238E27FC236}">
                <a16:creationId xmlns:a16="http://schemas.microsoft.com/office/drawing/2014/main" id="{168422C6-7E00-463D-B319-F61E99A4B039}"/>
              </a:ext>
            </a:extLst>
          </p:cNvPr>
          <p:cNvSpPr txBox="1">
            <a:spLocks/>
          </p:cNvSpPr>
          <p:nvPr/>
        </p:nvSpPr>
        <p:spPr>
          <a:xfrm>
            <a:off x="175617" y="651068"/>
            <a:ext cx="1194539" cy="264925"/>
          </a:xfrm>
          <a:prstGeom prst="rect">
            <a:avLst/>
          </a:prstGeom>
        </p:spPr>
        <p:txBody>
          <a:bodyPr vert="horz" lIns="71717" tIns="35859" rIns="71717" bIns="35859" rtlCol="0" anchor="ctr">
            <a:noAutofit/>
          </a:bodyPr>
          <a:lstStyle>
            <a:lvl1pPr algn="l" defTabSz="1213503" rtl="0" eaLnBrk="1" latinLnBrk="0" hangingPunct="1">
              <a:spcBef>
                <a:spcPct val="0"/>
              </a:spcBef>
              <a:buNone/>
              <a:defRPr sz="4246" b="1" kern="1200">
                <a:solidFill>
                  <a:schemeClr val="tx1"/>
                </a:solidFill>
                <a:latin typeface="Arial" panose="020B0604020202020204" pitchFamily="34" charset="0"/>
                <a:ea typeface="+mj-ea"/>
                <a:cs typeface="Arial" panose="020B0604020202020204" pitchFamily="34" charset="0"/>
              </a:defRPr>
            </a:lvl1pPr>
          </a:lstStyle>
          <a:p>
            <a:pPr defTabSz="1617924"/>
            <a:r>
              <a:rPr lang="en-US" sz="1255">
                <a:solidFill>
                  <a:prstClr val="white"/>
                </a:solidFill>
              </a:rPr>
              <a:t>9/18/19</a:t>
            </a:r>
          </a:p>
        </p:txBody>
      </p:sp>
      <p:sp>
        <p:nvSpPr>
          <p:cNvPr id="57" name="Oval 56">
            <a:extLst>
              <a:ext uri="{FF2B5EF4-FFF2-40B4-BE49-F238E27FC236}">
                <a16:creationId xmlns:a16="http://schemas.microsoft.com/office/drawing/2014/main" id="{7BD03A34-EB8D-4F9F-A9FC-9D0D65F05FFA}"/>
              </a:ext>
            </a:extLst>
          </p:cNvPr>
          <p:cNvSpPr>
            <a:spLocks/>
          </p:cNvSpPr>
          <p:nvPr/>
        </p:nvSpPr>
        <p:spPr>
          <a:xfrm>
            <a:off x="530849" y="5374951"/>
            <a:ext cx="502024" cy="860612"/>
          </a:xfrm>
          <a:prstGeom prst="ellipse">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r>
              <a:rPr lang="en-US" sz="784" dirty="0">
                <a:solidFill>
                  <a:prstClr val="white"/>
                </a:solidFill>
                <a:latin typeface="Calibri"/>
              </a:rPr>
              <a:t>#2</a:t>
            </a:r>
          </a:p>
          <a:p>
            <a:pPr algn="ctr" defTabSz="1219140"/>
            <a:r>
              <a:rPr lang="en-US" sz="784" dirty="0">
                <a:solidFill>
                  <a:prstClr val="white"/>
                </a:solidFill>
                <a:latin typeface="Calibri"/>
              </a:rPr>
              <a:t>Standards</a:t>
            </a:r>
          </a:p>
          <a:p>
            <a:pPr algn="ctr" defTabSz="1219140"/>
            <a:r>
              <a:rPr lang="en-US" sz="784" dirty="0">
                <a:solidFill>
                  <a:prstClr val="white"/>
                </a:solidFill>
                <a:latin typeface="Calibri"/>
              </a:rPr>
              <a:t>Definitions</a:t>
            </a:r>
          </a:p>
          <a:p>
            <a:pPr algn="ctr" defTabSz="1219140"/>
            <a:endParaRPr lang="en-US" sz="784" dirty="0">
              <a:solidFill>
                <a:prstClr val="white"/>
              </a:solidFill>
              <a:latin typeface="Calibri"/>
            </a:endParaRPr>
          </a:p>
          <a:p>
            <a:pPr algn="ctr" defTabSz="1219140"/>
            <a:r>
              <a:rPr lang="en-US" sz="784" dirty="0">
                <a:solidFill>
                  <a:prstClr val="white"/>
                </a:solidFill>
                <a:latin typeface="Calibri"/>
              </a:rPr>
              <a:t>10/7</a:t>
            </a:r>
          </a:p>
          <a:p>
            <a:pPr algn="ctr" defTabSz="1219140"/>
            <a:endParaRPr lang="en-US" sz="784" dirty="0">
              <a:solidFill>
                <a:prstClr val="white"/>
              </a:solidFill>
              <a:latin typeface="Calibri"/>
            </a:endParaRPr>
          </a:p>
        </p:txBody>
      </p:sp>
      <p:sp>
        <p:nvSpPr>
          <p:cNvPr id="60" name="Oval 59">
            <a:extLst>
              <a:ext uri="{FF2B5EF4-FFF2-40B4-BE49-F238E27FC236}">
                <a16:creationId xmlns:a16="http://schemas.microsoft.com/office/drawing/2014/main" id="{266B4A32-0D1E-4683-9269-169291654705}"/>
              </a:ext>
            </a:extLst>
          </p:cNvPr>
          <p:cNvSpPr>
            <a:spLocks/>
          </p:cNvSpPr>
          <p:nvPr/>
        </p:nvSpPr>
        <p:spPr>
          <a:xfrm>
            <a:off x="1003839" y="5369691"/>
            <a:ext cx="502024" cy="860612"/>
          </a:xfrm>
          <a:prstGeom prst="ellipse">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r>
              <a:rPr lang="en-US" sz="784" dirty="0">
                <a:solidFill>
                  <a:prstClr val="white"/>
                </a:solidFill>
                <a:latin typeface="Calibri"/>
              </a:rPr>
              <a:t>#3</a:t>
            </a:r>
          </a:p>
          <a:p>
            <a:pPr algn="ctr" defTabSz="1219140"/>
            <a:r>
              <a:rPr lang="en-US" sz="784" dirty="0">
                <a:solidFill>
                  <a:prstClr val="white"/>
                </a:solidFill>
                <a:latin typeface="Calibri"/>
              </a:rPr>
              <a:t>Priority</a:t>
            </a:r>
          </a:p>
          <a:p>
            <a:pPr algn="ctr" defTabSz="1219140"/>
            <a:r>
              <a:rPr lang="en-US" sz="784" dirty="0">
                <a:solidFill>
                  <a:prstClr val="white"/>
                </a:solidFill>
                <a:latin typeface="Calibri"/>
              </a:rPr>
              <a:t>Techs</a:t>
            </a:r>
          </a:p>
          <a:p>
            <a:pPr algn="ctr" defTabSz="1219140"/>
            <a:r>
              <a:rPr lang="en-US" sz="784" dirty="0">
                <a:solidFill>
                  <a:prstClr val="white"/>
                </a:solidFill>
                <a:latin typeface="Calibri"/>
              </a:rPr>
              <a:t> </a:t>
            </a:r>
          </a:p>
          <a:p>
            <a:pPr algn="ctr" defTabSz="1219140"/>
            <a:r>
              <a:rPr lang="en-US" sz="784" dirty="0">
                <a:solidFill>
                  <a:prstClr val="white"/>
                </a:solidFill>
                <a:latin typeface="Calibri"/>
              </a:rPr>
              <a:t>10/24</a:t>
            </a:r>
          </a:p>
          <a:p>
            <a:pPr algn="ctr" defTabSz="1219140"/>
            <a:endParaRPr lang="en-US" sz="784" dirty="0">
              <a:solidFill>
                <a:prstClr val="white"/>
              </a:solidFill>
              <a:latin typeface="Calibri"/>
            </a:endParaRPr>
          </a:p>
        </p:txBody>
      </p:sp>
      <p:sp>
        <p:nvSpPr>
          <p:cNvPr id="61" name="Oval 60">
            <a:extLst>
              <a:ext uri="{FF2B5EF4-FFF2-40B4-BE49-F238E27FC236}">
                <a16:creationId xmlns:a16="http://schemas.microsoft.com/office/drawing/2014/main" id="{2C2134FB-3831-461B-9F32-8BFC134EBC2B}"/>
              </a:ext>
            </a:extLst>
          </p:cNvPr>
          <p:cNvSpPr>
            <a:spLocks/>
          </p:cNvSpPr>
          <p:nvPr/>
        </p:nvSpPr>
        <p:spPr>
          <a:xfrm>
            <a:off x="1477374" y="5372321"/>
            <a:ext cx="502024" cy="860612"/>
          </a:xfrm>
          <a:prstGeom prst="ellipse">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r>
              <a:rPr lang="en-US" sz="784" dirty="0">
                <a:solidFill>
                  <a:prstClr val="white"/>
                </a:solidFill>
                <a:latin typeface="Calibri"/>
              </a:rPr>
              <a:t>#4 - #5</a:t>
            </a:r>
          </a:p>
          <a:p>
            <a:pPr algn="ctr" defTabSz="1219140">
              <a:lnSpc>
                <a:spcPts val="941"/>
              </a:lnSpc>
            </a:pPr>
            <a:r>
              <a:rPr lang="en-US" sz="784" dirty="0">
                <a:solidFill>
                  <a:prstClr val="white"/>
                </a:solidFill>
                <a:latin typeface="Calibri"/>
              </a:rPr>
              <a:t>Paths &amp;</a:t>
            </a:r>
          </a:p>
          <a:p>
            <a:pPr algn="ctr" defTabSz="1219140">
              <a:lnSpc>
                <a:spcPts val="941"/>
              </a:lnSpc>
            </a:pPr>
            <a:r>
              <a:rPr lang="en-US" sz="784" dirty="0">
                <a:solidFill>
                  <a:prstClr val="white"/>
                </a:solidFill>
                <a:latin typeface="Calibri"/>
              </a:rPr>
              <a:t>Value Prop</a:t>
            </a:r>
          </a:p>
          <a:p>
            <a:pPr algn="ctr" defTabSz="1219140">
              <a:lnSpc>
                <a:spcPts val="941"/>
              </a:lnSpc>
            </a:pPr>
            <a:endParaRPr lang="en-US" sz="784" dirty="0">
              <a:solidFill>
                <a:prstClr val="white"/>
              </a:solidFill>
              <a:latin typeface="Calibri"/>
            </a:endParaRPr>
          </a:p>
          <a:p>
            <a:pPr algn="ctr" defTabSz="1219140"/>
            <a:r>
              <a:rPr lang="en-US" sz="784" dirty="0">
                <a:solidFill>
                  <a:prstClr val="white"/>
                </a:solidFill>
                <a:latin typeface="Calibri"/>
              </a:rPr>
              <a:t>11/20 – </a:t>
            </a:r>
          </a:p>
          <a:p>
            <a:pPr algn="ctr" defTabSz="1219140"/>
            <a:r>
              <a:rPr lang="en-US" sz="784" dirty="0">
                <a:solidFill>
                  <a:prstClr val="white"/>
                </a:solidFill>
                <a:latin typeface="Calibri"/>
              </a:rPr>
              <a:t>11/21</a:t>
            </a:r>
          </a:p>
          <a:p>
            <a:pPr algn="ctr" defTabSz="1219140"/>
            <a:endParaRPr lang="en-US" sz="784" dirty="0">
              <a:solidFill>
                <a:prstClr val="white"/>
              </a:solidFill>
              <a:latin typeface="Calibri"/>
            </a:endParaRPr>
          </a:p>
        </p:txBody>
      </p:sp>
      <p:sp>
        <p:nvSpPr>
          <p:cNvPr id="62" name="Oval 61">
            <a:extLst>
              <a:ext uri="{FF2B5EF4-FFF2-40B4-BE49-F238E27FC236}">
                <a16:creationId xmlns:a16="http://schemas.microsoft.com/office/drawing/2014/main" id="{11E5DB0D-E331-460E-B123-5436257F4842}"/>
              </a:ext>
            </a:extLst>
          </p:cNvPr>
          <p:cNvSpPr>
            <a:spLocks/>
          </p:cNvSpPr>
          <p:nvPr/>
        </p:nvSpPr>
        <p:spPr>
          <a:xfrm>
            <a:off x="1974701" y="5372319"/>
            <a:ext cx="469195" cy="852519"/>
          </a:xfrm>
          <a:prstGeom prst="ellipse">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#6</a:t>
            </a:r>
          </a:p>
          <a:p>
            <a:pPr algn="ctr" defTabSz="1219140">
              <a:lnSpc>
                <a:spcPts val="941"/>
              </a:lnSpc>
            </a:pPr>
            <a:r>
              <a:rPr lang="en-US" sz="784" dirty="0">
                <a:solidFill>
                  <a:prstClr val="white"/>
                </a:solidFill>
                <a:latin typeface="Calibri"/>
              </a:rPr>
              <a:t>Elec. Grid </a:t>
            </a:r>
          </a:p>
          <a:p>
            <a:pPr algn="ctr" defTabSz="1219140">
              <a:lnSpc>
                <a:spcPts val="941"/>
              </a:lnSpc>
            </a:pPr>
            <a:r>
              <a:rPr lang="en-US" sz="784" dirty="0">
                <a:solidFill>
                  <a:prstClr val="white"/>
                </a:solidFill>
                <a:latin typeface="Calibri"/>
              </a:rPr>
              <a:t>Issues</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12/16</a:t>
            </a:r>
          </a:p>
          <a:p>
            <a:pPr algn="ctr" defTabSz="1219140">
              <a:lnSpc>
                <a:spcPts val="941"/>
              </a:lnSpc>
            </a:pPr>
            <a:endParaRPr lang="en-US" sz="784" dirty="0">
              <a:solidFill>
                <a:prstClr val="white"/>
              </a:solidFill>
              <a:latin typeface="Calibri"/>
            </a:endParaRPr>
          </a:p>
        </p:txBody>
      </p:sp>
      <p:sp>
        <p:nvSpPr>
          <p:cNvPr id="63" name="Rectangle: Rounded Corners 62">
            <a:extLst>
              <a:ext uri="{FF2B5EF4-FFF2-40B4-BE49-F238E27FC236}">
                <a16:creationId xmlns:a16="http://schemas.microsoft.com/office/drawing/2014/main" id="{4FACC45C-1D44-487F-A34C-935DEB610096}"/>
              </a:ext>
            </a:extLst>
          </p:cNvPr>
          <p:cNvSpPr/>
          <p:nvPr/>
        </p:nvSpPr>
        <p:spPr>
          <a:xfrm>
            <a:off x="6731236" y="5656710"/>
            <a:ext cx="2131235" cy="262827"/>
          </a:xfrm>
          <a:prstGeom prst="roundRect">
            <a:avLst/>
          </a:prstGeom>
          <a:solidFill>
            <a:schemeClr val="accent5">
              <a:lumMod val="75000"/>
              <a:alpha val="75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941">
                <a:solidFill>
                  <a:prstClr val="white"/>
                </a:solidFill>
                <a:latin typeface="Calibri"/>
              </a:rPr>
              <a:t>Phase II: Public Comment on Draft Roadmap</a:t>
            </a:r>
          </a:p>
        </p:txBody>
      </p:sp>
      <p:sp>
        <p:nvSpPr>
          <p:cNvPr id="64" name="Left Bracket 63">
            <a:extLst>
              <a:ext uri="{FF2B5EF4-FFF2-40B4-BE49-F238E27FC236}">
                <a16:creationId xmlns:a16="http://schemas.microsoft.com/office/drawing/2014/main" id="{0F20C773-F460-4213-B347-4699414509B8}"/>
              </a:ext>
            </a:extLst>
          </p:cNvPr>
          <p:cNvSpPr/>
          <p:nvPr/>
        </p:nvSpPr>
        <p:spPr>
          <a:xfrm rot="5400000">
            <a:off x="4449662" y="877826"/>
            <a:ext cx="129182" cy="8762358"/>
          </a:xfrm>
          <a:prstGeom prst="leftBracket">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vert="vert270" wrap="none" lIns="0" rIns="430305" rtlCol="0" anchor="ctr"/>
          <a:lstStyle/>
          <a:p>
            <a:pPr algn="ctr" defTabSz="1219140"/>
            <a:r>
              <a:rPr lang="en-US" sz="2133" b="1" dirty="0">
                <a:solidFill>
                  <a:prstClr val="black"/>
                </a:solidFill>
                <a:latin typeface="Calibri"/>
              </a:rPr>
              <a:t>Stakeholder Events</a:t>
            </a:r>
          </a:p>
        </p:txBody>
      </p:sp>
      <p:sp>
        <p:nvSpPr>
          <p:cNvPr id="66" name="Oval 65">
            <a:extLst>
              <a:ext uri="{FF2B5EF4-FFF2-40B4-BE49-F238E27FC236}">
                <a16:creationId xmlns:a16="http://schemas.microsoft.com/office/drawing/2014/main" id="{47D3A0BE-D8D6-41D5-8913-DDB6C6EDE851}"/>
              </a:ext>
            </a:extLst>
          </p:cNvPr>
          <p:cNvSpPr>
            <a:spLocks/>
          </p:cNvSpPr>
          <p:nvPr/>
        </p:nvSpPr>
        <p:spPr>
          <a:xfrm>
            <a:off x="90863" y="5364226"/>
            <a:ext cx="502024" cy="860612"/>
          </a:xfrm>
          <a:prstGeom prst="ellipse">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r>
              <a:rPr lang="en-US" sz="784" dirty="0">
                <a:solidFill>
                  <a:prstClr val="white"/>
                </a:solidFill>
                <a:latin typeface="Calibri"/>
              </a:rPr>
              <a:t>#1</a:t>
            </a:r>
          </a:p>
          <a:p>
            <a:pPr algn="ctr" defTabSz="1219140"/>
            <a:r>
              <a:rPr lang="en-US" sz="784" dirty="0">
                <a:solidFill>
                  <a:prstClr val="white"/>
                </a:solidFill>
                <a:latin typeface="Calibri"/>
              </a:rPr>
              <a:t>Socialize</a:t>
            </a:r>
          </a:p>
          <a:p>
            <a:pPr algn="ctr" defTabSz="1219140"/>
            <a:r>
              <a:rPr lang="en-US" sz="784" dirty="0">
                <a:solidFill>
                  <a:prstClr val="white"/>
                </a:solidFill>
                <a:latin typeface="Calibri"/>
              </a:rPr>
              <a:t>RM</a:t>
            </a:r>
          </a:p>
          <a:p>
            <a:pPr algn="ctr" defTabSz="1219140"/>
            <a:r>
              <a:rPr lang="en-US" sz="784" dirty="0">
                <a:solidFill>
                  <a:prstClr val="white"/>
                </a:solidFill>
                <a:latin typeface="Calibri"/>
              </a:rPr>
              <a:t>webinar</a:t>
            </a:r>
          </a:p>
          <a:p>
            <a:pPr algn="ctr" defTabSz="1219140"/>
            <a:r>
              <a:rPr lang="en-US" sz="784" dirty="0">
                <a:solidFill>
                  <a:prstClr val="white"/>
                </a:solidFill>
                <a:latin typeface="Calibri"/>
              </a:rPr>
              <a:t>9/12</a:t>
            </a:r>
          </a:p>
          <a:p>
            <a:pPr algn="ctr" defTabSz="1219140"/>
            <a:endParaRPr lang="en-US" sz="784" dirty="0">
              <a:solidFill>
                <a:prstClr val="white"/>
              </a:solidFill>
              <a:latin typeface="Calibri"/>
            </a:endParaRPr>
          </a:p>
        </p:txBody>
      </p:sp>
      <p:sp>
        <p:nvSpPr>
          <p:cNvPr id="79" name="Diamond 78">
            <a:extLst>
              <a:ext uri="{FF2B5EF4-FFF2-40B4-BE49-F238E27FC236}">
                <a16:creationId xmlns:a16="http://schemas.microsoft.com/office/drawing/2014/main" id="{82BF94B4-2409-41F4-BAF4-C20F1D41E3CF}"/>
              </a:ext>
            </a:extLst>
          </p:cNvPr>
          <p:cNvSpPr>
            <a:spLocks/>
          </p:cNvSpPr>
          <p:nvPr/>
        </p:nvSpPr>
        <p:spPr>
          <a:xfrm>
            <a:off x="234501" y="3856867"/>
            <a:ext cx="788895" cy="860612"/>
          </a:xfrm>
          <a:prstGeom prst="diamond">
            <a:avLst/>
          </a:prstGeom>
          <a:solidFill>
            <a:schemeClr val="accent5">
              <a:lumMod val="75000"/>
              <a:alpha val="75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219140"/>
            <a:endParaRPr lang="en-US" sz="1176">
              <a:solidFill>
                <a:prstClr val="white"/>
              </a:solidFill>
              <a:latin typeface="Calibri"/>
            </a:endParaRPr>
          </a:p>
          <a:p>
            <a:pPr algn="ctr" defTabSz="1219140"/>
            <a:r>
              <a:rPr lang="en-US" sz="1176">
                <a:solidFill>
                  <a:prstClr val="white"/>
                </a:solidFill>
                <a:latin typeface="Calibri"/>
              </a:rPr>
              <a:t>9/12</a:t>
            </a:r>
          </a:p>
          <a:p>
            <a:pPr algn="ctr" defTabSz="1219140"/>
            <a:r>
              <a:rPr lang="en-US" sz="1176" b="1">
                <a:solidFill>
                  <a:prstClr val="white"/>
                </a:solidFill>
                <a:latin typeface="Calibri"/>
              </a:rPr>
              <a:t>Stakeholder</a:t>
            </a:r>
          </a:p>
          <a:p>
            <a:pPr algn="ctr" defTabSz="1219140"/>
            <a:r>
              <a:rPr lang="en-US" sz="1176" b="1">
                <a:solidFill>
                  <a:prstClr val="white"/>
                </a:solidFill>
                <a:latin typeface="Calibri"/>
              </a:rPr>
              <a:t>Kickoff</a:t>
            </a:r>
          </a:p>
          <a:p>
            <a:pPr algn="ctr" defTabSz="1219140"/>
            <a:endParaRPr lang="en-US" sz="1176">
              <a:solidFill>
                <a:prstClr val="white"/>
              </a:solidFill>
              <a:latin typeface="Calibri"/>
            </a:endParaRPr>
          </a:p>
        </p:txBody>
      </p:sp>
      <p:sp>
        <p:nvSpPr>
          <p:cNvPr id="80" name="Rectangle: Rounded Corners 79">
            <a:extLst>
              <a:ext uri="{FF2B5EF4-FFF2-40B4-BE49-F238E27FC236}">
                <a16:creationId xmlns:a16="http://schemas.microsoft.com/office/drawing/2014/main" id="{8B739C4A-673C-4076-8B43-68021A230C5F}"/>
              </a:ext>
            </a:extLst>
          </p:cNvPr>
          <p:cNvSpPr/>
          <p:nvPr/>
        </p:nvSpPr>
        <p:spPr>
          <a:xfrm>
            <a:off x="6704246" y="2981539"/>
            <a:ext cx="2082340" cy="756131"/>
          </a:xfrm>
          <a:prstGeom prst="roundRect">
            <a:avLst/>
          </a:prstGeom>
          <a:solidFill>
            <a:schemeClr val="tx1">
              <a:lumMod val="65000"/>
              <a:lumOff val="3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2400" dirty="0">
                <a:solidFill>
                  <a:prstClr val="white"/>
                </a:solidFill>
                <a:latin typeface="Calibri"/>
              </a:rPr>
              <a:t>Phase 2</a:t>
            </a:r>
          </a:p>
        </p:txBody>
      </p:sp>
      <p:sp>
        <p:nvSpPr>
          <p:cNvPr id="81" name="Rectangle: Rounded Corners 80">
            <a:extLst>
              <a:ext uri="{FF2B5EF4-FFF2-40B4-BE49-F238E27FC236}">
                <a16:creationId xmlns:a16="http://schemas.microsoft.com/office/drawing/2014/main" id="{35B5ABF6-22F4-439D-8BB6-908FAB0175DB}"/>
              </a:ext>
            </a:extLst>
          </p:cNvPr>
          <p:cNvSpPr/>
          <p:nvPr/>
        </p:nvSpPr>
        <p:spPr>
          <a:xfrm>
            <a:off x="11329629" y="2673661"/>
            <a:ext cx="786890" cy="2649935"/>
          </a:xfrm>
          <a:prstGeom prst="roundRect">
            <a:avLst/>
          </a:prstGeom>
          <a:solidFill>
            <a:srgbClr val="91353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wordArtVert" wrap="none" tIns="95167" bIns="95167" rtlCol="0" anchor="ctr">
            <a:noAutofit/>
          </a:bodyPr>
          <a:lstStyle/>
          <a:p>
            <a:pPr algn="ctr" defTabSz="1219140"/>
            <a:r>
              <a:rPr lang="en-US" sz="2000" b="1" dirty="0">
                <a:solidFill>
                  <a:prstClr val="white"/>
                </a:solidFill>
                <a:latin typeface="Calibri"/>
              </a:rPr>
              <a:t>PUBLISH</a:t>
            </a:r>
          </a:p>
        </p:txBody>
      </p:sp>
      <p:sp>
        <p:nvSpPr>
          <p:cNvPr id="82" name="Rectangle: Rounded Corners 81">
            <a:extLst>
              <a:ext uri="{FF2B5EF4-FFF2-40B4-BE49-F238E27FC236}">
                <a16:creationId xmlns:a16="http://schemas.microsoft.com/office/drawing/2014/main" id="{3D469C67-27A9-468A-8176-10D881C0E1E3}"/>
              </a:ext>
            </a:extLst>
          </p:cNvPr>
          <p:cNvSpPr/>
          <p:nvPr/>
        </p:nvSpPr>
        <p:spPr>
          <a:xfrm>
            <a:off x="180353" y="2981540"/>
            <a:ext cx="4922807" cy="756131"/>
          </a:xfrm>
          <a:prstGeom prst="roundRect">
            <a:avLst/>
          </a:prstGeom>
          <a:solidFill>
            <a:schemeClr val="tx1">
              <a:lumMod val="65000"/>
              <a:lumOff val="3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2400">
                <a:solidFill>
                  <a:prstClr val="white"/>
                </a:solidFill>
                <a:latin typeface="Calibri"/>
              </a:rPr>
              <a:t>Phase 1:</a:t>
            </a:r>
          </a:p>
          <a:p>
            <a:pPr algn="ctr" defTabSz="1219140"/>
            <a:r>
              <a:rPr lang="en-US" sz="2400">
                <a:solidFill>
                  <a:prstClr val="white"/>
                </a:solidFill>
                <a:latin typeface="Calibri"/>
              </a:rPr>
              <a:t>Research &amp; Writing</a:t>
            </a:r>
          </a:p>
        </p:txBody>
      </p:sp>
      <p:sp>
        <p:nvSpPr>
          <p:cNvPr id="83" name="Rectangle: Rounded Corners 82">
            <a:extLst>
              <a:ext uri="{FF2B5EF4-FFF2-40B4-BE49-F238E27FC236}">
                <a16:creationId xmlns:a16="http://schemas.microsoft.com/office/drawing/2014/main" id="{AF8E22B0-912D-4644-95A0-CD052691C0C6}"/>
              </a:ext>
            </a:extLst>
          </p:cNvPr>
          <p:cNvSpPr/>
          <p:nvPr/>
        </p:nvSpPr>
        <p:spPr>
          <a:xfrm>
            <a:off x="10438039" y="2685692"/>
            <a:ext cx="843099" cy="1450987"/>
          </a:xfrm>
          <a:prstGeom prst="roundRect">
            <a:avLst/>
          </a:prstGeom>
          <a:solidFill>
            <a:schemeClr val="tx1">
              <a:lumMod val="65000"/>
              <a:lumOff val="3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1467" b="1" dirty="0">
                <a:solidFill>
                  <a:prstClr val="white"/>
                </a:solidFill>
                <a:latin typeface="Calibri"/>
              </a:rPr>
              <a:t>Internal</a:t>
            </a:r>
          </a:p>
          <a:p>
            <a:pPr algn="ctr" defTabSz="1219140"/>
            <a:r>
              <a:rPr lang="en-US" sz="1467" b="1" dirty="0">
                <a:solidFill>
                  <a:prstClr val="white"/>
                </a:solidFill>
                <a:latin typeface="Calibri"/>
              </a:rPr>
              <a:t>Reviews/</a:t>
            </a:r>
          </a:p>
          <a:p>
            <a:pPr algn="ctr" defTabSz="1219140"/>
            <a:r>
              <a:rPr lang="en-US" sz="1467" b="1" dirty="0">
                <a:solidFill>
                  <a:prstClr val="white"/>
                </a:solidFill>
                <a:latin typeface="Calibri"/>
              </a:rPr>
              <a:t>Final</a:t>
            </a:r>
          </a:p>
          <a:p>
            <a:pPr algn="ctr" defTabSz="1219140"/>
            <a:r>
              <a:rPr lang="en-US" sz="1467" b="1" dirty="0">
                <a:solidFill>
                  <a:prstClr val="white"/>
                </a:solidFill>
                <a:latin typeface="Calibri"/>
              </a:rPr>
              <a:t> Revisions</a:t>
            </a:r>
          </a:p>
        </p:txBody>
      </p:sp>
      <p:sp>
        <p:nvSpPr>
          <p:cNvPr id="85" name="Rectangle: Rounded Corners 84">
            <a:extLst>
              <a:ext uri="{FF2B5EF4-FFF2-40B4-BE49-F238E27FC236}">
                <a16:creationId xmlns:a16="http://schemas.microsoft.com/office/drawing/2014/main" id="{0134BAE1-D05D-4413-B0D8-97202280F7F2}"/>
              </a:ext>
            </a:extLst>
          </p:cNvPr>
          <p:cNvSpPr/>
          <p:nvPr/>
        </p:nvSpPr>
        <p:spPr>
          <a:xfrm>
            <a:off x="6703883" y="3877726"/>
            <a:ext cx="2083065" cy="524159"/>
          </a:xfrm>
          <a:prstGeom prst="roundRect">
            <a:avLst/>
          </a:prstGeom>
          <a:solidFill>
            <a:schemeClr val="accent5">
              <a:lumMod val="75000"/>
              <a:alpha val="75000"/>
            </a:schemeClr>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1733" dirty="0">
                <a:solidFill>
                  <a:prstClr val="white"/>
                </a:solidFill>
                <a:latin typeface="Calibri"/>
              </a:rPr>
              <a:t>Public Comment</a:t>
            </a:r>
          </a:p>
          <a:p>
            <a:pPr algn="ctr" defTabSz="1219140"/>
            <a:r>
              <a:rPr lang="en-US" sz="1733" dirty="0">
                <a:solidFill>
                  <a:prstClr val="white"/>
                </a:solidFill>
                <a:latin typeface="Calibri"/>
              </a:rPr>
              <a:t>on Draft Roadmap</a:t>
            </a:r>
          </a:p>
        </p:txBody>
      </p:sp>
      <p:sp>
        <p:nvSpPr>
          <p:cNvPr id="86" name="Diamond 85">
            <a:extLst>
              <a:ext uri="{FF2B5EF4-FFF2-40B4-BE49-F238E27FC236}">
                <a16:creationId xmlns:a16="http://schemas.microsoft.com/office/drawing/2014/main" id="{35C37D04-241C-4A48-B18A-CBC91D4BB7A1}"/>
              </a:ext>
            </a:extLst>
          </p:cNvPr>
          <p:cNvSpPr>
            <a:spLocks noChangeAspect="1"/>
          </p:cNvSpPr>
          <p:nvPr/>
        </p:nvSpPr>
        <p:spPr>
          <a:xfrm>
            <a:off x="8814308" y="2632579"/>
            <a:ext cx="900688" cy="1487516"/>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rtlCol="0" anchor="t" anchorCtr="1"/>
          <a:lstStyle/>
          <a:p>
            <a:pPr algn="ctr" defTabSz="1219140">
              <a:lnSpc>
                <a:spcPts val="1200"/>
              </a:lnSpc>
            </a:pPr>
            <a:r>
              <a:rPr lang="en-US" sz="1467" dirty="0">
                <a:solidFill>
                  <a:prstClr val="white"/>
                </a:solidFill>
                <a:latin typeface="Calibri"/>
              </a:rPr>
              <a:t>Edit </a:t>
            </a:r>
          </a:p>
          <a:p>
            <a:pPr algn="ctr" defTabSz="1219140">
              <a:lnSpc>
                <a:spcPts val="1200"/>
              </a:lnSpc>
            </a:pPr>
            <a:r>
              <a:rPr lang="en-US" sz="1467" dirty="0">
                <a:solidFill>
                  <a:prstClr val="white"/>
                </a:solidFill>
                <a:latin typeface="Calibri"/>
              </a:rPr>
              <a:t>&amp;</a:t>
            </a:r>
          </a:p>
          <a:p>
            <a:pPr algn="ctr" defTabSz="1219140">
              <a:lnSpc>
                <a:spcPts val="1200"/>
              </a:lnSpc>
            </a:pPr>
            <a:r>
              <a:rPr lang="en-US" sz="1467" dirty="0">
                <a:solidFill>
                  <a:prstClr val="white"/>
                </a:solidFill>
                <a:latin typeface="Calibri"/>
              </a:rPr>
              <a:t>Compile</a:t>
            </a:r>
          </a:p>
        </p:txBody>
      </p:sp>
      <p:sp>
        <p:nvSpPr>
          <p:cNvPr id="87" name="Rectangle: Rounded Corners 86">
            <a:extLst>
              <a:ext uri="{FF2B5EF4-FFF2-40B4-BE49-F238E27FC236}">
                <a16:creationId xmlns:a16="http://schemas.microsoft.com/office/drawing/2014/main" id="{C755D3C4-65FD-4132-8016-4E7092A124DD}"/>
              </a:ext>
            </a:extLst>
          </p:cNvPr>
          <p:cNvSpPr/>
          <p:nvPr/>
        </p:nvSpPr>
        <p:spPr>
          <a:xfrm>
            <a:off x="6007507" y="2661629"/>
            <a:ext cx="656349" cy="1484555"/>
          </a:xfrm>
          <a:prstGeom prst="roundRect">
            <a:avLst/>
          </a:prstGeom>
          <a:solidFill>
            <a:srgbClr val="9135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2400" dirty="0">
                <a:solidFill>
                  <a:prstClr val="white"/>
                </a:solidFill>
                <a:latin typeface="Calibri"/>
              </a:rPr>
              <a:t>1</a:t>
            </a:r>
            <a:r>
              <a:rPr lang="en-US" sz="2400" baseline="30000" dirty="0">
                <a:solidFill>
                  <a:prstClr val="white"/>
                </a:solidFill>
                <a:latin typeface="Calibri"/>
              </a:rPr>
              <a:t>st</a:t>
            </a:r>
            <a:endParaRPr lang="en-US" sz="2400" dirty="0">
              <a:solidFill>
                <a:prstClr val="white"/>
              </a:solidFill>
              <a:latin typeface="Calibri"/>
            </a:endParaRPr>
          </a:p>
          <a:p>
            <a:pPr algn="ctr" defTabSz="1219140"/>
            <a:r>
              <a:rPr lang="en-US" sz="2400" dirty="0">
                <a:solidFill>
                  <a:prstClr val="white"/>
                </a:solidFill>
                <a:latin typeface="Calibri"/>
              </a:rPr>
              <a:t>Draft</a:t>
            </a:r>
          </a:p>
        </p:txBody>
      </p:sp>
      <p:sp>
        <p:nvSpPr>
          <p:cNvPr id="88" name="Rectangle: Rounded Corners 87">
            <a:extLst>
              <a:ext uri="{FF2B5EF4-FFF2-40B4-BE49-F238E27FC236}">
                <a16:creationId xmlns:a16="http://schemas.microsoft.com/office/drawing/2014/main" id="{7B0FB484-8871-48B7-9F1D-E7E7E9746B99}"/>
              </a:ext>
            </a:extLst>
          </p:cNvPr>
          <p:cNvSpPr/>
          <p:nvPr/>
        </p:nvSpPr>
        <p:spPr>
          <a:xfrm>
            <a:off x="9726116" y="2661630"/>
            <a:ext cx="687134" cy="1487521"/>
          </a:xfrm>
          <a:prstGeom prst="roundRect">
            <a:avLst/>
          </a:prstGeom>
          <a:solidFill>
            <a:srgbClr val="9135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95167" bIns="95167" rtlCol="0" anchor="ctr">
            <a:noAutofit/>
          </a:bodyPr>
          <a:lstStyle/>
          <a:p>
            <a:pPr algn="ctr" defTabSz="1219140"/>
            <a:r>
              <a:rPr lang="en-US" sz="2196">
                <a:solidFill>
                  <a:prstClr val="white"/>
                </a:solidFill>
                <a:latin typeface="Calibri"/>
              </a:rPr>
              <a:t>Final</a:t>
            </a:r>
          </a:p>
          <a:p>
            <a:pPr algn="ctr" defTabSz="1219140"/>
            <a:r>
              <a:rPr lang="en-US" sz="2196">
                <a:solidFill>
                  <a:prstClr val="white"/>
                </a:solidFill>
                <a:latin typeface="Calibri"/>
              </a:rPr>
              <a:t>Draft</a:t>
            </a:r>
          </a:p>
        </p:txBody>
      </p:sp>
      <p:sp>
        <p:nvSpPr>
          <p:cNvPr id="89" name="TextBox 88">
            <a:extLst>
              <a:ext uri="{FF2B5EF4-FFF2-40B4-BE49-F238E27FC236}">
                <a16:creationId xmlns:a16="http://schemas.microsoft.com/office/drawing/2014/main" id="{5A8ECA99-13CA-4A54-AA5D-52B6CF9E1F0C}"/>
              </a:ext>
            </a:extLst>
          </p:cNvPr>
          <p:cNvSpPr txBox="1"/>
          <p:nvPr/>
        </p:nvSpPr>
        <p:spPr>
          <a:xfrm>
            <a:off x="10218597"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Dec</a:t>
            </a:r>
          </a:p>
        </p:txBody>
      </p:sp>
      <p:sp>
        <p:nvSpPr>
          <p:cNvPr id="90" name="TextBox 89">
            <a:extLst>
              <a:ext uri="{FF2B5EF4-FFF2-40B4-BE49-F238E27FC236}">
                <a16:creationId xmlns:a16="http://schemas.microsoft.com/office/drawing/2014/main" id="{ACCDEE86-67F9-45A1-A1A3-E3FAA8CE4770}"/>
              </a:ext>
            </a:extLst>
          </p:cNvPr>
          <p:cNvSpPr txBox="1"/>
          <p:nvPr/>
        </p:nvSpPr>
        <p:spPr>
          <a:xfrm>
            <a:off x="83225" y="2209802"/>
            <a:ext cx="291953" cy="264577"/>
          </a:xfrm>
          <a:prstGeom prst="rect">
            <a:avLst/>
          </a:prstGeom>
          <a:noFill/>
        </p:spPr>
        <p:txBody>
          <a:bodyPr wrap="none" lIns="35859" rIns="35859" rtlCol="0" anchor="t">
            <a:noAutofit/>
          </a:bodyPr>
          <a:lstStyle/>
          <a:p>
            <a:pPr defTabSz="1219140"/>
            <a:r>
              <a:rPr lang="en-US" sz="1248" b="1" dirty="0">
                <a:solidFill>
                  <a:prstClr val="black"/>
                </a:solidFill>
                <a:latin typeface="Calibri"/>
                <a:cs typeface="Calibri"/>
              </a:rPr>
              <a:t>Oct</a:t>
            </a:r>
          </a:p>
        </p:txBody>
      </p:sp>
      <p:sp>
        <p:nvSpPr>
          <p:cNvPr id="91" name="TextBox 90">
            <a:extLst>
              <a:ext uri="{FF2B5EF4-FFF2-40B4-BE49-F238E27FC236}">
                <a16:creationId xmlns:a16="http://schemas.microsoft.com/office/drawing/2014/main" id="{FE975CBC-3A68-4D04-B370-93CA2152578A}"/>
              </a:ext>
            </a:extLst>
          </p:cNvPr>
          <p:cNvSpPr txBox="1"/>
          <p:nvPr/>
        </p:nvSpPr>
        <p:spPr>
          <a:xfrm>
            <a:off x="1551926"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Dec</a:t>
            </a:r>
          </a:p>
        </p:txBody>
      </p:sp>
      <p:sp>
        <p:nvSpPr>
          <p:cNvPr id="92" name="TextBox 91">
            <a:extLst>
              <a:ext uri="{FF2B5EF4-FFF2-40B4-BE49-F238E27FC236}">
                <a16:creationId xmlns:a16="http://schemas.microsoft.com/office/drawing/2014/main" id="{30B16B77-58A0-40DC-8B88-543A4AF5325D}"/>
              </a:ext>
            </a:extLst>
          </p:cNvPr>
          <p:cNvSpPr txBox="1"/>
          <p:nvPr/>
        </p:nvSpPr>
        <p:spPr>
          <a:xfrm>
            <a:off x="817576"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Nov</a:t>
            </a:r>
          </a:p>
        </p:txBody>
      </p:sp>
      <p:sp>
        <p:nvSpPr>
          <p:cNvPr id="93" name="TextBox 92">
            <a:extLst>
              <a:ext uri="{FF2B5EF4-FFF2-40B4-BE49-F238E27FC236}">
                <a16:creationId xmlns:a16="http://schemas.microsoft.com/office/drawing/2014/main" id="{00F059A6-3803-4DD3-BA69-B4BE68F82ED7}"/>
              </a:ext>
            </a:extLst>
          </p:cNvPr>
          <p:cNvSpPr txBox="1"/>
          <p:nvPr/>
        </p:nvSpPr>
        <p:spPr>
          <a:xfrm>
            <a:off x="4489329" y="2209802"/>
            <a:ext cx="291953" cy="264577"/>
          </a:xfrm>
          <a:prstGeom prst="rect">
            <a:avLst/>
          </a:prstGeom>
          <a:noFill/>
        </p:spPr>
        <p:txBody>
          <a:bodyPr wrap="none" lIns="35859" rIns="35859" rtlCol="0" anchor="t">
            <a:noAutofit/>
          </a:bodyPr>
          <a:lstStyle/>
          <a:p>
            <a:pPr defTabSz="1219140"/>
            <a:r>
              <a:rPr lang="en-US" sz="1248" b="1">
                <a:solidFill>
                  <a:prstClr val="black"/>
                </a:solidFill>
                <a:latin typeface="Calibri"/>
                <a:cs typeface="Calibri"/>
              </a:rPr>
              <a:t>Apr</a:t>
            </a:r>
          </a:p>
        </p:txBody>
      </p:sp>
      <p:sp>
        <p:nvSpPr>
          <p:cNvPr id="94" name="TextBox 93">
            <a:extLst>
              <a:ext uri="{FF2B5EF4-FFF2-40B4-BE49-F238E27FC236}">
                <a16:creationId xmlns:a16="http://schemas.microsoft.com/office/drawing/2014/main" id="{948CCF69-C781-4465-98D2-DB69A6FA00D1}"/>
              </a:ext>
            </a:extLst>
          </p:cNvPr>
          <p:cNvSpPr txBox="1"/>
          <p:nvPr/>
        </p:nvSpPr>
        <p:spPr>
          <a:xfrm>
            <a:off x="2286277" y="2209802"/>
            <a:ext cx="291953" cy="264577"/>
          </a:xfrm>
          <a:prstGeom prst="rect">
            <a:avLst/>
          </a:prstGeom>
          <a:noFill/>
        </p:spPr>
        <p:txBody>
          <a:bodyPr wrap="none" lIns="35859" rIns="35859" rtlCol="0" anchor="t">
            <a:noAutofit/>
          </a:bodyPr>
          <a:lstStyle/>
          <a:p>
            <a:pPr defTabSz="1219140"/>
            <a:r>
              <a:rPr lang="en-US" sz="1248" b="1">
                <a:solidFill>
                  <a:prstClr val="black"/>
                </a:solidFill>
                <a:latin typeface="Calibri"/>
                <a:cs typeface="Calibri"/>
              </a:rPr>
              <a:t>Jan</a:t>
            </a:r>
          </a:p>
        </p:txBody>
      </p:sp>
      <p:sp>
        <p:nvSpPr>
          <p:cNvPr id="95" name="TextBox 94">
            <a:extLst>
              <a:ext uri="{FF2B5EF4-FFF2-40B4-BE49-F238E27FC236}">
                <a16:creationId xmlns:a16="http://schemas.microsoft.com/office/drawing/2014/main" id="{C317B240-1882-4085-B645-FBCA1ECA7B7B}"/>
              </a:ext>
            </a:extLst>
          </p:cNvPr>
          <p:cNvSpPr txBox="1"/>
          <p:nvPr/>
        </p:nvSpPr>
        <p:spPr>
          <a:xfrm>
            <a:off x="3754978" y="2209802"/>
            <a:ext cx="291953" cy="264577"/>
          </a:xfrm>
          <a:prstGeom prst="rect">
            <a:avLst/>
          </a:prstGeom>
          <a:noFill/>
        </p:spPr>
        <p:txBody>
          <a:bodyPr wrap="none" lIns="35859" rIns="35859" rtlCol="0" anchor="t">
            <a:noAutofit/>
          </a:bodyPr>
          <a:lstStyle/>
          <a:p>
            <a:pPr defTabSz="1219140"/>
            <a:r>
              <a:rPr lang="en-US" sz="1248" dirty="0">
                <a:solidFill>
                  <a:prstClr val="black"/>
                </a:solidFill>
                <a:latin typeface="Calibri"/>
                <a:cs typeface="Calibri"/>
              </a:rPr>
              <a:t>Mar</a:t>
            </a:r>
          </a:p>
        </p:txBody>
      </p:sp>
      <p:sp>
        <p:nvSpPr>
          <p:cNvPr id="96" name="TextBox 95">
            <a:extLst>
              <a:ext uri="{FF2B5EF4-FFF2-40B4-BE49-F238E27FC236}">
                <a16:creationId xmlns:a16="http://schemas.microsoft.com/office/drawing/2014/main" id="{7ED0D56C-CF15-420F-84B7-B92692817C1F}"/>
              </a:ext>
            </a:extLst>
          </p:cNvPr>
          <p:cNvSpPr txBox="1"/>
          <p:nvPr/>
        </p:nvSpPr>
        <p:spPr>
          <a:xfrm>
            <a:off x="3020628"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Feb</a:t>
            </a:r>
          </a:p>
        </p:txBody>
      </p:sp>
      <p:sp>
        <p:nvSpPr>
          <p:cNvPr id="97" name="TextBox 96">
            <a:extLst>
              <a:ext uri="{FF2B5EF4-FFF2-40B4-BE49-F238E27FC236}">
                <a16:creationId xmlns:a16="http://schemas.microsoft.com/office/drawing/2014/main" id="{8D03E03D-84EF-4EA7-BB05-6FBF4E539414}"/>
              </a:ext>
            </a:extLst>
          </p:cNvPr>
          <p:cNvSpPr txBox="1"/>
          <p:nvPr/>
        </p:nvSpPr>
        <p:spPr>
          <a:xfrm>
            <a:off x="5223680"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May</a:t>
            </a:r>
          </a:p>
        </p:txBody>
      </p:sp>
      <p:sp>
        <p:nvSpPr>
          <p:cNvPr id="98" name="TextBox 97">
            <a:extLst>
              <a:ext uri="{FF2B5EF4-FFF2-40B4-BE49-F238E27FC236}">
                <a16:creationId xmlns:a16="http://schemas.microsoft.com/office/drawing/2014/main" id="{42C06F55-2E1E-49D7-AAC3-CA44C57F60E4}"/>
              </a:ext>
            </a:extLst>
          </p:cNvPr>
          <p:cNvSpPr txBox="1"/>
          <p:nvPr/>
        </p:nvSpPr>
        <p:spPr>
          <a:xfrm>
            <a:off x="5958030"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Jun</a:t>
            </a:r>
          </a:p>
        </p:txBody>
      </p:sp>
      <p:sp>
        <p:nvSpPr>
          <p:cNvPr id="99" name="TextBox 98">
            <a:extLst>
              <a:ext uri="{FF2B5EF4-FFF2-40B4-BE49-F238E27FC236}">
                <a16:creationId xmlns:a16="http://schemas.microsoft.com/office/drawing/2014/main" id="{ABEB38E4-10B2-45D5-B0C0-CCBC266236AE}"/>
              </a:ext>
            </a:extLst>
          </p:cNvPr>
          <p:cNvSpPr txBox="1"/>
          <p:nvPr/>
        </p:nvSpPr>
        <p:spPr>
          <a:xfrm>
            <a:off x="6692381" y="2209802"/>
            <a:ext cx="291953" cy="264577"/>
          </a:xfrm>
          <a:prstGeom prst="rect">
            <a:avLst/>
          </a:prstGeom>
          <a:noFill/>
        </p:spPr>
        <p:txBody>
          <a:bodyPr wrap="none" lIns="35859" rIns="35859" rtlCol="0" anchor="t">
            <a:noAutofit/>
          </a:bodyPr>
          <a:lstStyle/>
          <a:p>
            <a:pPr defTabSz="1219140"/>
            <a:r>
              <a:rPr lang="en-US" sz="1248" b="1">
                <a:solidFill>
                  <a:prstClr val="black"/>
                </a:solidFill>
                <a:latin typeface="Calibri"/>
                <a:cs typeface="Calibri"/>
              </a:rPr>
              <a:t>Jul</a:t>
            </a:r>
          </a:p>
        </p:txBody>
      </p:sp>
      <p:sp>
        <p:nvSpPr>
          <p:cNvPr id="100" name="TextBox 99">
            <a:extLst>
              <a:ext uri="{FF2B5EF4-FFF2-40B4-BE49-F238E27FC236}">
                <a16:creationId xmlns:a16="http://schemas.microsoft.com/office/drawing/2014/main" id="{E9EA6AFB-613F-4B53-9E07-0A7412C9F6BE}"/>
              </a:ext>
            </a:extLst>
          </p:cNvPr>
          <p:cNvSpPr txBox="1"/>
          <p:nvPr/>
        </p:nvSpPr>
        <p:spPr>
          <a:xfrm>
            <a:off x="7426730"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Aug</a:t>
            </a:r>
          </a:p>
        </p:txBody>
      </p:sp>
      <p:sp>
        <p:nvSpPr>
          <p:cNvPr id="101" name="TextBox 100">
            <a:extLst>
              <a:ext uri="{FF2B5EF4-FFF2-40B4-BE49-F238E27FC236}">
                <a16:creationId xmlns:a16="http://schemas.microsoft.com/office/drawing/2014/main" id="{C41A5AC3-C73F-454E-B4AF-53031E118685}"/>
              </a:ext>
            </a:extLst>
          </p:cNvPr>
          <p:cNvSpPr txBox="1"/>
          <p:nvPr/>
        </p:nvSpPr>
        <p:spPr>
          <a:xfrm>
            <a:off x="8161081"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Sept</a:t>
            </a:r>
          </a:p>
        </p:txBody>
      </p:sp>
      <p:sp>
        <p:nvSpPr>
          <p:cNvPr id="102" name="TextBox 101">
            <a:extLst>
              <a:ext uri="{FF2B5EF4-FFF2-40B4-BE49-F238E27FC236}">
                <a16:creationId xmlns:a16="http://schemas.microsoft.com/office/drawing/2014/main" id="{9F39BFF4-1AF8-4102-85B4-8B910F49FFA0}"/>
              </a:ext>
            </a:extLst>
          </p:cNvPr>
          <p:cNvSpPr txBox="1"/>
          <p:nvPr/>
        </p:nvSpPr>
        <p:spPr>
          <a:xfrm>
            <a:off x="8895432" y="2209802"/>
            <a:ext cx="291953" cy="264577"/>
          </a:xfrm>
          <a:prstGeom prst="rect">
            <a:avLst/>
          </a:prstGeom>
          <a:noFill/>
        </p:spPr>
        <p:txBody>
          <a:bodyPr wrap="none" lIns="35859" rIns="35859" rtlCol="0" anchor="t">
            <a:noAutofit/>
          </a:bodyPr>
          <a:lstStyle/>
          <a:p>
            <a:pPr defTabSz="1219140"/>
            <a:r>
              <a:rPr lang="en-US" sz="1248" b="1">
                <a:solidFill>
                  <a:prstClr val="black"/>
                </a:solidFill>
                <a:latin typeface="Calibri"/>
                <a:cs typeface="Calibri"/>
              </a:rPr>
              <a:t>Oct</a:t>
            </a:r>
          </a:p>
        </p:txBody>
      </p:sp>
      <p:sp>
        <p:nvSpPr>
          <p:cNvPr id="103" name="TextBox 102">
            <a:extLst>
              <a:ext uri="{FF2B5EF4-FFF2-40B4-BE49-F238E27FC236}">
                <a16:creationId xmlns:a16="http://schemas.microsoft.com/office/drawing/2014/main" id="{BA898E7C-502F-444A-BABD-AB8D9FF73094}"/>
              </a:ext>
            </a:extLst>
          </p:cNvPr>
          <p:cNvSpPr txBox="1"/>
          <p:nvPr/>
        </p:nvSpPr>
        <p:spPr>
          <a:xfrm>
            <a:off x="9581260" y="2209802"/>
            <a:ext cx="291953" cy="264577"/>
          </a:xfrm>
          <a:prstGeom prst="rect">
            <a:avLst/>
          </a:prstGeom>
          <a:noFill/>
        </p:spPr>
        <p:txBody>
          <a:bodyPr wrap="none" lIns="35859" rIns="35859" rtlCol="0" anchor="t">
            <a:noAutofit/>
          </a:bodyPr>
          <a:lstStyle/>
          <a:p>
            <a:pPr defTabSz="1219140"/>
            <a:r>
              <a:rPr lang="en-US" sz="1248">
                <a:solidFill>
                  <a:prstClr val="black"/>
                </a:solidFill>
                <a:latin typeface="Calibri"/>
                <a:cs typeface="Calibri"/>
              </a:rPr>
              <a:t>Nov</a:t>
            </a:r>
          </a:p>
        </p:txBody>
      </p:sp>
      <p:sp>
        <p:nvSpPr>
          <p:cNvPr id="106" name="Oval 105">
            <a:extLst>
              <a:ext uri="{FF2B5EF4-FFF2-40B4-BE49-F238E27FC236}">
                <a16:creationId xmlns:a16="http://schemas.microsoft.com/office/drawing/2014/main" id="{540F96C9-CEBC-44A5-B51F-F8FF6DFE2721}"/>
              </a:ext>
            </a:extLst>
          </p:cNvPr>
          <p:cNvSpPr>
            <a:spLocks/>
          </p:cNvSpPr>
          <p:nvPr/>
        </p:nvSpPr>
        <p:spPr>
          <a:xfrm>
            <a:off x="2485836" y="5378653"/>
            <a:ext cx="452716" cy="860612"/>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#7</a:t>
            </a:r>
          </a:p>
          <a:p>
            <a:pPr algn="ctr" defTabSz="1219140">
              <a:lnSpc>
                <a:spcPts val="941"/>
              </a:lnSpc>
            </a:pPr>
            <a:r>
              <a:rPr lang="en-US" sz="784" dirty="0">
                <a:solidFill>
                  <a:prstClr val="white"/>
                </a:solidFill>
                <a:latin typeface="Calibri"/>
              </a:rPr>
              <a:t>SF </a:t>
            </a:r>
            <a:r>
              <a:rPr lang="en-US" sz="784" dirty="0" err="1">
                <a:solidFill>
                  <a:prstClr val="white"/>
                </a:solidFill>
                <a:latin typeface="Calibri"/>
              </a:rPr>
              <a:t>Resi</a:t>
            </a:r>
            <a:r>
              <a:rPr lang="en-US" sz="784" dirty="0">
                <a:solidFill>
                  <a:prstClr val="white"/>
                </a:solidFill>
                <a:latin typeface="Calibri"/>
              </a:rPr>
              <a:t>.</a:t>
            </a:r>
          </a:p>
          <a:p>
            <a:pPr algn="ctr" defTabSz="1219140">
              <a:lnSpc>
                <a:spcPts val="941"/>
              </a:lnSpc>
            </a:pPr>
            <a:r>
              <a:rPr lang="en-US" sz="784" dirty="0">
                <a:solidFill>
                  <a:prstClr val="white"/>
                </a:solidFill>
                <a:latin typeface="Calibri"/>
              </a:rPr>
              <a:t>Techs</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1/14</a:t>
            </a:r>
          </a:p>
          <a:p>
            <a:pPr algn="ctr" defTabSz="1219140">
              <a:lnSpc>
                <a:spcPts val="941"/>
              </a:lnSpc>
            </a:pPr>
            <a:endParaRPr lang="en-US" sz="784" dirty="0">
              <a:solidFill>
                <a:prstClr val="white"/>
              </a:solidFill>
              <a:latin typeface="Calibri"/>
            </a:endParaRPr>
          </a:p>
        </p:txBody>
      </p:sp>
      <p:sp>
        <p:nvSpPr>
          <p:cNvPr id="107" name="Oval 106">
            <a:extLst>
              <a:ext uri="{FF2B5EF4-FFF2-40B4-BE49-F238E27FC236}">
                <a16:creationId xmlns:a16="http://schemas.microsoft.com/office/drawing/2014/main" id="{E49C0FCB-4432-4040-9453-9E053F119859}"/>
              </a:ext>
            </a:extLst>
          </p:cNvPr>
          <p:cNvSpPr>
            <a:spLocks/>
          </p:cNvSpPr>
          <p:nvPr/>
        </p:nvSpPr>
        <p:spPr>
          <a:xfrm>
            <a:off x="2909134" y="5364226"/>
            <a:ext cx="452716" cy="860612"/>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#8</a:t>
            </a:r>
          </a:p>
          <a:p>
            <a:pPr algn="ctr" defTabSz="1219140">
              <a:lnSpc>
                <a:spcPts val="941"/>
              </a:lnSpc>
            </a:pPr>
            <a:r>
              <a:rPr lang="en-US" sz="784" dirty="0">
                <a:solidFill>
                  <a:prstClr val="white"/>
                </a:solidFill>
                <a:latin typeface="Calibri"/>
              </a:rPr>
              <a:t>Central</a:t>
            </a:r>
          </a:p>
          <a:p>
            <a:pPr algn="ctr" defTabSz="1219140">
              <a:lnSpc>
                <a:spcPts val="941"/>
              </a:lnSpc>
            </a:pPr>
            <a:r>
              <a:rPr lang="en-US" sz="784" dirty="0">
                <a:solidFill>
                  <a:prstClr val="white"/>
                </a:solidFill>
                <a:latin typeface="Calibri"/>
              </a:rPr>
              <a:t>Plants</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1/17</a:t>
            </a:r>
          </a:p>
          <a:p>
            <a:pPr algn="ctr" defTabSz="1219140">
              <a:lnSpc>
                <a:spcPts val="941"/>
              </a:lnSpc>
            </a:pPr>
            <a:endParaRPr lang="en-US" sz="784" dirty="0">
              <a:solidFill>
                <a:prstClr val="white"/>
              </a:solidFill>
              <a:latin typeface="Calibri"/>
            </a:endParaRPr>
          </a:p>
        </p:txBody>
      </p:sp>
      <p:sp>
        <p:nvSpPr>
          <p:cNvPr id="108" name="Oval 107">
            <a:extLst>
              <a:ext uri="{FF2B5EF4-FFF2-40B4-BE49-F238E27FC236}">
                <a16:creationId xmlns:a16="http://schemas.microsoft.com/office/drawing/2014/main" id="{CD58A2AE-AF95-4111-BD28-E84FB9110C5C}"/>
              </a:ext>
            </a:extLst>
          </p:cNvPr>
          <p:cNvSpPr>
            <a:spLocks/>
          </p:cNvSpPr>
          <p:nvPr/>
        </p:nvSpPr>
        <p:spPr>
          <a:xfrm>
            <a:off x="4239119" y="5369691"/>
            <a:ext cx="452716" cy="860612"/>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#11</a:t>
            </a:r>
          </a:p>
          <a:p>
            <a:pPr algn="ctr" defTabSz="1219140">
              <a:lnSpc>
                <a:spcPts val="941"/>
              </a:lnSpc>
            </a:pPr>
            <a:r>
              <a:rPr lang="en-US" sz="784" dirty="0">
                <a:solidFill>
                  <a:prstClr val="white"/>
                </a:solidFill>
                <a:latin typeface="Calibri"/>
              </a:rPr>
              <a:t>Real Estate</a:t>
            </a:r>
          </a:p>
          <a:p>
            <a:pPr algn="ctr" defTabSz="1219140">
              <a:lnSpc>
                <a:spcPts val="941"/>
              </a:lnSpc>
            </a:pPr>
            <a:r>
              <a:rPr lang="en-US" sz="784" dirty="0">
                <a:solidFill>
                  <a:prstClr val="white"/>
                </a:solidFill>
                <a:latin typeface="Calibri"/>
              </a:rPr>
              <a:t>Actors</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3/26</a:t>
            </a:r>
          </a:p>
          <a:p>
            <a:pPr algn="ctr" defTabSz="1219140">
              <a:lnSpc>
                <a:spcPts val="941"/>
              </a:lnSpc>
            </a:pPr>
            <a:endParaRPr lang="en-US" sz="784" dirty="0">
              <a:solidFill>
                <a:prstClr val="white"/>
              </a:solidFill>
              <a:latin typeface="Calibri"/>
            </a:endParaRPr>
          </a:p>
        </p:txBody>
      </p:sp>
      <p:sp>
        <p:nvSpPr>
          <p:cNvPr id="52" name="Oval 51">
            <a:extLst>
              <a:ext uri="{FF2B5EF4-FFF2-40B4-BE49-F238E27FC236}">
                <a16:creationId xmlns:a16="http://schemas.microsoft.com/office/drawing/2014/main" id="{6FE2760B-43B0-412E-A8EB-69CA2A2D08E4}"/>
              </a:ext>
            </a:extLst>
          </p:cNvPr>
          <p:cNvSpPr>
            <a:spLocks/>
          </p:cNvSpPr>
          <p:nvPr/>
        </p:nvSpPr>
        <p:spPr>
          <a:xfrm>
            <a:off x="3332711" y="5368478"/>
            <a:ext cx="468569" cy="849476"/>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#9</a:t>
            </a:r>
          </a:p>
          <a:p>
            <a:pPr algn="ctr" defTabSz="1219140">
              <a:lnSpc>
                <a:spcPts val="941"/>
              </a:lnSpc>
            </a:pPr>
            <a:r>
              <a:rPr lang="en-US" sz="784" dirty="0">
                <a:solidFill>
                  <a:prstClr val="white"/>
                </a:solidFill>
                <a:latin typeface="Calibri"/>
              </a:rPr>
              <a:t>Renewable</a:t>
            </a:r>
          </a:p>
          <a:p>
            <a:pPr algn="ctr" defTabSz="1219140">
              <a:lnSpc>
                <a:spcPts val="941"/>
              </a:lnSpc>
            </a:pPr>
            <a:r>
              <a:rPr lang="en-US" sz="784" dirty="0">
                <a:solidFill>
                  <a:prstClr val="white"/>
                </a:solidFill>
                <a:latin typeface="Calibri"/>
              </a:rPr>
              <a:t>Fuels</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2/24</a:t>
            </a:r>
          </a:p>
          <a:p>
            <a:pPr algn="ctr" defTabSz="1219140">
              <a:lnSpc>
                <a:spcPts val="941"/>
              </a:lnSpc>
            </a:pPr>
            <a:endParaRPr lang="en-US" sz="784" dirty="0">
              <a:solidFill>
                <a:prstClr val="white"/>
              </a:solidFill>
              <a:latin typeface="Calibri"/>
            </a:endParaRPr>
          </a:p>
        </p:txBody>
      </p:sp>
      <p:sp>
        <p:nvSpPr>
          <p:cNvPr id="56" name="Oval 55">
            <a:extLst>
              <a:ext uri="{FF2B5EF4-FFF2-40B4-BE49-F238E27FC236}">
                <a16:creationId xmlns:a16="http://schemas.microsoft.com/office/drawing/2014/main" id="{8DDD3478-B7BC-4935-945D-0E1211B6DFEE}"/>
              </a:ext>
            </a:extLst>
          </p:cNvPr>
          <p:cNvSpPr>
            <a:spLocks/>
          </p:cNvSpPr>
          <p:nvPr/>
        </p:nvSpPr>
        <p:spPr>
          <a:xfrm>
            <a:off x="3779228" y="5382137"/>
            <a:ext cx="452716" cy="835817"/>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#10</a:t>
            </a:r>
          </a:p>
          <a:p>
            <a:pPr algn="ctr" defTabSz="1219140">
              <a:lnSpc>
                <a:spcPts val="941"/>
              </a:lnSpc>
            </a:pPr>
            <a:r>
              <a:rPr lang="en-US" sz="784" dirty="0">
                <a:solidFill>
                  <a:prstClr val="white"/>
                </a:solidFill>
                <a:latin typeface="Calibri"/>
              </a:rPr>
              <a:t>Refrigerant</a:t>
            </a:r>
          </a:p>
          <a:p>
            <a:pPr algn="ctr" defTabSz="1219140">
              <a:lnSpc>
                <a:spcPts val="941"/>
              </a:lnSpc>
            </a:pPr>
            <a:r>
              <a:rPr lang="en-US" sz="784" dirty="0">
                <a:solidFill>
                  <a:prstClr val="white"/>
                </a:solidFill>
                <a:latin typeface="Calibri"/>
              </a:rPr>
              <a:t>GWP</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2/27</a:t>
            </a:r>
          </a:p>
          <a:p>
            <a:pPr algn="ctr" defTabSz="1219140">
              <a:lnSpc>
                <a:spcPts val="941"/>
              </a:lnSpc>
            </a:pPr>
            <a:endParaRPr lang="en-US" sz="784" dirty="0">
              <a:solidFill>
                <a:prstClr val="white"/>
              </a:solidFill>
              <a:latin typeface="Calibri"/>
            </a:endParaRPr>
          </a:p>
        </p:txBody>
      </p:sp>
      <p:sp>
        <p:nvSpPr>
          <p:cNvPr id="69" name="Oval 68">
            <a:extLst>
              <a:ext uri="{FF2B5EF4-FFF2-40B4-BE49-F238E27FC236}">
                <a16:creationId xmlns:a16="http://schemas.microsoft.com/office/drawing/2014/main" id="{7DD9029A-9410-4FB4-B329-7818DC19D132}"/>
              </a:ext>
            </a:extLst>
          </p:cNvPr>
          <p:cNvSpPr>
            <a:spLocks/>
          </p:cNvSpPr>
          <p:nvPr/>
        </p:nvSpPr>
        <p:spPr>
          <a:xfrm>
            <a:off x="5993072" y="5365795"/>
            <a:ext cx="477541" cy="858691"/>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#12</a:t>
            </a:r>
          </a:p>
          <a:p>
            <a:pPr algn="ctr" defTabSz="1219140">
              <a:lnSpc>
                <a:spcPts val="941"/>
              </a:lnSpc>
            </a:pPr>
            <a:r>
              <a:rPr lang="en-US" sz="784" dirty="0">
                <a:solidFill>
                  <a:prstClr val="white"/>
                </a:solidFill>
                <a:latin typeface="Calibri"/>
              </a:rPr>
              <a:t>Embodied</a:t>
            </a:r>
          </a:p>
          <a:p>
            <a:pPr algn="ctr" defTabSz="1219140">
              <a:lnSpc>
                <a:spcPts val="941"/>
              </a:lnSpc>
            </a:pPr>
            <a:r>
              <a:rPr lang="en-US" sz="784" dirty="0">
                <a:solidFill>
                  <a:prstClr val="white"/>
                </a:solidFill>
                <a:latin typeface="Calibri"/>
              </a:rPr>
              <a:t>Carbon</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6/02</a:t>
            </a:r>
          </a:p>
          <a:p>
            <a:pPr algn="ctr" defTabSz="1219140">
              <a:lnSpc>
                <a:spcPts val="941"/>
              </a:lnSpc>
            </a:pPr>
            <a:endParaRPr lang="en-US" sz="784" dirty="0">
              <a:solidFill>
                <a:prstClr val="white"/>
              </a:solidFill>
              <a:latin typeface="Calibri"/>
            </a:endParaRPr>
          </a:p>
        </p:txBody>
      </p:sp>
      <p:sp>
        <p:nvSpPr>
          <p:cNvPr id="70" name="Rectangle: Rounded Corners 69">
            <a:extLst>
              <a:ext uri="{FF2B5EF4-FFF2-40B4-BE49-F238E27FC236}">
                <a16:creationId xmlns:a16="http://schemas.microsoft.com/office/drawing/2014/main" id="{BD20EC36-F4DC-4252-A421-64B38FE3F458}"/>
              </a:ext>
            </a:extLst>
          </p:cNvPr>
          <p:cNvSpPr/>
          <p:nvPr/>
        </p:nvSpPr>
        <p:spPr>
          <a:xfrm>
            <a:off x="5409610" y="5328789"/>
            <a:ext cx="1126185" cy="94329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tIns="121920" bIns="121920" rtlCol="0" anchor="ctr">
            <a:noAutofit/>
          </a:bodyPr>
          <a:lstStyle/>
          <a:p>
            <a:pPr algn="ctr" defTabSz="1219140"/>
            <a:endParaRPr lang="en-US" sz="1333">
              <a:solidFill>
                <a:prstClr val="white"/>
              </a:solidFill>
              <a:latin typeface="Calibri"/>
            </a:endParaRPr>
          </a:p>
        </p:txBody>
      </p:sp>
      <p:sp>
        <p:nvSpPr>
          <p:cNvPr id="71" name="Content Placeholder 2">
            <a:extLst>
              <a:ext uri="{FF2B5EF4-FFF2-40B4-BE49-F238E27FC236}">
                <a16:creationId xmlns:a16="http://schemas.microsoft.com/office/drawing/2014/main" id="{917ACEAC-5987-42B6-A04B-8E2666FB84CC}"/>
              </a:ext>
            </a:extLst>
          </p:cNvPr>
          <p:cNvSpPr txBox="1">
            <a:spLocks/>
          </p:cNvSpPr>
          <p:nvPr/>
        </p:nvSpPr>
        <p:spPr>
          <a:xfrm>
            <a:off x="9262654" y="5429627"/>
            <a:ext cx="2911151" cy="1428375"/>
          </a:xfrm>
          <a:prstGeom prst="rect">
            <a:avLst/>
          </a:prstGeom>
          <a:solidFill>
            <a:schemeClr val="bg1"/>
          </a:solidFill>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40">
              <a:spcBef>
                <a:spcPts val="400"/>
              </a:spcBef>
              <a:buNone/>
            </a:pPr>
            <a:endParaRPr lang="en-US" sz="2133">
              <a:solidFill>
                <a:prstClr val="black"/>
              </a:solidFill>
            </a:endParaRPr>
          </a:p>
        </p:txBody>
      </p:sp>
      <p:sp>
        <p:nvSpPr>
          <p:cNvPr id="75" name="TextBox 74">
            <a:extLst>
              <a:ext uri="{FF2B5EF4-FFF2-40B4-BE49-F238E27FC236}">
                <a16:creationId xmlns:a16="http://schemas.microsoft.com/office/drawing/2014/main" id="{56059BD3-61B5-41FA-8407-7CC7F47D96B9}"/>
              </a:ext>
            </a:extLst>
          </p:cNvPr>
          <p:cNvSpPr txBox="1"/>
          <p:nvPr/>
        </p:nvSpPr>
        <p:spPr>
          <a:xfrm>
            <a:off x="10758008" y="2209802"/>
            <a:ext cx="291953" cy="264577"/>
          </a:xfrm>
          <a:prstGeom prst="rect">
            <a:avLst/>
          </a:prstGeom>
          <a:noFill/>
        </p:spPr>
        <p:txBody>
          <a:bodyPr wrap="none" lIns="35859" rIns="35859" rtlCol="0" anchor="t">
            <a:noAutofit/>
          </a:bodyPr>
          <a:lstStyle/>
          <a:p>
            <a:pPr defTabSz="1219140"/>
            <a:r>
              <a:rPr lang="en-US" sz="1248" dirty="0">
                <a:solidFill>
                  <a:prstClr val="black"/>
                </a:solidFill>
                <a:latin typeface="Calibri"/>
                <a:cs typeface="Calibri"/>
              </a:rPr>
              <a:t>Jan</a:t>
            </a:r>
          </a:p>
        </p:txBody>
      </p:sp>
      <p:sp>
        <p:nvSpPr>
          <p:cNvPr id="48" name="Oval 47">
            <a:extLst>
              <a:ext uri="{FF2B5EF4-FFF2-40B4-BE49-F238E27FC236}">
                <a16:creationId xmlns:a16="http://schemas.microsoft.com/office/drawing/2014/main" id="{C3F20EF9-B3BE-4439-8B93-C9F6D5CF60AC}"/>
              </a:ext>
            </a:extLst>
          </p:cNvPr>
          <p:cNvSpPr>
            <a:spLocks/>
          </p:cNvSpPr>
          <p:nvPr/>
        </p:nvSpPr>
        <p:spPr>
          <a:xfrm>
            <a:off x="5503710" y="5380765"/>
            <a:ext cx="469227" cy="843721"/>
          </a:xfrm>
          <a:prstGeom prst="ellipse">
            <a:avLst/>
          </a:prstGeom>
          <a:solidFill>
            <a:schemeClr val="accent5">
              <a:lumMod val="7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43435" rtlCol="0" anchor="ctr"/>
          <a:lstStyle/>
          <a:p>
            <a:pPr algn="ctr" defTabSz="1219140">
              <a:lnSpc>
                <a:spcPts val="941"/>
              </a:lnSpc>
            </a:pPr>
            <a:r>
              <a:rPr lang="en-US" sz="784" dirty="0">
                <a:solidFill>
                  <a:prstClr val="white"/>
                </a:solidFill>
                <a:latin typeface="Calibri"/>
              </a:rPr>
              <a:t>#13</a:t>
            </a:r>
          </a:p>
          <a:p>
            <a:pPr algn="ctr" defTabSz="1219140">
              <a:lnSpc>
                <a:spcPts val="941"/>
              </a:lnSpc>
            </a:pPr>
            <a:r>
              <a:rPr lang="en-US" sz="784" dirty="0">
                <a:solidFill>
                  <a:prstClr val="white"/>
                </a:solidFill>
                <a:latin typeface="Calibri"/>
              </a:rPr>
              <a:t>Workforce</a:t>
            </a:r>
          </a:p>
          <a:p>
            <a:pPr algn="ctr" defTabSz="1219140">
              <a:lnSpc>
                <a:spcPts val="941"/>
              </a:lnSpc>
            </a:pPr>
            <a:r>
              <a:rPr lang="en-US" sz="784" dirty="0">
                <a:solidFill>
                  <a:prstClr val="white"/>
                </a:solidFill>
                <a:latin typeface="Calibri"/>
              </a:rPr>
              <a:t>&amp; Labor</a:t>
            </a:r>
          </a:p>
          <a:p>
            <a:pPr algn="ctr" defTabSz="1219140">
              <a:lnSpc>
                <a:spcPts val="941"/>
              </a:lnSpc>
            </a:pPr>
            <a:endParaRPr lang="en-US" sz="784" dirty="0">
              <a:solidFill>
                <a:prstClr val="white"/>
              </a:solidFill>
              <a:latin typeface="Calibri"/>
            </a:endParaRPr>
          </a:p>
          <a:p>
            <a:pPr algn="ctr" defTabSz="1219140">
              <a:lnSpc>
                <a:spcPts val="941"/>
              </a:lnSpc>
            </a:pPr>
            <a:r>
              <a:rPr lang="en-US" sz="784" dirty="0">
                <a:solidFill>
                  <a:prstClr val="white"/>
                </a:solidFill>
                <a:latin typeface="Calibri"/>
              </a:rPr>
              <a:t>5/20</a:t>
            </a:r>
          </a:p>
          <a:p>
            <a:pPr algn="ctr" defTabSz="1219140">
              <a:lnSpc>
                <a:spcPts val="941"/>
              </a:lnSpc>
            </a:pPr>
            <a:endParaRPr lang="en-US" sz="784" dirty="0">
              <a:solidFill>
                <a:prstClr val="white"/>
              </a:solidFill>
              <a:latin typeface="Calibri"/>
            </a:endParaRPr>
          </a:p>
        </p:txBody>
      </p:sp>
      <p:sp>
        <p:nvSpPr>
          <p:cNvPr id="55" name="TextBox 54">
            <a:extLst>
              <a:ext uri="{FF2B5EF4-FFF2-40B4-BE49-F238E27FC236}">
                <a16:creationId xmlns:a16="http://schemas.microsoft.com/office/drawing/2014/main" id="{37AFCCDC-E012-4740-AD69-853CB2D08715}"/>
              </a:ext>
            </a:extLst>
          </p:cNvPr>
          <p:cNvSpPr txBox="1"/>
          <p:nvPr/>
        </p:nvSpPr>
        <p:spPr>
          <a:xfrm>
            <a:off x="11232474" y="2209802"/>
            <a:ext cx="291953" cy="264577"/>
          </a:xfrm>
          <a:prstGeom prst="rect">
            <a:avLst/>
          </a:prstGeom>
          <a:noFill/>
        </p:spPr>
        <p:txBody>
          <a:bodyPr wrap="none" lIns="35859" rIns="35859" rtlCol="0" anchor="t">
            <a:noAutofit/>
          </a:bodyPr>
          <a:lstStyle/>
          <a:p>
            <a:pPr defTabSz="1219140"/>
            <a:r>
              <a:rPr lang="en-US" sz="1248" dirty="0">
                <a:solidFill>
                  <a:prstClr val="black"/>
                </a:solidFill>
                <a:latin typeface="Calibri"/>
                <a:cs typeface="Calibri"/>
              </a:rPr>
              <a:t>Feb</a:t>
            </a:r>
          </a:p>
        </p:txBody>
      </p:sp>
      <p:cxnSp>
        <p:nvCxnSpPr>
          <p:cNvPr id="51" name="Straight Connector 50">
            <a:extLst>
              <a:ext uri="{FF2B5EF4-FFF2-40B4-BE49-F238E27FC236}">
                <a16:creationId xmlns:a16="http://schemas.microsoft.com/office/drawing/2014/main" id="{27C0752A-014C-4EE4-BFBA-E9F52C5940A2}"/>
              </a:ext>
            </a:extLst>
          </p:cNvPr>
          <p:cNvCxnSpPr>
            <a:cxnSpLocks/>
          </p:cNvCxnSpPr>
          <p:nvPr/>
        </p:nvCxnSpPr>
        <p:spPr>
          <a:xfrm>
            <a:off x="0" y="247437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1CCAF26-0AF5-483B-A1D5-DE8129515984}"/>
              </a:ext>
            </a:extLst>
          </p:cNvPr>
          <p:cNvSpPr txBox="1"/>
          <p:nvPr/>
        </p:nvSpPr>
        <p:spPr>
          <a:xfrm>
            <a:off x="11701710" y="2209802"/>
            <a:ext cx="291953" cy="264577"/>
          </a:xfrm>
          <a:prstGeom prst="rect">
            <a:avLst/>
          </a:prstGeom>
          <a:noFill/>
        </p:spPr>
        <p:txBody>
          <a:bodyPr wrap="none" lIns="35859" rIns="35859" rtlCol="0" anchor="t">
            <a:noAutofit/>
          </a:bodyPr>
          <a:lstStyle/>
          <a:p>
            <a:pPr defTabSz="1219140"/>
            <a:r>
              <a:rPr lang="en-US" sz="1248" dirty="0">
                <a:solidFill>
                  <a:prstClr val="black"/>
                </a:solidFill>
                <a:latin typeface="Calibri"/>
                <a:cs typeface="Calibri"/>
              </a:rPr>
              <a:t>Mar</a:t>
            </a:r>
          </a:p>
        </p:txBody>
      </p:sp>
      <p:pic>
        <p:nvPicPr>
          <p:cNvPr id="7" name="Picture 6">
            <a:extLst>
              <a:ext uri="{FF2B5EF4-FFF2-40B4-BE49-F238E27FC236}">
                <a16:creationId xmlns:a16="http://schemas.microsoft.com/office/drawing/2014/main" id="{73CFF991-CA32-4B63-BB15-887B6E234245}"/>
              </a:ext>
            </a:extLst>
          </p:cNvPr>
          <p:cNvPicPr>
            <a:picLocks noChangeAspect="1"/>
          </p:cNvPicPr>
          <p:nvPr/>
        </p:nvPicPr>
        <p:blipFill>
          <a:blip r:embed="rId3"/>
          <a:stretch>
            <a:fillRect/>
          </a:stretch>
        </p:blipFill>
        <p:spPr>
          <a:xfrm>
            <a:off x="5115465" y="2649127"/>
            <a:ext cx="902286" cy="1487553"/>
          </a:xfrm>
          <a:prstGeom prst="rect">
            <a:avLst/>
          </a:prstGeom>
        </p:spPr>
      </p:pic>
    </p:spTree>
    <p:extLst>
      <p:ext uri="{BB962C8B-B14F-4D97-AF65-F5344CB8AC3E}">
        <p14:creationId xmlns:p14="http://schemas.microsoft.com/office/powerpoint/2010/main" val="2610466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F9BF-D66E-4310-B341-01FA3FD69830}"/>
              </a:ext>
            </a:extLst>
          </p:cNvPr>
          <p:cNvSpPr>
            <a:spLocks noGrp="1"/>
          </p:cNvSpPr>
          <p:nvPr>
            <p:ph type="title"/>
          </p:nvPr>
        </p:nvSpPr>
        <p:spPr/>
        <p:txBody>
          <a:bodyPr/>
          <a:lstStyle/>
          <a:p>
            <a:r>
              <a:rPr lang="en-US" b="1" dirty="0"/>
              <a:t>Agenda </a:t>
            </a:r>
          </a:p>
        </p:txBody>
      </p:sp>
      <p:sp>
        <p:nvSpPr>
          <p:cNvPr id="3" name="Content Placeholder 2">
            <a:extLst>
              <a:ext uri="{FF2B5EF4-FFF2-40B4-BE49-F238E27FC236}">
                <a16:creationId xmlns:a16="http://schemas.microsoft.com/office/drawing/2014/main" id="{41F35DA1-9A8C-47F4-9E4A-CF409C067DAD}"/>
              </a:ext>
            </a:extLst>
          </p:cNvPr>
          <p:cNvSpPr>
            <a:spLocks noGrp="1"/>
          </p:cNvSpPr>
          <p:nvPr>
            <p:ph idx="1"/>
          </p:nvPr>
        </p:nvSpPr>
        <p:spPr>
          <a:xfrm>
            <a:off x="546956" y="2140283"/>
            <a:ext cx="11232668" cy="3991576"/>
          </a:xfrm>
        </p:spPr>
        <p:txBody>
          <a:bodyPr/>
          <a:lstStyle/>
          <a:p>
            <a:pPr marL="457200" indent="-457200">
              <a:buAutoNum type="arabicPeriod"/>
            </a:pPr>
            <a:r>
              <a:rPr lang="en-US" dirty="0"/>
              <a:t>Overview of New York Climate Leadership and Community Protection Act (CLCPA)</a:t>
            </a:r>
          </a:p>
          <a:p>
            <a:pPr marL="457200" indent="-457200">
              <a:buAutoNum type="arabicPeriod"/>
            </a:pPr>
            <a:endParaRPr lang="en-US" dirty="0"/>
          </a:p>
          <a:p>
            <a:pPr marL="457200" indent="-457200">
              <a:buAutoNum type="arabicPeriod"/>
            </a:pPr>
            <a:r>
              <a:rPr lang="en-US" dirty="0"/>
              <a:t>Carbon Neutral Buildings Roadmap Process and Intended Outcomes </a:t>
            </a:r>
          </a:p>
          <a:p>
            <a:pPr marL="457200" indent="-457200">
              <a:buAutoNum type="arabicPeriod"/>
            </a:pPr>
            <a:endParaRPr lang="en-US" dirty="0"/>
          </a:p>
          <a:p>
            <a:pPr marL="457200" indent="-457200">
              <a:buAutoNum type="arabicPeriod"/>
            </a:pPr>
            <a:r>
              <a:rPr lang="en-US" dirty="0"/>
              <a:t>Building Electrification Roadmap</a:t>
            </a:r>
          </a:p>
          <a:p>
            <a:pPr marL="457200" indent="-457200">
              <a:buAutoNum type="arabicPeriod"/>
            </a:pPr>
            <a:endParaRPr lang="en-US" dirty="0"/>
          </a:p>
          <a:p>
            <a:pPr marL="457200" indent="-457200">
              <a:buAutoNum type="arabicPeriod"/>
            </a:pPr>
            <a:r>
              <a:rPr lang="en-US" dirty="0"/>
              <a:t>NYSERDA Programs and Strategies to Decarbonize Buildings</a:t>
            </a:r>
          </a:p>
        </p:txBody>
      </p:sp>
    </p:spTree>
    <p:extLst>
      <p:ext uri="{BB962C8B-B14F-4D97-AF65-F5344CB8AC3E}">
        <p14:creationId xmlns:p14="http://schemas.microsoft.com/office/powerpoint/2010/main" val="1152597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8480"/>
            <a:ext cx="10515600" cy="1325563"/>
          </a:xfrm>
          <a:prstGeom prst="rect">
            <a:avLst/>
          </a:prstGeom>
        </p:spPr>
        <p:txBody>
          <a:bodyPr>
            <a:normAutofit fontScale="90000"/>
          </a:bodyPr>
          <a:lstStyle/>
          <a:p>
            <a:r>
              <a:rPr lang="en-US" dirty="0"/>
              <a:t>Building Electrification is Critical to Advancing </a:t>
            </a:r>
            <a:br>
              <a:rPr lang="en-US" dirty="0"/>
            </a:br>
            <a:r>
              <a:rPr lang="en-US" dirty="0"/>
              <a:t>New York’s Goals of a Carbon-Neutral Economy</a:t>
            </a:r>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308610" y="2091691"/>
            <a:ext cx="9081471" cy="4640580"/>
          </a:xfrm>
        </p:spPr>
        <p:txBody>
          <a:bodyPr>
            <a:normAutofit/>
          </a:bodyPr>
          <a:lstStyle/>
          <a:p>
            <a:r>
              <a:rPr lang="en-US" sz="2400" dirty="0">
                <a:solidFill>
                  <a:schemeClr val="tx1">
                    <a:lumMod val="65000"/>
                    <a:lumOff val="35000"/>
                  </a:schemeClr>
                </a:solidFill>
                <a:latin typeface="Roboto Lt"/>
              </a:rPr>
              <a:t>GHG emission reductions, and deep decarbonization over time: Building electrification in combination with efficiency and 100% clean electric supply is a critical path to carbon neutral buildings</a:t>
            </a:r>
          </a:p>
          <a:p>
            <a:r>
              <a:rPr lang="en-US" sz="2400" dirty="0">
                <a:solidFill>
                  <a:schemeClr val="tx1">
                    <a:lumMod val="65000"/>
                    <a:lumOff val="35000"/>
                  </a:schemeClr>
                </a:solidFill>
                <a:latin typeface="Roboto Lt"/>
              </a:rPr>
              <a:t>Meaningful overall energy savings</a:t>
            </a:r>
          </a:p>
          <a:p>
            <a:r>
              <a:rPr lang="en-US" sz="2400" dirty="0">
                <a:solidFill>
                  <a:schemeClr val="tx1">
                    <a:lumMod val="65000"/>
                    <a:lumOff val="35000"/>
                  </a:schemeClr>
                </a:solidFill>
                <a:latin typeface="Roboto Lt"/>
              </a:rPr>
              <a:t>Summer electric peak reductions and potential reduction in delivery rates</a:t>
            </a:r>
          </a:p>
          <a:p>
            <a:r>
              <a:rPr lang="en-US" sz="2400" dirty="0">
                <a:solidFill>
                  <a:schemeClr val="tx1">
                    <a:lumMod val="65000"/>
                    <a:lumOff val="35000"/>
                  </a:schemeClr>
                </a:solidFill>
                <a:latin typeface="Roboto Lt"/>
              </a:rPr>
              <a:t>Viable alternative to address customer heating needs in natural gas supply-constrained areas</a:t>
            </a:r>
          </a:p>
          <a:p>
            <a:pPr>
              <a:spcAft>
                <a:spcPts val="1200"/>
              </a:spcAft>
            </a:pPr>
            <a:r>
              <a:rPr lang="en-US" sz="2400" dirty="0">
                <a:solidFill>
                  <a:schemeClr val="tx1">
                    <a:lumMod val="65000"/>
                    <a:lumOff val="35000"/>
                  </a:schemeClr>
                </a:solidFill>
                <a:latin typeface="Roboto Lt"/>
              </a:rPr>
              <a:t>Healthier homes and communities</a:t>
            </a:r>
            <a:endParaRPr lang="en-US" sz="2400" dirty="0">
              <a:solidFill>
                <a:schemeClr val="tx1">
                  <a:lumMod val="65000"/>
                  <a:lumOff val="35000"/>
                </a:schemeClr>
              </a:solidFill>
              <a:latin typeface="Roboto Lt"/>
              <a:ea typeface="Roboto" pitchFamily="2" charset="0"/>
            </a:endParaRPr>
          </a:p>
        </p:txBody>
      </p:sp>
      <p:pic>
        <p:nvPicPr>
          <p:cNvPr id="6" name="Picture 5">
            <a:extLst>
              <a:ext uri="{FF2B5EF4-FFF2-40B4-BE49-F238E27FC236}">
                <a16:creationId xmlns:a16="http://schemas.microsoft.com/office/drawing/2014/main" id="{C262012E-EFB5-41D9-B033-BFB7AC90828A}"/>
              </a:ext>
            </a:extLst>
          </p:cNvPr>
          <p:cNvPicPr>
            <a:picLocks noChangeAspect="1"/>
          </p:cNvPicPr>
          <p:nvPr/>
        </p:nvPicPr>
        <p:blipFill>
          <a:blip r:embed="rId3"/>
          <a:stretch>
            <a:fillRect/>
          </a:stretch>
        </p:blipFill>
        <p:spPr>
          <a:xfrm>
            <a:off x="9511552" y="2823862"/>
            <a:ext cx="2680447" cy="4034138"/>
          </a:xfrm>
          <a:prstGeom prst="rect">
            <a:avLst/>
          </a:prstGeom>
        </p:spPr>
      </p:pic>
      <p:sp>
        <p:nvSpPr>
          <p:cNvPr id="2" name="Slide Number Placeholder 1">
            <a:extLst>
              <a:ext uri="{FF2B5EF4-FFF2-40B4-BE49-F238E27FC236}">
                <a16:creationId xmlns:a16="http://schemas.microsoft.com/office/drawing/2014/main" id="{0EF7C33F-E9B9-45C9-BE0B-C332E7B2841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CC6BB-C3D2-4223-AD7D-B48D1BB4495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1637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F1D0-9EF4-4962-B2C1-4A26693F0D27}"/>
              </a:ext>
            </a:extLst>
          </p:cNvPr>
          <p:cNvSpPr>
            <a:spLocks noGrp="1"/>
          </p:cNvSpPr>
          <p:nvPr>
            <p:ph type="title"/>
          </p:nvPr>
        </p:nvSpPr>
        <p:spPr>
          <a:xfrm>
            <a:off x="196172" y="540616"/>
            <a:ext cx="4511752" cy="5588879"/>
          </a:xfrm>
        </p:spPr>
        <p:txBody>
          <a:bodyPr/>
          <a:lstStyle/>
          <a:p>
            <a:r>
              <a:rPr lang="en-US" dirty="0"/>
              <a:t>10-year Roadmap outlining market-development milestones and public policy and investment options that will advance building electrification in New York State</a:t>
            </a:r>
          </a:p>
        </p:txBody>
      </p:sp>
      <p:sp>
        <p:nvSpPr>
          <p:cNvPr id="4" name="Content Placeholder 2">
            <a:extLst>
              <a:ext uri="{FF2B5EF4-FFF2-40B4-BE49-F238E27FC236}">
                <a16:creationId xmlns:a16="http://schemas.microsoft.com/office/drawing/2014/main" id="{CD4DC5E9-1E0C-4BD9-86A8-18FABE972ED1}"/>
              </a:ext>
            </a:extLst>
          </p:cNvPr>
          <p:cNvSpPr>
            <a:spLocks noGrp="1"/>
          </p:cNvSpPr>
          <p:nvPr>
            <p:ph type="body" sz="quarter" idx="12"/>
          </p:nvPr>
        </p:nvSpPr>
        <p:spPr>
          <a:xfrm>
            <a:off x="5125453" y="757992"/>
            <a:ext cx="6845967" cy="5787189"/>
          </a:xfrm>
        </p:spPr>
        <p:txBody>
          <a:bodyPr/>
          <a:lstStyle/>
          <a:p>
            <a:pPr marL="0" indent="0">
              <a:buNone/>
            </a:pPr>
            <a:r>
              <a:rPr lang="en-US" sz="3600" dirty="0">
                <a:solidFill>
                  <a:srgbClr val="0077C8"/>
                </a:solidFill>
              </a:rPr>
              <a:t>Transforming the way New York heats and cools its buildings</a:t>
            </a:r>
            <a:r>
              <a:rPr lang="en-US" sz="2500" dirty="0">
                <a:solidFill>
                  <a:srgbClr val="0077C8"/>
                </a:solidFill>
              </a:rPr>
              <a:t> </a:t>
            </a:r>
          </a:p>
          <a:p>
            <a:pPr marL="0" indent="0">
              <a:buNone/>
            </a:pPr>
            <a:r>
              <a:rPr lang="en-US" sz="2500" dirty="0">
                <a:solidFill>
                  <a:srgbClr val="0077C8"/>
                </a:solidFill>
              </a:rPr>
              <a:t>Key Building Electrification Roadmap outputs:</a:t>
            </a:r>
          </a:p>
          <a:p>
            <a:r>
              <a:rPr lang="en-US" sz="2000" b="0" dirty="0">
                <a:solidFill>
                  <a:srgbClr val="63666A"/>
                </a:solidFill>
                <a:latin typeface="Roboto Lt" pitchFamily="2" charset="0"/>
              </a:rPr>
              <a:t>“State of the </a:t>
            </a:r>
            <a:r>
              <a:rPr lang="en-US" sz="2000" b="0" dirty="0">
                <a:latin typeface="Roboto Lt" pitchFamily="2" charset="0"/>
              </a:rPr>
              <a:t>market” vision for 2030, by market segment and building typology</a:t>
            </a:r>
            <a:endParaRPr lang="en-US" sz="2000" b="0" dirty="0">
              <a:solidFill>
                <a:srgbClr val="63666A"/>
              </a:solidFill>
              <a:latin typeface="Roboto Lt" pitchFamily="2" charset="0"/>
            </a:endParaRPr>
          </a:p>
          <a:p>
            <a:pPr marL="274320" indent="-274320">
              <a:spcBef>
                <a:spcPts val="1200"/>
              </a:spcBef>
              <a:buClr>
                <a:srgbClr val="63666A"/>
              </a:buClr>
              <a:buFont typeface="Arial" panose="020B0604020202020204" pitchFamily="34" charset="0"/>
              <a:buChar char="&gt;"/>
            </a:pPr>
            <a:r>
              <a:rPr lang="en-US" sz="2000" b="0" dirty="0">
                <a:solidFill>
                  <a:srgbClr val="63666A"/>
                </a:solidFill>
                <a:latin typeface="Roboto Lt" pitchFamily="2" charset="0"/>
              </a:rPr>
              <a:t>2030 building electrification goal for NYS</a:t>
            </a:r>
          </a:p>
          <a:p>
            <a:pPr marL="274320" indent="-274320">
              <a:spcBef>
                <a:spcPts val="1200"/>
              </a:spcBef>
              <a:buClr>
                <a:srgbClr val="63666A"/>
              </a:buClr>
              <a:buFont typeface="Arial" panose="020B0604020202020204" pitchFamily="34" charset="0"/>
              <a:buChar char="&gt;"/>
            </a:pPr>
            <a:r>
              <a:rPr lang="en-US" sz="2000" b="0" dirty="0">
                <a:solidFill>
                  <a:srgbClr val="63666A"/>
                </a:solidFill>
                <a:latin typeface="Roboto Lt" pitchFamily="2" charset="0"/>
              </a:rPr>
              <a:t>Assessment of the current market</a:t>
            </a:r>
          </a:p>
          <a:p>
            <a:pPr marL="274320" lvl="0" indent="-274320">
              <a:spcBef>
                <a:spcPts val="1200"/>
              </a:spcBef>
              <a:buClr>
                <a:srgbClr val="63666A"/>
              </a:buClr>
              <a:buFont typeface="Arial" panose="020B0604020202020204" pitchFamily="34" charset="0"/>
              <a:buChar char="&gt;"/>
            </a:pPr>
            <a:r>
              <a:rPr lang="en-US" sz="2000" b="0" dirty="0">
                <a:solidFill>
                  <a:srgbClr val="63666A"/>
                </a:solidFill>
                <a:latin typeface="Roboto Lt" pitchFamily="2" charset="0"/>
              </a:rPr>
              <a:t>Recommendations for public policies and programs</a:t>
            </a:r>
          </a:p>
          <a:p>
            <a:pPr marL="274320" lvl="0" indent="-274320">
              <a:spcBef>
                <a:spcPts val="1200"/>
              </a:spcBef>
              <a:buClr>
                <a:srgbClr val="63666A"/>
              </a:buClr>
              <a:buFont typeface="Arial" panose="020B0604020202020204" pitchFamily="34" charset="0"/>
              <a:buChar char="&gt;"/>
            </a:pPr>
            <a:r>
              <a:rPr lang="en-US" sz="2000" b="0" dirty="0">
                <a:solidFill>
                  <a:srgbClr val="63666A"/>
                </a:solidFill>
                <a:latin typeface="Roboto Lt" pitchFamily="2" charset="0"/>
              </a:rPr>
              <a:t>Engaged constituency for market advancement</a:t>
            </a:r>
          </a:p>
          <a:p>
            <a:pPr marL="274320" lvl="0" indent="-274320">
              <a:spcBef>
                <a:spcPts val="1200"/>
              </a:spcBef>
              <a:buClr>
                <a:srgbClr val="63666A"/>
              </a:buClr>
              <a:buFont typeface="Arial" panose="020B0604020202020204" pitchFamily="34" charset="0"/>
              <a:buChar char="&gt;"/>
            </a:pPr>
            <a:r>
              <a:rPr lang="en-US" sz="2000" b="0" dirty="0">
                <a:solidFill>
                  <a:srgbClr val="63666A"/>
                </a:solidFill>
                <a:latin typeface="Roboto Lt" pitchFamily="2" charset="0"/>
              </a:rPr>
              <a:t>Identification of high potential partnering opportunities with other jurisdictions &amp; organizations</a:t>
            </a:r>
          </a:p>
          <a:p>
            <a:pPr marL="274320" lvl="0" indent="-274320">
              <a:spcBef>
                <a:spcPts val="1200"/>
              </a:spcBef>
              <a:buClr>
                <a:srgbClr val="63666A"/>
              </a:buClr>
              <a:buFont typeface="Arial" panose="020B0604020202020204" pitchFamily="34" charset="0"/>
              <a:buChar char="&gt;"/>
            </a:pPr>
            <a:r>
              <a:rPr lang="en-US" sz="2000" b="0" dirty="0">
                <a:solidFill>
                  <a:srgbClr val="63666A"/>
                </a:solidFill>
                <a:latin typeface="Roboto Lt" pitchFamily="2" charset="0"/>
              </a:rPr>
              <a:t>Resources available online</a:t>
            </a:r>
          </a:p>
        </p:txBody>
      </p:sp>
    </p:spTree>
    <p:extLst>
      <p:ext uri="{BB962C8B-B14F-4D97-AF65-F5344CB8AC3E}">
        <p14:creationId xmlns:p14="http://schemas.microsoft.com/office/powerpoint/2010/main" val="3355461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23B01-AEE6-4973-A567-1A934D12E9D9}"/>
              </a:ext>
            </a:extLst>
          </p:cNvPr>
          <p:cNvSpPr>
            <a:spLocks noGrp="1"/>
          </p:cNvSpPr>
          <p:nvPr>
            <p:ph type="title"/>
          </p:nvPr>
        </p:nvSpPr>
        <p:spPr>
          <a:xfrm>
            <a:off x="541031" y="1247698"/>
            <a:ext cx="8738051" cy="5194666"/>
          </a:xfrm>
        </p:spPr>
        <p:txBody>
          <a:bodyPr/>
          <a:lstStyle/>
          <a:p>
            <a:r>
              <a:rPr lang="en-US" dirty="0"/>
              <a:t>NYSERDA Existing Programs to Decarbonize Buildings </a:t>
            </a:r>
            <a:br>
              <a:rPr lang="en-US" dirty="0"/>
            </a:br>
            <a:br>
              <a:rPr lang="en-US" dirty="0"/>
            </a:br>
            <a:endParaRPr lang="en-US" dirty="0"/>
          </a:p>
        </p:txBody>
      </p:sp>
    </p:spTree>
    <p:extLst>
      <p:ext uri="{BB962C8B-B14F-4D97-AF65-F5344CB8AC3E}">
        <p14:creationId xmlns:p14="http://schemas.microsoft.com/office/powerpoint/2010/main" val="582075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584201"/>
            <a:ext cx="11988800" cy="666786"/>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NYSERDA Programs Supporting Decarbonization</a:t>
            </a:r>
            <a:endParaRPr kumimoji="0" lang="en-US" sz="37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769FEF90-11B6-4A8F-B614-CE948CAB884D}"/>
              </a:ext>
            </a:extLst>
          </p:cNvPr>
          <p:cNvSpPr/>
          <p:nvPr/>
        </p:nvSpPr>
        <p:spPr>
          <a:xfrm>
            <a:off x="3062145" y="1701801"/>
            <a:ext cx="2928024" cy="1576463"/>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Buildings of Excellence</a:t>
            </a:r>
          </a:p>
        </p:txBody>
      </p:sp>
      <p:sp>
        <p:nvSpPr>
          <p:cNvPr id="6" name="Rectangle: Rounded Corners 5">
            <a:extLst>
              <a:ext uri="{FF2B5EF4-FFF2-40B4-BE49-F238E27FC236}">
                <a16:creationId xmlns:a16="http://schemas.microsoft.com/office/drawing/2014/main" id="{7A695155-8D8A-41E0-899F-221C1825AB3F}"/>
              </a:ext>
            </a:extLst>
          </p:cNvPr>
          <p:cNvSpPr/>
          <p:nvPr/>
        </p:nvSpPr>
        <p:spPr>
          <a:xfrm>
            <a:off x="560039" y="1701801"/>
            <a:ext cx="2194560" cy="1576463"/>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RetrofitNY</a:t>
            </a:r>
          </a:p>
        </p:txBody>
      </p:sp>
      <p:sp>
        <p:nvSpPr>
          <p:cNvPr id="7" name="Rectangle: Rounded Corners 6">
            <a:extLst>
              <a:ext uri="{FF2B5EF4-FFF2-40B4-BE49-F238E27FC236}">
                <a16:creationId xmlns:a16="http://schemas.microsoft.com/office/drawing/2014/main" id="{CF63FBC2-BCD5-423E-B687-768890AAD5F2}"/>
              </a:ext>
            </a:extLst>
          </p:cNvPr>
          <p:cNvSpPr/>
          <p:nvPr/>
        </p:nvSpPr>
        <p:spPr>
          <a:xfrm>
            <a:off x="582341" y="3429000"/>
            <a:ext cx="5486400" cy="1219200"/>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 Zero Energy for </a:t>
            </a:r>
            <a:b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Economic Development </a:t>
            </a:r>
          </a:p>
        </p:txBody>
      </p:sp>
      <p:sp>
        <p:nvSpPr>
          <p:cNvPr id="8" name="Rectangle: Rounded Corners 7">
            <a:extLst>
              <a:ext uri="{FF2B5EF4-FFF2-40B4-BE49-F238E27FC236}">
                <a16:creationId xmlns:a16="http://schemas.microsoft.com/office/drawing/2014/main" id="{7FF73B3D-1EA4-4E37-894E-9F1A3C3EEE4B}"/>
              </a:ext>
            </a:extLst>
          </p:cNvPr>
          <p:cNvSpPr/>
          <p:nvPr/>
        </p:nvSpPr>
        <p:spPr>
          <a:xfrm>
            <a:off x="6297716" y="1701801"/>
            <a:ext cx="2928024" cy="1555631"/>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Codes to Zero</a:t>
            </a:r>
          </a:p>
        </p:txBody>
      </p:sp>
      <p:sp>
        <p:nvSpPr>
          <p:cNvPr id="9" name="Rectangle: Rounded Corners 8">
            <a:extLst>
              <a:ext uri="{FF2B5EF4-FFF2-40B4-BE49-F238E27FC236}">
                <a16:creationId xmlns:a16="http://schemas.microsoft.com/office/drawing/2014/main" id="{0EEE5E88-2CA5-4EB6-90CB-2941C0A23858}"/>
              </a:ext>
            </a:extLst>
          </p:cNvPr>
          <p:cNvSpPr/>
          <p:nvPr/>
        </p:nvSpPr>
        <p:spPr>
          <a:xfrm>
            <a:off x="9533285" y="1701801"/>
            <a:ext cx="2194560" cy="1576463"/>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Lead by Example</a:t>
            </a:r>
          </a:p>
        </p:txBody>
      </p:sp>
      <p:sp>
        <p:nvSpPr>
          <p:cNvPr id="10" name="Rectangle: Rounded Corners 9">
            <a:extLst>
              <a:ext uri="{FF2B5EF4-FFF2-40B4-BE49-F238E27FC236}">
                <a16:creationId xmlns:a16="http://schemas.microsoft.com/office/drawing/2014/main" id="{D524C163-AE12-4AC1-92A4-0D2243910E80}"/>
              </a:ext>
            </a:extLst>
          </p:cNvPr>
          <p:cNvSpPr/>
          <p:nvPr/>
        </p:nvSpPr>
        <p:spPr>
          <a:xfrm>
            <a:off x="6241445" y="3429000"/>
            <a:ext cx="5486400" cy="1219200"/>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 Zero </a:t>
            </a:r>
            <a:b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Manufactured Housing </a:t>
            </a:r>
          </a:p>
        </p:txBody>
      </p:sp>
      <p:sp>
        <p:nvSpPr>
          <p:cNvPr id="11" name="Rectangle: Rounded Corners 10">
            <a:extLst>
              <a:ext uri="{FF2B5EF4-FFF2-40B4-BE49-F238E27FC236}">
                <a16:creationId xmlns:a16="http://schemas.microsoft.com/office/drawing/2014/main" id="{C3B89AA8-3B05-42D2-9207-F1035C5916B6}"/>
              </a:ext>
            </a:extLst>
          </p:cNvPr>
          <p:cNvSpPr/>
          <p:nvPr/>
        </p:nvSpPr>
        <p:spPr>
          <a:xfrm>
            <a:off x="560039" y="4793935"/>
            <a:ext cx="5486400" cy="1219200"/>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 Zero in New Construction: All Sectors &amp; Portfolio Support</a:t>
            </a:r>
          </a:p>
        </p:txBody>
      </p:sp>
      <p:sp>
        <p:nvSpPr>
          <p:cNvPr id="13" name="Rectangle: Rounded Corners 12">
            <a:extLst>
              <a:ext uri="{FF2B5EF4-FFF2-40B4-BE49-F238E27FC236}">
                <a16:creationId xmlns:a16="http://schemas.microsoft.com/office/drawing/2014/main" id="{C17272D3-424D-4B8B-8AFD-B77EF602B6A8}"/>
              </a:ext>
            </a:extLst>
          </p:cNvPr>
          <p:cNvSpPr/>
          <p:nvPr/>
        </p:nvSpPr>
        <p:spPr>
          <a:xfrm>
            <a:off x="6273537" y="4793935"/>
            <a:ext cx="5486400" cy="1219200"/>
          </a:xfrm>
          <a:prstGeom prst="roundRect">
            <a:avLst/>
          </a:prstGeom>
          <a:solidFill>
            <a:srgbClr val="006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667" b="1" dirty="0">
                <a:solidFill>
                  <a:prstClr val="white"/>
                </a:solidFill>
                <a:latin typeface="Arial" panose="020B0604020202020204" pitchFamily="34" charset="0"/>
                <a:cs typeface="Arial" panose="020B0604020202020204" pitchFamily="34" charset="0"/>
              </a:rPr>
              <a:t>Carbon Neutral Communities</a:t>
            </a:r>
            <a:endPar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433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15660318502_422166cce7_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9" y="482599"/>
            <a:ext cx="9561119" cy="6372524"/>
          </a:xfrm>
          <a:prstGeom prst="rect">
            <a:avLst/>
          </a:prstGeom>
        </p:spPr>
      </p:pic>
      <p:sp>
        <p:nvSpPr>
          <p:cNvPr id="4" name="Text Placeholder 2">
            <a:extLst>
              <a:ext uri="{FF2B5EF4-FFF2-40B4-BE49-F238E27FC236}">
                <a16:creationId xmlns:a16="http://schemas.microsoft.com/office/drawing/2014/main" id="{5D455118-45EE-43B7-A7D6-145947B0F28A}"/>
              </a:ext>
            </a:extLst>
          </p:cNvPr>
          <p:cNvSpPr txBox="1">
            <a:spLocks/>
          </p:cNvSpPr>
          <p:nvPr/>
        </p:nvSpPr>
        <p:spPr>
          <a:xfrm>
            <a:off x="9550400" y="853021"/>
            <a:ext cx="2641600" cy="4506379"/>
          </a:xfrm>
          <a:prstGeom prst="rect">
            <a:avLst/>
          </a:prstGeom>
        </p:spPr>
        <p:txBody>
          <a:bodyPr vert="horz" lIns="121920" tIns="60960" rIns="121920" bIns="60960" rtlCol="0">
            <a:normAutofit fontScale="25000" lnSpcReduction="20000"/>
          </a:bodyPr>
          <a:lstStyle>
            <a:lvl1pPr marL="457167" indent="-457167" algn="l" defTabSz="1219110" rtl="0" eaLnBrk="1" latinLnBrk="0" hangingPunct="1">
              <a:spcBef>
                <a:spcPct val="20000"/>
              </a:spcBef>
              <a:buFont typeface="Arial" panose="020B0604020202020204" pitchFamily="34" charset="0"/>
              <a:buChar char="•"/>
              <a:defRPr sz="3733" kern="1200">
                <a:solidFill>
                  <a:srgbClr val="646569"/>
                </a:solidFill>
                <a:latin typeface="Arial" panose="020B0604020202020204" pitchFamily="34" charset="0"/>
                <a:ea typeface="+mn-ea"/>
                <a:cs typeface="Arial" panose="020B0604020202020204" pitchFamily="34" charset="0"/>
              </a:defRPr>
            </a:lvl1pPr>
            <a:lvl2pPr marL="990526" indent="-380972" algn="l" defTabSz="1219110" rtl="0" eaLnBrk="1" latinLnBrk="0" hangingPunct="1">
              <a:spcBef>
                <a:spcPct val="20000"/>
              </a:spcBef>
              <a:buFont typeface="Arial" panose="020B0604020202020204" pitchFamily="34" charset="0"/>
              <a:buChar char="–"/>
              <a:defRPr sz="3200" kern="1200">
                <a:solidFill>
                  <a:srgbClr val="646569"/>
                </a:solidFill>
                <a:latin typeface="Arial" panose="020B0604020202020204" pitchFamily="34" charset="0"/>
                <a:ea typeface="+mn-ea"/>
                <a:cs typeface="Arial" panose="020B0604020202020204" pitchFamily="34" charset="0"/>
              </a:defRPr>
            </a:lvl2pPr>
            <a:lvl3pPr marL="1523887" indent="-304776" algn="l" defTabSz="1219110" rtl="0" eaLnBrk="1" latinLnBrk="0" hangingPunct="1">
              <a:spcBef>
                <a:spcPct val="20000"/>
              </a:spcBef>
              <a:buFont typeface="Arial" panose="020B0604020202020204" pitchFamily="34" charset="0"/>
              <a:buChar char="•"/>
              <a:defRPr sz="2667" kern="1200">
                <a:solidFill>
                  <a:srgbClr val="646569"/>
                </a:solidFill>
                <a:latin typeface="Arial" panose="020B0604020202020204" pitchFamily="34" charset="0"/>
                <a:ea typeface="+mn-ea"/>
                <a:cs typeface="Arial" panose="020B0604020202020204" pitchFamily="34" charset="0"/>
              </a:defRPr>
            </a:lvl3pPr>
            <a:lvl4pPr marL="2133440" indent="-304776" algn="l" defTabSz="1219110" rtl="0" eaLnBrk="1" latinLnBrk="0" hangingPunct="1">
              <a:spcBef>
                <a:spcPct val="20000"/>
              </a:spcBef>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2742994" indent="-304776" algn="l" defTabSz="1219110" rtl="0" eaLnBrk="1" latinLnBrk="0" hangingPunct="1">
              <a:spcBef>
                <a:spcPct val="20000"/>
              </a:spcBef>
              <a:buFont typeface="Arial" panose="020B0604020202020204" pitchFamily="34" charset="0"/>
              <a:buChar char="»"/>
              <a:defRPr sz="2000" kern="1200">
                <a:solidFill>
                  <a:srgbClr val="646569"/>
                </a:solidFill>
                <a:latin typeface="Arial" panose="020B0604020202020204" pitchFamily="34" charset="0"/>
                <a:ea typeface="+mn-ea"/>
                <a:cs typeface="Arial" panose="020B0604020202020204" pitchFamily="34" charset="0"/>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62535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31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Adapting the Successful </a:t>
            </a:r>
            <a:r>
              <a:rPr kumimoji="0" lang="en-US" sz="10310" b="1" i="0" u="none" strike="noStrike" kern="1200" cap="none" spc="0" normalizeH="0" baseline="0" noProof="0" dirty="0" err="1">
                <a:ln>
                  <a:noFill/>
                </a:ln>
                <a:solidFill>
                  <a:srgbClr val="002D73"/>
                </a:solidFill>
                <a:effectLst/>
                <a:uLnTx/>
                <a:uFillTx/>
                <a:latin typeface="Arial" panose="020B0604020202020204" pitchFamily="34" charset="0"/>
                <a:ea typeface="+mn-ea"/>
                <a:cs typeface="Arial" panose="020B0604020202020204" pitchFamily="34" charset="0"/>
              </a:rPr>
              <a:t>Energiesprong</a:t>
            </a:r>
            <a:r>
              <a:rPr kumimoji="0" lang="en-US" sz="1031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 Model to New York State </a:t>
            </a:r>
          </a:p>
          <a:p>
            <a:pPr marL="609509" marR="0" lvl="0" indent="-609509" algn="l" defTabSz="1625359"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42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609541" marR="0" lvl="0" indent="-609541" algn="l" defTabSz="1625359" rtl="0" eaLnBrk="1" fontAlgn="auto" latinLnBrk="0" hangingPunct="1">
              <a:lnSpc>
                <a:spcPct val="100000"/>
              </a:lnSpc>
              <a:spcBef>
                <a:spcPct val="20000"/>
              </a:spcBef>
              <a:spcAft>
                <a:spcPts val="0"/>
              </a:spcAft>
              <a:buClrTx/>
              <a:buSzPct val="70000"/>
              <a:buFont typeface="Arial" panose="020B0604020202020204" pitchFamily="34" charset="0"/>
              <a:buChar char="•"/>
              <a:tabLst/>
              <a:defRPr/>
            </a:pPr>
            <a:r>
              <a:rPr kumimoji="0" lang="en-US" sz="9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7,500 rehabs</a:t>
            </a:r>
          </a:p>
          <a:p>
            <a:pPr marL="609541" marR="0" lvl="0" indent="-609541" algn="l" defTabSz="1625359" rtl="0" eaLnBrk="1" fontAlgn="auto" latinLnBrk="0" hangingPunct="1">
              <a:lnSpc>
                <a:spcPct val="100000"/>
              </a:lnSpc>
              <a:spcBef>
                <a:spcPct val="20000"/>
              </a:spcBef>
              <a:spcAft>
                <a:spcPts val="0"/>
              </a:spcAft>
              <a:buClrTx/>
              <a:buSzPct val="70000"/>
              <a:buFont typeface="Arial" panose="020B0604020202020204" pitchFamily="34" charset="0"/>
              <a:buChar char="•"/>
              <a:tabLst/>
              <a:defRPr/>
            </a:pPr>
            <a:r>
              <a:rPr kumimoji="0" lang="en-US" sz="9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7,500 new construction </a:t>
            </a:r>
          </a:p>
          <a:p>
            <a:pPr marL="609541" marR="0" lvl="0" indent="-609541" algn="l" defTabSz="1625359" rtl="0" eaLnBrk="1" fontAlgn="auto" latinLnBrk="0" hangingPunct="1">
              <a:lnSpc>
                <a:spcPct val="100000"/>
              </a:lnSpc>
              <a:spcBef>
                <a:spcPct val="20000"/>
              </a:spcBef>
              <a:spcAft>
                <a:spcPts val="0"/>
              </a:spcAft>
              <a:buClrTx/>
              <a:buSzPct val="70000"/>
              <a:buFont typeface="Arial" panose="020B0604020202020204" pitchFamily="34" charset="0"/>
              <a:buChar char="•"/>
              <a:tabLst/>
              <a:defRPr/>
            </a:pPr>
            <a:r>
              <a:rPr kumimoji="0" lang="en-US" sz="9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20,000 in pipeline</a:t>
            </a:r>
          </a:p>
        </p:txBody>
      </p:sp>
    </p:spTree>
    <p:extLst>
      <p:ext uri="{BB962C8B-B14F-4D97-AF65-F5344CB8AC3E}">
        <p14:creationId xmlns:p14="http://schemas.microsoft.com/office/powerpoint/2010/main" val="2967761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584202"/>
            <a:ext cx="11988800" cy="666786"/>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Key Components of Net Zero Retrofit Solution</a:t>
            </a:r>
            <a:endParaRPr kumimoji="0" lang="en-US" sz="37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5892801" y="2006600"/>
            <a:ext cx="6078331" cy="2133600"/>
          </a:xfrm>
          <a:prstGeom prst="rect">
            <a:avLst/>
          </a:prstGeom>
          <a:noFill/>
          <a:ln>
            <a:noFill/>
          </a:ln>
        </p:spPr>
        <p:txBody>
          <a:bodyPr wrap="square" rtlCol="0">
            <a:noAutofit/>
          </a:body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667"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Elements</a:t>
            </a:r>
          </a:p>
          <a:p>
            <a:pPr marL="609570" marR="0" lvl="0" indent="-243829"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Highly insulated building envelope</a:t>
            </a:r>
          </a:p>
          <a:p>
            <a:pPr marL="609570" marR="0" lvl="0" indent="-243829"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downsized all-electric mechanical works</a:t>
            </a:r>
          </a:p>
          <a:p>
            <a:pPr marL="609570" marR="0" lvl="0" indent="-243829"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[On-site] distributed generation</a:t>
            </a:r>
          </a:p>
          <a:p>
            <a:pPr marL="609570" marR="0" lvl="0" indent="-243829" algn="l" defTabSz="121917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Grid interactivity</a:t>
            </a:r>
          </a:p>
        </p:txBody>
      </p:sp>
      <p:pic>
        <p:nvPicPr>
          <p:cNvPr id="5" name="Picture Placeholder 7">
            <a:extLst>
              <a:ext uri="{FF2B5EF4-FFF2-40B4-BE49-F238E27FC236}">
                <a16:creationId xmlns:a16="http://schemas.microsoft.com/office/drawing/2014/main" id="{60824880-DD66-4455-A237-E85AF04207D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2802" y="1417431"/>
            <a:ext cx="4826015" cy="4826015"/>
          </a:xfrm>
          <a:prstGeom prst="ellipse">
            <a:avLst/>
          </a:prstGeom>
        </p:spPr>
      </p:pic>
    </p:spTree>
    <p:extLst>
      <p:ext uri="{BB962C8B-B14F-4D97-AF65-F5344CB8AC3E}">
        <p14:creationId xmlns:p14="http://schemas.microsoft.com/office/powerpoint/2010/main" val="3675019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584201"/>
            <a:ext cx="11988800" cy="666786"/>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REV principle: engage private sector capital</a:t>
            </a:r>
            <a:endParaRPr kumimoji="0" lang="en-US" sz="37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p:txBody>
      </p:sp>
      <p:sp>
        <p:nvSpPr>
          <p:cNvPr id="12" name="Content Placeholder 2">
            <a:extLst>
              <a:ext uri="{FF2B5EF4-FFF2-40B4-BE49-F238E27FC236}">
                <a16:creationId xmlns:a16="http://schemas.microsoft.com/office/drawing/2014/main" id="{F8719EFC-7474-4CC7-940C-2067412152DA}"/>
              </a:ext>
            </a:extLst>
          </p:cNvPr>
          <p:cNvSpPr txBox="1">
            <a:spLocks/>
          </p:cNvSpPr>
          <p:nvPr/>
        </p:nvSpPr>
        <p:spPr>
          <a:xfrm>
            <a:off x="1780661" y="1701800"/>
            <a:ext cx="8746957" cy="4876800"/>
          </a:xfrm>
          <a:solidFill>
            <a:schemeClr val="bg1">
              <a:lumMod val="95000"/>
            </a:scheme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Cost reduction</a:t>
            </a:r>
          </a:p>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Carbon Neutral Building Retrofits</a:t>
            </a:r>
          </a:p>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  at  </a:t>
            </a:r>
            <a:br>
              <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business-as-usual rehab cost</a:t>
            </a:r>
          </a:p>
        </p:txBody>
      </p:sp>
      <p:sp>
        <p:nvSpPr>
          <p:cNvPr id="14" name="Arrow: Down 13">
            <a:extLst>
              <a:ext uri="{FF2B5EF4-FFF2-40B4-BE49-F238E27FC236}">
                <a16:creationId xmlns:a16="http://schemas.microsoft.com/office/drawing/2014/main" id="{1C2035E0-FB95-4BC4-BE23-CE31DD7BC7F8}"/>
              </a:ext>
            </a:extLst>
          </p:cNvPr>
          <p:cNvSpPr/>
          <p:nvPr/>
        </p:nvSpPr>
        <p:spPr>
          <a:xfrm>
            <a:off x="5212483" y="2413000"/>
            <a:ext cx="1767031" cy="1490133"/>
          </a:xfrm>
          <a:prstGeom prst="downArrow">
            <a:avLst/>
          </a:prstGeom>
          <a:solidFill>
            <a:srgbClr val="64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2551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69A6"/>
              </a:solidFill>
              <a:effectLst/>
              <a:uLnTx/>
              <a:uFillTx/>
              <a:latin typeface="Calibri"/>
              <a:ea typeface="+mn-ea"/>
              <a:cs typeface="+mn-cs"/>
            </a:endParaRPr>
          </a:p>
        </p:txBody>
      </p:sp>
    </p:spTree>
    <p:extLst>
      <p:ext uri="{BB962C8B-B14F-4D97-AF65-F5344CB8AC3E}">
        <p14:creationId xmlns:p14="http://schemas.microsoft.com/office/powerpoint/2010/main" val="3647223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15660318502_422166cce7_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9" y="482599"/>
            <a:ext cx="9561119" cy="6372524"/>
          </a:xfrm>
          <a:prstGeom prst="rect">
            <a:avLst/>
          </a:prstGeom>
        </p:spPr>
      </p:pic>
      <p:sp>
        <p:nvSpPr>
          <p:cNvPr id="4" name="Text Placeholder 2">
            <a:extLst>
              <a:ext uri="{FF2B5EF4-FFF2-40B4-BE49-F238E27FC236}">
                <a16:creationId xmlns:a16="http://schemas.microsoft.com/office/drawing/2014/main" id="{5D455118-45EE-43B7-A7D6-145947B0F28A}"/>
              </a:ext>
            </a:extLst>
          </p:cNvPr>
          <p:cNvSpPr txBox="1">
            <a:spLocks/>
          </p:cNvSpPr>
          <p:nvPr/>
        </p:nvSpPr>
        <p:spPr>
          <a:xfrm>
            <a:off x="9550400" y="853021"/>
            <a:ext cx="2641600" cy="4506379"/>
          </a:xfrm>
          <a:prstGeom prst="rect">
            <a:avLst/>
          </a:prstGeom>
        </p:spPr>
        <p:txBody>
          <a:bodyPr vert="horz" lIns="121920" tIns="60960" rIns="121920" bIns="60960" rtlCol="0">
            <a:normAutofit fontScale="25000" lnSpcReduction="20000"/>
          </a:bodyPr>
          <a:lstStyle>
            <a:lvl1pPr marL="457167" indent="-457167" algn="l" defTabSz="1219110" rtl="0" eaLnBrk="1" latinLnBrk="0" hangingPunct="1">
              <a:spcBef>
                <a:spcPct val="20000"/>
              </a:spcBef>
              <a:buFont typeface="Arial" panose="020B0604020202020204" pitchFamily="34" charset="0"/>
              <a:buChar char="•"/>
              <a:defRPr sz="3733" kern="1200">
                <a:solidFill>
                  <a:srgbClr val="646569"/>
                </a:solidFill>
                <a:latin typeface="Arial" panose="020B0604020202020204" pitchFamily="34" charset="0"/>
                <a:ea typeface="+mn-ea"/>
                <a:cs typeface="Arial" panose="020B0604020202020204" pitchFamily="34" charset="0"/>
              </a:defRPr>
            </a:lvl1pPr>
            <a:lvl2pPr marL="990526" indent="-380972" algn="l" defTabSz="1219110" rtl="0" eaLnBrk="1" latinLnBrk="0" hangingPunct="1">
              <a:spcBef>
                <a:spcPct val="20000"/>
              </a:spcBef>
              <a:buFont typeface="Arial" panose="020B0604020202020204" pitchFamily="34" charset="0"/>
              <a:buChar char="–"/>
              <a:defRPr sz="3200" kern="1200">
                <a:solidFill>
                  <a:srgbClr val="646569"/>
                </a:solidFill>
                <a:latin typeface="Arial" panose="020B0604020202020204" pitchFamily="34" charset="0"/>
                <a:ea typeface="+mn-ea"/>
                <a:cs typeface="Arial" panose="020B0604020202020204" pitchFamily="34" charset="0"/>
              </a:defRPr>
            </a:lvl2pPr>
            <a:lvl3pPr marL="1523887" indent="-304776" algn="l" defTabSz="1219110" rtl="0" eaLnBrk="1" latinLnBrk="0" hangingPunct="1">
              <a:spcBef>
                <a:spcPct val="20000"/>
              </a:spcBef>
              <a:buFont typeface="Arial" panose="020B0604020202020204" pitchFamily="34" charset="0"/>
              <a:buChar char="•"/>
              <a:defRPr sz="2667" kern="1200">
                <a:solidFill>
                  <a:srgbClr val="646569"/>
                </a:solidFill>
                <a:latin typeface="Arial" panose="020B0604020202020204" pitchFamily="34" charset="0"/>
                <a:ea typeface="+mn-ea"/>
                <a:cs typeface="Arial" panose="020B0604020202020204" pitchFamily="34" charset="0"/>
              </a:defRPr>
            </a:lvl3pPr>
            <a:lvl4pPr marL="2133440" indent="-304776" algn="l" defTabSz="1219110" rtl="0" eaLnBrk="1" latinLnBrk="0" hangingPunct="1">
              <a:spcBef>
                <a:spcPct val="20000"/>
              </a:spcBef>
              <a:buFont typeface="Arial" panose="020B0604020202020204" pitchFamily="34" charset="0"/>
              <a:buChar char="–"/>
              <a:defRPr sz="2400" kern="1200">
                <a:solidFill>
                  <a:srgbClr val="646569"/>
                </a:solidFill>
                <a:latin typeface="Arial" panose="020B0604020202020204" pitchFamily="34" charset="0"/>
                <a:ea typeface="+mn-ea"/>
                <a:cs typeface="Arial" panose="020B0604020202020204" pitchFamily="34" charset="0"/>
              </a:defRPr>
            </a:lvl4pPr>
            <a:lvl5pPr marL="2742994" indent="-304776" algn="l" defTabSz="1219110" rtl="0" eaLnBrk="1" latinLnBrk="0" hangingPunct="1">
              <a:spcBef>
                <a:spcPct val="20000"/>
              </a:spcBef>
              <a:buFont typeface="Arial" panose="020B0604020202020204" pitchFamily="34" charset="0"/>
              <a:buChar char="»"/>
              <a:defRPr sz="2000" kern="1200">
                <a:solidFill>
                  <a:srgbClr val="646569"/>
                </a:solidFill>
                <a:latin typeface="Arial" panose="020B0604020202020204" pitchFamily="34" charset="0"/>
                <a:ea typeface="+mn-ea"/>
                <a:cs typeface="Arial" panose="020B0604020202020204" pitchFamily="34" charset="0"/>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62535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31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Adapting the Successful </a:t>
            </a:r>
            <a:r>
              <a:rPr kumimoji="0" lang="en-US" sz="10310" b="1" i="0" u="none" strike="noStrike" kern="1200" cap="none" spc="0" normalizeH="0" baseline="0" noProof="0" dirty="0" err="1">
                <a:ln>
                  <a:noFill/>
                </a:ln>
                <a:solidFill>
                  <a:srgbClr val="002D73"/>
                </a:solidFill>
                <a:effectLst/>
                <a:uLnTx/>
                <a:uFillTx/>
                <a:latin typeface="Arial" panose="020B0604020202020204" pitchFamily="34" charset="0"/>
                <a:ea typeface="+mn-ea"/>
                <a:cs typeface="Arial" panose="020B0604020202020204" pitchFamily="34" charset="0"/>
              </a:rPr>
              <a:t>Energiesprong</a:t>
            </a:r>
            <a:r>
              <a:rPr kumimoji="0" lang="en-US" sz="1031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 Model to New York State </a:t>
            </a:r>
          </a:p>
          <a:p>
            <a:pPr marL="609509" marR="0" lvl="0" indent="-609509" algn="l" defTabSz="1625359"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42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609541" marR="0" lvl="0" indent="-609541" algn="l" defTabSz="1625359" rtl="0" eaLnBrk="1" fontAlgn="auto" latinLnBrk="0" hangingPunct="1">
              <a:lnSpc>
                <a:spcPct val="100000"/>
              </a:lnSpc>
              <a:spcBef>
                <a:spcPct val="20000"/>
              </a:spcBef>
              <a:spcAft>
                <a:spcPts val="0"/>
              </a:spcAft>
              <a:buClrTx/>
              <a:buSzPct val="70000"/>
              <a:buFont typeface="Arial" panose="020B0604020202020204" pitchFamily="34" charset="0"/>
              <a:buChar char="•"/>
              <a:tabLst/>
              <a:defRPr/>
            </a:pPr>
            <a:r>
              <a:rPr kumimoji="0" lang="en-US" sz="9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7,500 rehabs</a:t>
            </a:r>
          </a:p>
          <a:p>
            <a:pPr marL="609541" marR="0" lvl="0" indent="-609541" algn="l" defTabSz="1625359" rtl="0" eaLnBrk="1" fontAlgn="auto" latinLnBrk="0" hangingPunct="1">
              <a:lnSpc>
                <a:spcPct val="100000"/>
              </a:lnSpc>
              <a:spcBef>
                <a:spcPct val="20000"/>
              </a:spcBef>
              <a:spcAft>
                <a:spcPts val="0"/>
              </a:spcAft>
              <a:buClrTx/>
              <a:buSzPct val="70000"/>
              <a:buFont typeface="Arial" panose="020B0604020202020204" pitchFamily="34" charset="0"/>
              <a:buChar char="•"/>
              <a:tabLst/>
              <a:defRPr/>
            </a:pPr>
            <a:r>
              <a:rPr kumimoji="0" lang="en-US" sz="9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7,500 new construction </a:t>
            </a:r>
          </a:p>
          <a:p>
            <a:pPr marL="609541" marR="0" lvl="0" indent="-609541" algn="l" defTabSz="1625359" rtl="0" eaLnBrk="1" fontAlgn="auto" latinLnBrk="0" hangingPunct="1">
              <a:lnSpc>
                <a:spcPct val="100000"/>
              </a:lnSpc>
              <a:spcBef>
                <a:spcPct val="20000"/>
              </a:spcBef>
              <a:spcAft>
                <a:spcPts val="0"/>
              </a:spcAft>
              <a:buClrTx/>
              <a:buSzPct val="70000"/>
              <a:buFont typeface="Arial" panose="020B0604020202020204" pitchFamily="34" charset="0"/>
              <a:buChar char="•"/>
              <a:tabLst/>
              <a:defRPr/>
            </a:pPr>
            <a:r>
              <a:rPr kumimoji="0" lang="en-US" sz="9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20,000 in pipeline</a:t>
            </a:r>
          </a:p>
        </p:txBody>
      </p:sp>
    </p:spTree>
    <p:extLst>
      <p:ext uri="{BB962C8B-B14F-4D97-AF65-F5344CB8AC3E}">
        <p14:creationId xmlns:p14="http://schemas.microsoft.com/office/powerpoint/2010/main" val="4140093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E88E-0C0E-4C6F-974C-03C759A41533}"/>
              </a:ext>
            </a:extLst>
          </p:cNvPr>
          <p:cNvSpPr>
            <a:spLocks noGrp="1"/>
          </p:cNvSpPr>
          <p:nvPr>
            <p:ph type="title"/>
          </p:nvPr>
        </p:nvSpPr>
        <p:spPr>
          <a:xfrm>
            <a:off x="562708" y="584200"/>
            <a:ext cx="10972800" cy="1143000"/>
          </a:xfrm>
        </p:spPr>
        <p:txBody>
          <a:bodyPr/>
          <a:lstStyle/>
          <a:p>
            <a:r>
              <a:rPr lang="en-US" dirty="0">
                <a:solidFill>
                  <a:srgbClr val="002D73"/>
                </a:solidFill>
              </a:rPr>
              <a:t>Then vs Now</a:t>
            </a:r>
          </a:p>
        </p:txBody>
      </p:sp>
      <p:pic>
        <p:nvPicPr>
          <p:cNvPr id="4" name="Picture 2" descr="https://myautoworld.com/ford/history/ford-t/ford-t-2/ford-t-3/1912_Model_T.jpg">
            <a:extLst>
              <a:ext uri="{FF2B5EF4-FFF2-40B4-BE49-F238E27FC236}">
                <a16:creationId xmlns:a16="http://schemas.microsoft.com/office/drawing/2014/main" id="{B9FA1177-C244-43BB-B14D-7206FAFCBBF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2026977"/>
            <a:ext cx="4799215" cy="3070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B2578B-D362-4D87-A127-9A8CACE3FE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9" t="34167" r="2449" b="-16000"/>
          <a:stretch/>
        </p:blipFill>
        <p:spPr>
          <a:xfrm>
            <a:off x="5410079" y="2026976"/>
            <a:ext cx="6343580" cy="3459424"/>
          </a:xfrm>
          <a:prstGeom prst="rect">
            <a:avLst/>
          </a:prstGeom>
        </p:spPr>
      </p:pic>
    </p:spTree>
    <p:extLst>
      <p:ext uri="{BB962C8B-B14F-4D97-AF65-F5344CB8AC3E}">
        <p14:creationId xmlns:p14="http://schemas.microsoft.com/office/powerpoint/2010/main" val="2252292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Elbow Connector 26"/>
          <p:cNvCxnSpPr/>
          <p:nvPr/>
        </p:nvCxnSpPr>
        <p:spPr>
          <a:xfrm>
            <a:off x="1756106" y="4860776"/>
            <a:ext cx="2999823" cy="1467029"/>
          </a:xfrm>
          <a:prstGeom prst="bentConnector3">
            <a:avLst>
              <a:gd name="adj1" fmla="val 50000"/>
            </a:avLst>
          </a:prstGeom>
          <a:ln w="38100">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p:nvPr/>
        </p:nvCxnSpPr>
        <p:spPr>
          <a:xfrm rot="10800000" flipV="1">
            <a:off x="7315727" y="4954852"/>
            <a:ext cx="3491832" cy="1364149"/>
          </a:xfrm>
          <a:prstGeom prst="bentConnector3">
            <a:avLst/>
          </a:prstGeom>
          <a:ln w="38100">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2846" y="2145376"/>
            <a:ext cx="4578357" cy="294559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67603" y="2145383"/>
            <a:ext cx="4422223" cy="2945599"/>
          </a:xfrm>
          <a:prstGeom prst="rect">
            <a:avLst/>
          </a:prstGeom>
        </p:spPr>
      </p:pic>
      <p:sp>
        <p:nvSpPr>
          <p:cNvPr id="37" name="TextBox 36"/>
          <p:cNvSpPr txBox="1"/>
          <p:nvPr/>
        </p:nvSpPr>
        <p:spPr>
          <a:xfrm>
            <a:off x="7604696" y="5090973"/>
            <a:ext cx="2831201" cy="996201"/>
          </a:xfrm>
          <a:prstGeom prst="rect">
            <a:avLst/>
          </a:prstGeom>
          <a:noFill/>
        </p:spPr>
        <p:txBody>
          <a:bodyPr wrap="square" lIns="101759" tIns="50879" rIns="101759" bIns="50879"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03" b="0" i="0" u="none" strike="noStrike" kern="1200" cap="none" spc="0" normalizeH="0" baseline="0" noProof="0" dirty="0">
                <a:ln>
                  <a:noFill/>
                </a:ln>
                <a:solidFill>
                  <a:prstClr val="black"/>
                </a:solidFill>
                <a:effectLst/>
                <a:uLnTx/>
                <a:uFillTx/>
                <a:latin typeface="Akzidenz-Grotesk BQ Condensed"/>
                <a:ea typeface="+mn-ea"/>
                <a:cs typeface="Akzidenz-Grotesk BQ Condensed"/>
              </a:rPr>
              <a:t>SALES MAINTENANCE</a:t>
            </a:r>
          </a:p>
        </p:txBody>
      </p:sp>
      <p:sp>
        <p:nvSpPr>
          <p:cNvPr id="38" name="TextBox 37"/>
          <p:cNvSpPr txBox="1"/>
          <p:nvPr/>
        </p:nvSpPr>
        <p:spPr>
          <a:xfrm>
            <a:off x="1550258" y="5206756"/>
            <a:ext cx="2490207" cy="996201"/>
          </a:xfrm>
          <a:prstGeom prst="rect">
            <a:avLst/>
          </a:prstGeom>
          <a:noFill/>
        </p:spPr>
        <p:txBody>
          <a:bodyPr wrap="square" lIns="101759" tIns="50879" rIns="101759" bIns="50879"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03" b="0" i="0" u="none" strike="noStrike" kern="1200" cap="none" spc="0" normalizeH="0" baseline="0" noProof="0" dirty="0">
                <a:ln>
                  <a:noFill/>
                </a:ln>
                <a:solidFill>
                  <a:prstClr val="black"/>
                </a:solidFill>
                <a:effectLst/>
                <a:uLnTx/>
                <a:uFillTx/>
                <a:latin typeface="Akzidenz-Grotesk BQ Condensed"/>
                <a:ea typeface="+mn-ea"/>
                <a:cs typeface="Akzidenz-Grotesk BQ Condensed"/>
              </a:rPr>
              <a:t>MARKETING</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90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hthoek 1"/>
          <p:cNvSpPr/>
          <p:nvPr/>
        </p:nvSpPr>
        <p:spPr>
          <a:xfrm>
            <a:off x="938513" y="882266"/>
            <a:ext cx="1288274" cy="425874"/>
          </a:xfrm>
          <a:prstGeom prst="rect">
            <a:avLst/>
          </a:prstGeom>
        </p:spPr>
        <p:txBody>
          <a:bodyPr wrap="none" lIns="61645" tIns="30823" rIns="61645" bIns="30823">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NL" sz="2363" b="0" i="0" u="none" strike="noStrike" kern="1200" cap="none" spc="0" normalizeH="0" baseline="0" noProof="0" dirty="0">
                <a:ln>
                  <a:noFill/>
                </a:ln>
                <a:solidFill>
                  <a:srgbClr val="000000"/>
                </a:solidFill>
                <a:effectLst/>
                <a:uLnTx/>
                <a:uFillTx/>
                <a:latin typeface="Akzidenz-Grotesk BQ Condensed"/>
                <a:ea typeface="+mn-ea"/>
                <a:cs typeface="Akzidenz-Grotesk BQ Condensed"/>
              </a:rPr>
              <a:t>SUPPLIER</a:t>
            </a:r>
          </a:p>
        </p:txBody>
      </p:sp>
      <p:sp>
        <p:nvSpPr>
          <p:cNvPr id="20" name="Rechthoek 19"/>
          <p:cNvSpPr/>
          <p:nvPr/>
        </p:nvSpPr>
        <p:spPr>
          <a:xfrm>
            <a:off x="2570421" y="487478"/>
            <a:ext cx="1288274" cy="425874"/>
          </a:xfrm>
          <a:prstGeom prst="rect">
            <a:avLst/>
          </a:prstGeom>
        </p:spPr>
        <p:txBody>
          <a:bodyPr wrap="none" lIns="61645" tIns="30823" rIns="61645" bIns="30823">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NL" sz="2363" b="0" i="0" u="none" strike="noStrike" kern="1200" cap="none" spc="0" normalizeH="0" baseline="0" noProof="0" dirty="0">
                <a:ln>
                  <a:noFill/>
                </a:ln>
                <a:solidFill>
                  <a:srgbClr val="000000"/>
                </a:solidFill>
                <a:effectLst/>
                <a:uLnTx/>
                <a:uFillTx/>
                <a:latin typeface="Akzidenz-Grotesk BQ Condensed"/>
                <a:ea typeface="+mn-ea"/>
                <a:cs typeface="Akzidenz-Grotesk BQ Condensed"/>
              </a:rPr>
              <a:t>SUPPLIER</a:t>
            </a:r>
          </a:p>
        </p:txBody>
      </p:sp>
      <p:sp>
        <p:nvSpPr>
          <p:cNvPr id="22" name="Rechthoek 21"/>
          <p:cNvSpPr/>
          <p:nvPr/>
        </p:nvSpPr>
        <p:spPr>
          <a:xfrm>
            <a:off x="4111795" y="882266"/>
            <a:ext cx="1288274" cy="425874"/>
          </a:xfrm>
          <a:prstGeom prst="rect">
            <a:avLst/>
          </a:prstGeom>
        </p:spPr>
        <p:txBody>
          <a:bodyPr wrap="none" lIns="61645" tIns="30823" rIns="61645" bIns="30823">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nl-NL" sz="2363" b="0" i="0" u="none" strike="noStrike" kern="1200" cap="none" spc="0" normalizeH="0" baseline="0" noProof="0" dirty="0">
                <a:ln>
                  <a:noFill/>
                </a:ln>
                <a:solidFill>
                  <a:srgbClr val="000000"/>
                </a:solidFill>
                <a:effectLst/>
                <a:uLnTx/>
                <a:uFillTx/>
                <a:latin typeface="Akzidenz-Grotesk BQ Condensed"/>
                <a:ea typeface="+mn-ea"/>
                <a:cs typeface="Akzidenz-Grotesk BQ Condensed"/>
              </a:rPr>
              <a:t>SUPPLIER</a:t>
            </a:r>
          </a:p>
        </p:txBody>
      </p:sp>
      <p:sp>
        <p:nvSpPr>
          <p:cNvPr id="23" name="Tekstvak 22"/>
          <p:cNvSpPr txBox="1"/>
          <p:nvPr/>
        </p:nvSpPr>
        <p:spPr>
          <a:xfrm rot="5400000">
            <a:off x="1173922" y="1505290"/>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24" name="Tekstvak 23"/>
          <p:cNvSpPr txBox="1"/>
          <p:nvPr/>
        </p:nvSpPr>
        <p:spPr>
          <a:xfrm rot="16200000">
            <a:off x="1207227" y="1119428"/>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26" name="Tekstvak 25"/>
          <p:cNvSpPr txBox="1"/>
          <p:nvPr/>
        </p:nvSpPr>
        <p:spPr>
          <a:xfrm rot="5400000">
            <a:off x="2920907" y="1230031"/>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28" name="Tekstvak 27"/>
          <p:cNvSpPr txBox="1"/>
          <p:nvPr/>
        </p:nvSpPr>
        <p:spPr>
          <a:xfrm rot="16200000">
            <a:off x="2939299" y="850584"/>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29" name="Tekstvak 28"/>
          <p:cNvSpPr txBox="1"/>
          <p:nvPr/>
        </p:nvSpPr>
        <p:spPr>
          <a:xfrm rot="5400000">
            <a:off x="4447194" y="1609863"/>
            <a:ext cx="529177"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30" name="Tekstvak 29"/>
          <p:cNvSpPr txBox="1"/>
          <p:nvPr/>
        </p:nvSpPr>
        <p:spPr>
          <a:xfrm rot="16200000">
            <a:off x="4480670" y="1258978"/>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4" name="Tekstvak 3"/>
          <p:cNvSpPr txBox="1"/>
          <p:nvPr/>
        </p:nvSpPr>
        <p:spPr>
          <a:xfrm>
            <a:off x="4890200" y="5955009"/>
            <a:ext cx="2490206" cy="675173"/>
          </a:xfrm>
          <a:prstGeom prst="rect">
            <a:avLst/>
          </a:prstGeom>
          <a:noFill/>
        </p:spPr>
        <p:txBody>
          <a:bodyPr wrap="none" lIns="61645" tIns="30823" rIns="61645" bIns="30823"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3983" b="0" i="0" u="none" strike="noStrike" kern="1200" cap="none" spc="0" normalizeH="0" baseline="0" noProof="0" dirty="0">
                <a:ln>
                  <a:noFill/>
                </a:ln>
                <a:solidFill>
                  <a:prstClr val="black"/>
                </a:solidFill>
                <a:effectLst/>
                <a:uLnTx/>
                <a:uFillTx/>
                <a:latin typeface="Akzidenz-Grotesk BQ Condensed"/>
                <a:ea typeface="+mn-ea"/>
                <a:cs typeface="Akzidenz-Grotesk BQ Condensed"/>
              </a:rPr>
              <a:t>CUSTOMER</a:t>
            </a:r>
          </a:p>
        </p:txBody>
      </p:sp>
      <p:sp>
        <p:nvSpPr>
          <p:cNvPr id="31" name="Tekstvak 30"/>
          <p:cNvSpPr txBox="1"/>
          <p:nvPr/>
        </p:nvSpPr>
        <p:spPr>
          <a:xfrm rot="10800000">
            <a:off x="5820811" y="3459750"/>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
        <p:nvSpPr>
          <p:cNvPr id="32" name="Tekstvak 31"/>
          <p:cNvSpPr txBox="1"/>
          <p:nvPr/>
        </p:nvSpPr>
        <p:spPr>
          <a:xfrm>
            <a:off x="5779121" y="3066550"/>
            <a:ext cx="550516" cy="613874"/>
          </a:xfrm>
          <a:prstGeom prst="rect">
            <a:avLst/>
          </a:prstGeom>
          <a:noFill/>
        </p:spPr>
        <p:txBody>
          <a:bodyPr wrap="square" lIns="61645" tIns="30823" rIns="61645" bIns="30823" rtlCol="0">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nl-NL" sz="3983" b="0" i="0" u="none" strike="noStrike" kern="1200" cap="none" spc="0" normalizeH="0" baseline="0" noProof="0" dirty="0">
                <a:ln>
                  <a:noFill/>
                </a:ln>
                <a:solidFill>
                  <a:srgbClr val="169EAC"/>
                </a:solidFill>
                <a:effectLst/>
                <a:uLnTx/>
                <a:uFillTx/>
                <a:latin typeface="Akzidenz-Grotesk BQ Condensed"/>
                <a:ea typeface="+mn-ea"/>
                <a:cs typeface="Akzidenz-Grotesk BQ Condensed"/>
              </a:rPr>
              <a:t>&gt;</a:t>
            </a:r>
          </a:p>
        </p:txBody>
      </p:sp>
    </p:spTree>
    <p:extLst>
      <p:ext uri="{BB962C8B-B14F-4D97-AF65-F5344CB8AC3E}">
        <p14:creationId xmlns:p14="http://schemas.microsoft.com/office/powerpoint/2010/main" val="3192740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0D5069-36BF-4E8F-9BC4-428E8984E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89"/>
            <a:ext cx="12192000" cy="6858000"/>
          </a:xfrm>
          <a:prstGeom prst="rect">
            <a:avLst/>
          </a:prstGeom>
        </p:spPr>
      </p:pic>
      <p:sp>
        <p:nvSpPr>
          <p:cNvPr id="6" name="Rectangle 5">
            <a:extLst>
              <a:ext uri="{FF2B5EF4-FFF2-40B4-BE49-F238E27FC236}">
                <a16:creationId xmlns:a16="http://schemas.microsoft.com/office/drawing/2014/main" id="{738FF9C8-29E9-4BDD-A3B5-AE63449989C0}"/>
              </a:ext>
            </a:extLst>
          </p:cNvPr>
          <p:cNvSpPr/>
          <p:nvPr/>
        </p:nvSpPr>
        <p:spPr>
          <a:xfrm>
            <a:off x="0" y="0"/>
            <a:ext cx="12192000" cy="19627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CD2B3E1-8F36-4C30-81D0-4E20AAD83786}"/>
              </a:ext>
            </a:extLst>
          </p:cNvPr>
          <p:cNvSpPr txBox="1"/>
          <p:nvPr/>
        </p:nvSpPr>
        <p:spPr>
          <a:xfrm>
            <a:off x="11480800" y="6375400"/>
            <a:ext cx="711200" cy="3181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21F8366-77E1-4B49-8FAD-079D2EF0E5BD}" type="slidenum">
              <a:rPr kumimoji="0" lang="en-US" sz="14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1219170" rtl="0" eaLnBrk="1" fontAlgn="auto" latinLnBrk="0" hangingPunct="1">
                <a:lnSpc>
                  <a:spcPct val="100000"/>
                </a:lnSpc>
                <a:spcBef>
                  <a:spcPts val="0"/>
                </a:spcBef>
                <a:spcAft>
                  <a:spcPts val="0"/>
                </a:spcAft>
                <a:buClrTx/>
                <a:buSzTx/>
                <a:buFontTx/>
                <a:buNone/>
                <a:tabLst/>
                <a:defRPr/>
              </a:pPr>
              <a:t>3</a:t>
            </a:fld>
            <a:endParaRPr kumimoji="0" lang="en-US"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1080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l="17659"/>
          <a:stretch/>
        </p:blipFill>
        <p:spPr>
          <a:xfrm>
            <a:off x="652356" y="1851649"/>
            <a:ext cx="8567672" cy="4445000"/>
          </a:xfrm>
          <a:prstGeom prst="rect">
            <a:avLst/>
          </a:prstGeom>
        </p:spPr>
      </p:pic>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1039" t="44725" r="77691" b="39556"/>
          <a:stretch/>
        </p:blipFill>
        <p:spPr>
          <a:xfrm>
            <a:off x="652356" y="561351"/>
            <a:ext cx="3414565" cy="1078028"/>
          </a:xfrm>
          <a:prstGeom prst="rect">
            <a:avLst/>
          </a:prstGeom>
        </p:spPr>
      </p:pic>
    </p:spTree>
    <p:extLst>
      <p:ext uri="{BB962C8B-B14F-4D97-AF65-F5344CB8AC3E}">
        <p14:creationId xmlns:p14="http://schemas.microsoft.com/office/powerpoint/2010/main" val="3517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C7666-EDA1-4909-84CF-285EC6581BFA}"/>
              </a:ext>
            </a:extLst>
          </p:cNvPr>
          <p:cNvPicPr>
            <a:picLocks noChangeAspect="1"/>
          </p:cNvPicPr>
          <p:nvPr/>
        </p:nvPicPr>
        <p:blipFill>
          <a:blip r:embed="rId2"/>
          <a:stretch>
            <a:fillRect/>
          </a:stretch>
        </p:blipFill>
        <p:spPr>
          <a:xfrm>
            <a:off x="203200" y="889001"/>
            <a:ext cx="11480800" cy="4676391"/>
          </a:xfrm>
          <a:prstGeom prst="rect">
            <a:avLst/>
          </a:prstGeom>
        </p:spPr>
      </p:pic>
      <p:sp>
        <p:nvSpPr>
          <p:cNvPr id="3" name="TextBox 2">
            <a:extLst>
              <a:ext uri="{FF2B5EF4-FFF2-40B4-BE49-F238E27FC236}">
                <a16:creationId xmlns:a16="http://schemas.microsoft.com/office/drawing/2014/main" id="{B373CC5B-409D-472E-B135-323B9E723D51}"/>
              </a:ext>
            </a:extLst>
          </p:cNvPr>
          <p:cNvSpPr txBox="1"/>
          <p:nvPr/>
        </p:nvSpPr>
        <p:spPr>
          <a:xfrm>
            <a:off x="203200" y="5768945"/>
            <a:ext cx="930742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McKinsey Global Institute, Reinventing Construction: a Route to Higher Productivity, 2017</a:t>
            </a:r>
          </a:p>
        </p:txBody>
      </p:sp>
    </p:spTree>
    <p:extLst>
      <p:ext uri="{BB962C8B-B14F-4D97-AF65-F5344CB8AC3E}">
        <p14:creationId xmlns:p14="http://schemas.microsoft.com/office/powerpoint/2010/main" val="1140270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584201"/>
            <a:ext cx="9652000" cy="5429249"/>
          </a:xfrm>
          <a:prstGeom prst="rect">
            <a:avLst/>
          </a:prstGeom>
        </p:spPr>
      </p:pic>
    </p:spTree>
    <p:extLst>
      <p:ext uri="{BB962C8B-B14F-4D97-AF65-F5344CB8AC3E}">
        <p14:creationId xmlns:p14="http://schemas.microsoft.com/office/powerpoint/2010/main" val="58813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1">
            <a:extLst>
              <a:ext uri="{FF2B5EF4-FFF2-40B4-BE49-F238E27FC236}">
                <a16:creationId xmlns:a16="http://schemas.microsoft.com/office/drawing/2014/main" id="{3225AAA1-2F84-4FF9-A5CC-14ADC0E8FC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3200" y="626419"/>
            <a:ext cx="8432800" cy="5929603"/>
          </a:xfrm>
          <a:prstGeom prst="rect">
            <a:avLst/>
          </a:prstGeom>
        </p:spPr>
      </p:pic>
      <p:pic>
        <p:nvPicPr>
          <p:cNvPr id="7" name="Picture 6">
            <a:extLst>
              <a:ext uri="{FF2B5EF4-FFF2-40B4-BE49-F238E27FC236}">
                <a16:creationId xmlns:a16="http://schemas.microsoft.com/office/drawing/2014/main" id="{B87187AD-F483-4434-A637-5C49E61517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60000" y="6172200"/>
            <a:ext cx="1828800" cy="440483"/>
          </a:xfrm>
          <a:prstGeom prst="rect">
            <a:avLst/>
          </a:prstGeom>
        </p:spPr>
      </p:pic>
      <p:sp>
        <p:nvSpPr>
          <p:cNvPr id="5" name="TextBox 4">
            <a:extLst>
              <a:ext uri="{FF2B5EF4-FFF2-40B4-BE49-F238E27FC236}">
                <a16:creationId xmlns:a16="http://schemas.microsoft.com/office/drawing/2014/main" id="{635CC409-54AA-4B8D-BDC8-D382CB67D533}"/>
              </a:ext>
            </a:extLst>
          </p:cNvPr>
          <p:cNvSpPr txBox="1"/>
          <p:nvPr/>
        </p:nvSpPr>
        <p:spPr>
          <a:xfrm>
            <a:off x="8636000" y="626419"/>
            <a:ext cx="3657600" cy="1323439"/>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Conventional Process</a:t>
            </a:r>
          </a:p>
        </p:txBody>
      </p:sp>
    </p:spTree>
    <p:extLst>
      <p:ext uri="{BB962C8B-B14F-4D97-AF65-F5344CB8AC3E}">
        <p14:creationId xmlns:p14="http://schemas.microsoft.com/office/powerpoint/2010/main" val="1509908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7187AD-F483-4434-A637-5C49E61517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0000" y="6172200"/>
            <a:ext cx="1828800" cy="440483"/>
          </a:xfrm>
          <a:prstGeom prst="rect">
            <a:avLst/>
          </a:prstGeom>
        </p:spPr>
      </p:pic>
      <p:sp>
        <p:nvSpPr>
          <p:cNvPr id="5" name="TextBox 4">
            <a:extLst>
              <a:ext uri="{FF2B5EF4-FFF2-40B4-BE49-F238E27FC236}">
                <a16:creationId xmlns:a16="http://schemas.microsoft.com/office/drawing/2014/main" id="{635CC409-54AA-4B8D-BDC8-D382CB67D533}"/>
              </a:ext>
            </a:extLst>
          </p:cNvPr>
          <p:cNvSpPr txBox="1"/>
          <p:nvPr/>
        </p:nvSpPr>
        <p:spPr>
          <a:xfrm>
            <a:off x="203200" y="584200"/>
            <a:ext cx="11988800" cy="502766"/>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Conventional Process</a:t>
            </a:r>
          </a:p>
        </p:txBody>
      </p:sp>
      <p:pic>
        <p:nvPicPr>
          <p:cNvPr id="10" name="Afbeelding 5">
            <a:extLst>
              <a:ext uri="{FF2B5EF4-FFF2-40B4-BE49-F238E27FC236}">
                <a16:creationId xmlns:a16="http://schemas.microsoft.com/office/drawing/2014/main" id="{2ABC34F4-213A-4DCC-B011-A6501BA523D9}"/>
              </a:ext>
            </a:extLst>
          </p:cNvPr>
          <p:cNvPicPr>
            <a:picLocks noChangeAspect="1"/>
          </p:cNvPicPr>
          <p:nvPr/>
        </p:nvPicPr>
        <p:blipFill>
          <a:blip r:embed="rId4"/>
          <a:stretch>
            <a:fillRect/>
          </a:stretch>
        </p:blipFill>
        <p:spPr>
          <a:xfrm>
            <a:off x="406400" y="1248729"/>
            <a:ext cx="3759200" cy="5420305"/>
          </a:xfrm>
          <a:prstGeom prst="rect">
            <a:avLst/>
          </a:prstGeom>
          <a:ln>
            <a:solidFill>
              <a:srgbClr val="FFFFFF"/>
            </a:solidFill>
          </a:ln>
        </p:spPr>
      </p:pic>
      <p:sp>
        <p:nvSpPr>
          <p:cNvPr id="11" name="TextBox 10">
            <a:extLst>
              <a:ext uri="{FF2B5EF4-FFF2-40B4-BE49-F238E27FC236}">
                <a16:creationId xmlns:a16="http://schemas.microsoft.com/office/drawing/2014/main" id="{97054FAE-CC6D-4189-BC26-F1639EA0310D}"/>
              </a:ext>
            </a:extLst>
          </p:cNvPr>
          <p:cNvSpPr txBox="1"/>
          <p:nvPr/>
        </p:nvSpPr>
        <p:spPr>
          <a:xfrm>
            <a:off x="4426690" y="5867401"/>
            <a:ext cx="11032673" cy="913199"/>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Prefabricated High Performance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Components</a:t>
            </a:r>
          </a:p>
        </p:txBody>
      </p:sp>
      <p:pic>
        <p:nvPicPr>
          <p:cNvPr id="8" name="Tijdelijke aanduiding voor inhoud 3" descr="NB 3.jpg">
            <a:extLst>
              <a:ext uri="{FF2B5EF4-FFF2-40B4-BE49-F238E27FC236}">
                <a16:creationId xmlns:a16="http://schemas.microsoft.com/office/drawing/2014/main" id="{8C4E4C1F-1C71-4BF6-A831-92C3D235A5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8650"/>
          <a:stretch/>
        </p:blipFill>
        <p:spPr>
          <a:xfrm>
            <a:off x="4775201" y="1305703"/>
            <a:ext cx="6833327" cy="4722732"/>
          </a:xfrm>
          <a:prstGeom prst="rect">
            <a:avLst/>
          </a:prstGeom>
        </p:spPr>
      </p:pic>
      <p:sp>
        <p:nvSpPr>
          <p:cNvPr id="2" name="TextBox 1">
            <a:extLst>
              <a:ext uri="{FF2B5EF4-FFF2-40B4-BE49-F238E27FC236}">
                <a16:creationId xmlns:a16="http://schemas.microsoft.com/office/drawing/2014/main" id="{708A9981-BCAC-4E61-98BD-80CD002D5C84}"/>
              </a:ext>
            </a:extLst>
          </p:cNvPr>
          <p:cNvSpPr txBox="1"/>
          <p:nvPr/>
        </p:nvSpPr>
        <p:spPr>
          <a:xfrm>
            <a:off x="406400" y="460234"/>
            <a:ext cx="115824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Prefabricated High Performance Components</a:t>
            </a:r>
          </a:p>
        </p:txBody>
      </p:sp>
    </p:spTree>
    <p:extLst>
      <p:ext uri="{BB962C8B-B14F-4D97-AF65-F5344CB8AC3E}">
        <p14:creationId xmlns:p14="http://schemas.microsoft.com/office/powerpoint/2010/main" val="3497477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20th centu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53" y="1221264"/>
            <a:ext cx="8534400" cy="5465880"/>
          </a:xfrm>
          <a:prstGeom prst="rect">
            <a:avLst/>
          </a:prstGeom>
        </p:spPr>
      </p:pic>
      <p:sp>
        <p:nvSpPr>
          <p:cNvPr id="2" name="TextBox 1">
            <a:extLst>
              <a:ext uri="{FF2B5EF4-FFF2-40B4-BE49-F238E27FC236}">
                <a16:creationId xmlns:a16="http://schemas.microsoft.com/office/drawing/2014/main" id="{7C732790-E484-409B-9EEA-32FA3A2402EA}"/>
              </a:ext>
            </a:extLst>
          </p:cNvPr>
          <p:cNvSpPr txBox="1"/>
          <p:nvPr/>
        </p:nvSpPr>
        <p:spPr>
          <a:xfrm>
            <a:off x="461107" y="496277"/>
            <a:ext cx="9245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Conventional Configuration </a:t>
            </a:r>
          </a:p>
        </p:txBody>
      </p:sp>
    </p:spTree>
    <p:extLst>
      <p:ext uri="{BB962C8B-B14F-4D97-AF65-F5344CB8AC3E}">
        <p14:creationId xmlns:p14="http://schemas.microsoft.com/office/powerpoint/2010/main" val="1579171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5A195-BB12-4F20-8081-0671FF2477B2}"/>
              </a:ext>
            </a:extLst>
          </p:cNvPr>
          <p:cNvSpPr/>
          <p:nvPr/>
        </p:nvSpPr>
        <p:spPr>
          <a:xfrm>
            <a:off x="-3877" y="-25399"/>
            <a:ext cx="12195877" cy="6096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descr="Screen Shot 2015-11-08 at 22.00.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6801" y="1847149"/>
            <a:ext cx="2401497" cy="4223771"/>
          </a:xfrm>
          <a:prstGeom prst="rect">
            <a:avLst/>
          </a:prstGeom>
        </p:spPr>
      </p:pic>
      <p:pic>
        <p:nvPicPr>
          <p:cNvPr id="6" name="Afbeelding 5" descr="IMG_884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04342" y="2604309"/>
            <a:ext cx="4368801" cy="2621948"/>
          </a:xfrm>
          <a:prstGeom prst="rect">
            <a:avLst/>
          </a:prstGeom>
        </p:spPr>
      </p:pic>
      <p:pic>
        <p:nvPicPr>
          <p:cNvPr id="8" name="Afbeelding 2">
            <a:extLst>
              <a:ext uri="{FF2B5EF4-FFF2-40B4-BE49-F238E27FC236}">
                <a16:creationId xmlns:a16="http://schemas.microsoft.com/office/drawing/2014/main" id="{E6BDC1EE-C0D7-42A3-BA46-FBA5024163B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65192" y="1805533"/>
            <a:ext cx="2577448" cy="4307004"/>
          </a:xfrm>
          <a:prstGeom prst="rect">
            <a:avLst/>
          </a:prstGeom>
        </p:spPr>
      </p:pic>
      <p:sp>
        <p:nvSpPr>
          <p:cNvPr id="3" name="TextBox 2">
            <a:extLst>
              <a:ext uri="{FF2B5EF4-FFF2-40B4-BE49-F238E27FC236}">
                <a16:creationId xmlns:a16="http://schemas.microsoft.com/office/drawing/2014/main" id="{78A0C4CA-25B5-4DB3-87CF-0AAE90AA875D}"/>
              </a:ext>
            </a:extLst>
          </p:cNvPr>
          <p:cNvSpPr txBox="1"/>
          <p:nvPr/>
        </p:nvSpPr>
        <p:spPr>
          <a:xfrm>
            <a:off x="508000" y="812176"/>
            <a:ext cx="99568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Integrated Mechanical Systems</a:t>
            </a:r>
          </a:p>
        </p:txBody>
      </p:sp>
    </p:spTree>
    <p:extLst>
      <p:ext uri="{BB962C8B-B14F-4D97-AF65-F5344CB8AC3E}">
        <p14:creationId xmlns:p14="http://schemas.microsoft.com/office/powerpoint/2010/main" val="142026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2"/>
            <a:ext cx="12192000" cy="83820"/>
          </a:xfrm>
          <a:custGeom>
            <a:avLst/>
            <a:gdLst/>
            <a:ahLst/>
            <a:cxnLst/>
            <a:rect l="l" t="t" r="r" b="b"/>
            <a:pathLst>
              <a:path w="9144000" h="62865">
                <a:moveTo>
                  <a:pt x="0" y="62484"/>
                </a:moveTo>
                <a:lnTo>
                  <a:pt x="9144000" y="62484"/>
                </a:lnTo>
                <a:lnTo>
                  <a:pt x="9144000" y="0"/>
                </a:lnTo>
                <a:lnTo>
                  <a:pt x="0" y="0"/>
                </a:lnTo>
                <a:lnTo>
                  <a:pt x="0" y="62484"/>
                </a:lnTo>
                <a:close/>
              </a:path>
            </a:pathLst>
          </a:custGeom>
          <a:solidFill>
            <a:srgbClr val="00768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308187" y="714630"/>
            <a:ext cx="6499012" cy="1969963"/>
          </a:xfrm>
          <a:prstGeom prst="rect">
            <a:avLst/>
          </a:prstGeom>
        </p:spPr>
        <p:txBody>
          <a:bodyPr vert="horz" wrap="square" lIns="0" tIns="0" rIns="0" bIns="0" rtlCol="0" anchor="ctr">
            <a:spAutoFit/>
          </a:bodyPr>
          <a:lstStyle/>
          <a:p>
            <a:pPr marL="16933"/>
            <a:r>
              <a:rPr lang="en-US" dirty="0">
                <a:solidFill>
                  <a:srgbClr val="002D73"/>
                </a:solidFill>
              </a:rPr>
              <a:t>Key Achievements of the </a:t>
            </a:r>
            <a:r>
              <a:rPr lang="en-US" dirty="0" err="1">
                <a:solidFill>
                  <a:srgbClr val="002D73"/>
                </a:solidFill>
              </a:rPr>
              <a:t>Energiesprong</a:t>
            </a:r>
            <a:r>
              <a:rPr lang="en-US" dirty="0">
                <a:solidFill>
                  <a:srgbClr val="002D73"/>
                </a:solidFill>
              </a:rPr>
              <a:t> Program</a:t>
            </a:r>
            <a:br>
              <a:rPr lang="en-US" dirty="0"/>
            </a:br>
            <a:endParaRPr dirty="0"/>
          </a:p>
        </p:txBody>
      </p:sp>
      <p:sp>
        <p:nvSpPr>
          <p:cNvPr id="6" name="object 6"/>
          <p:cNvSpPr txBox="1"/>
          <p:nvPr/>
        </p:nvSpPr>
        <p:spPr>
          <a:xfrm>
            <a:off x="409788" y="2311401"/>
            <a:ext cx="199813" cy="1148904"/>
          </a:xfrm>
          <a:prstGeom prst="rect">
            <a:avLst/>
          </a:prstGeom>
        </p:spPr>
        <p:txBody>
          <a:bodyPr vert="horz" wrap="square" lIns="0" tIns="0" rIns="0" bIns="0" rtlCol="0">
            <a:spAutoFit/>
          </a:bodyPr>
          <a:lstStyle/>
          <a:p>
            <a:pPr marL="16933" marR="0" lvl="0" indent="0" algn="l" defTabSz="914377"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prstClr val="black"/>
              </a:solidFill>
              <a:effectLst/>
              <a:uLnTx/>
              <a:uFillTx/>
              <a:latin typeface="Arial"/>
              <a:ea typeface="+mn-ea"/>
              <a:cs typeface="Arial"/>
            </a:endParaRPr>
          </a:p>
          <a:p>
            <a:pPr marL="16933" marR="0" lvl="0" indent="0" algn="l" defTabSz="914377" rtl="0" eaLnBrk="1" fontAlgn="auto" latinLnBrk="0" hangingPunct="1">
              <a:lnSpc>
                <a:spcPct val="100000"/>
              </a:lnSpc>
              <a:spcBef>
                <a:spcPts val="0"/>
              </a:spcBef>
              <a:spcAft>
                <a:spcPts val="0"/>
              </a:spcAft>
              <a:buClrTx/>
              <a:buSzTx/>
              <a:buFontTx/>
              <a:buNone/>
              <a:tabLst/>
              <a:defRPr/>
            </a:pPr>
            <a:endParaRPr kumimoji="0" sz="3733"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7"/>
          <p:cNvSpPr txBox="1"/>
          <p:nvPr/>
        </p:nvSpPr>
        <p:spPr>
          <a:xfrm>
            <a:off x="390769" y="2705989"/>
            <a:ext cx="5791200" cy="1704569"/>
          </a:xfrm>
          <a:prstGeom prst="rect">
            <a:avLst/>
          </a:prstGeom>
        </p:spPr>
        <p:txBody>
          <a:bodyPr vert="horz" wrap="square" lIns="0" tIns="0" rIns="0" bIns="0" rtlCol="0">
            <a:spAutoFit/>
          </a:bodyPr>
          <a:lstStyle/>
          <a:p>
            <a:pPr marL="16933" marR="6773" lvl="0" indent="0" algn="l" defTabSz="914377" rtl="0" eaLnBrk="1" fontAlgn="auto" latinLnBrk="0" hangingPunct="1">
              <a:lnSpc>
                <a:spcPct val="101099"/>
              </a:lnSpc>
              <a:spcBef>
                <a:spcPts val="0"/>
              </a:spcBef>
              <a:spcAft>
                <a:spcPts val="0"/>
              </a:spcAft>
              <a:buClrTx/>
              <a:buSzTx/>
              <a:buFontTx/>
              <a:buNone/>
              <a:tabLst/>
              <a:defRPr/>
            </a:pPr>
            <a:r>
              <a:rPr kumimoji="0" lang="en-US" sz="3733" b="0" i="0" u="none" strike="noStrike" kern="1200" cap="none" spc="7" normalizeH="0" baseline="0" noProof="0" dirty="0">
                <a:ln>
                  <a:noFill/>
                </a:ln>
                <a:solidFill>
                  <a:prstClr val="black"/>
                </a:solidFill>
                <a:effectLst/>
                <a:uLnTx/>
                <a:uFillTx/>
                <a:latin typeface="Arial"/>
                <a:ea typeface="+mn-ea"/>
                <a:cs typeface="Arial"/>
              </a:rPr>
              <a:t>Net Zero Energy B</a:t>
            </a:r>
            <a:r>
              <a:rPr kumimoji="0" sz="3733" b="0" i="0" u="none" strike="noStrike" kern="1200" cap="none" spc="7" normalizeH="0" baseline="0" noProof="0" dirty="0">
                <a:ln>
                  <a:noFill/>
                </a:ln>
                <a:solidFill>
                  <a:prstClr val="black"/>
                </a:solidFill>
                <a:effectLst/>
                <a:uLnTx/>
                <a:uFillTx/>
                <a:latin typeface="Arial"/>
                <a:ea typeface="+mn-ea"/>
                <a:cs typeface="Arial"/>
              </a:rPr>
              <a:t>uildin</a:t>
            </a:r>
            <a:r>
              <a:rPr kumimoji="0" sz="3733" b="0" i="0" u="none" strike="noStrike" kern="1200" cap="none" spc="0" normalizeH="0" baseline="0" noProof="0" dirty="0">
                <a:ln>
                  <a:noFill/>
                </a:ln>
                <a:solidFill>
                  <a:prstClr val="black"/>
                </a:solidFill>
                <a:effectLst/>
                <a:uLnTx/>
                <a:uFillTx/>
                <a:latin typeface="Arial"/>
                <a:ea typeface="+mn-ea"/>
                <a:cs typeface="Arial"/>
              </a:rPr>
              <a:t>g</a:t>
            </a:r>
            <a:r>
              <a:rPr kumimoji="0" sz="3733" b="0" i="0" u="none" strike="noStrike" kern="1200" cap="none" spc="7" normalizeH="0" baseline="0" noProof="0" dirty="0">
                <a:ln>
                  <a:noFill/>
                </a:ln>
                <a:solidFill>
                  <a:prstClr val="black"/>
                </a:solidFill>
                <a:effectLst/>
                <a:uLnTx/>
                <a:uFillTx/>
                <a:latin typeface="Arial"/>
                <a:ea typeface="+mn-ea"/>
                <a:cs typeface="Arial"/>
              </a:rPr>
              <a:t>s</a:t>
            </a:r>
            <a:r>
              <a:rPr kumimoji="0" lang="en-US" sz="3733" b="0" i="0" u="none" strike="noStrike" kern="1200" cap="none" spc="7" normalizeH="0" baseline="0" noProof="0" dirty="0">
                <a:ln>
                  <a:noFill/>
                </a:ln>
                <a:solidFill>
                  <a:prstClr val="black"/>
                </a:solidFill>
                <a:effectLst/>
                <a:uLnTx/>
                <a:uFillTx/>
                <a:latin typeface="Arial"/>
                <a:ea typeface="+mn-ea"/>
                <a:cs typeface="Arial"/>
              </a:rPr>
              <a:t> </a:t>
            </a:r>
            <a:r>
              <a:rPr kumimoji="0" sz="3733" b="0" i="0" u="none" strike="noStrike" kern="1200" cap="none" spc="7" normalizeH="0" baseline="0" noProof="0" dirty="0">
                <a:ln>
                  <a:noFill/>
                </a:ln>
                <a:solidFill>
                  <a:prstClr val="black"/>
                </a:solidFill>
                <a:effectLst/>
                <a:uLnTx/>
                <a:uFillTx/>
                <a:latin typeface="Arial"/>
                <a:ea typeface="+mn-ea"/>
                <a:cs typeface="Arial"/>
              </a:rPr>
              <a:t>at</a:t>
            </a:r>
            <a:r>
              <a:rPr kumimoji="0" sz="3733" b="0" i="0" u="none" strike="noStrike" kern="1200" cap="none" spc="-20" normalizeH="0" baseline="0" noProof="0" dirty="0">
                <a:ln>
                  <a:noFill/>
                </a:ln>
                <a:solidFill>
                  <a:prstClr val="black"/>
                </a:solidFill>
                <a:effectLst/>
                <a:uLnTx/>
                <a:uFillTx/>
                <a:latin typeface="Arial"/>
                <a:ea typeface="+mn-ea"/>
                <a:cs typeface="Arial"/>
              </a:rPr>
              <a:t> </a:t>
            </a:r>
            <a:r>
              <a:rPr kumimoji="0" sz="3733" b="0" i="0" u="none" strike="noStrike" kern="1200" cap="none" spc="13" normalizeH="0" baseline="0" noProof="0" dirty="0">
                <a:ln>
                  <a:noFill/>
                </a:ln>
                <a:solidFill>
                  <a:prstClr val="black"/>
                </a:solidFill>
                <a:effectLst/>
                <a:uLnTx/>
                <a:uFillTx/>
                <a:latin typeface="Arial"/>
                <a:ea typeface="+mn-ea"/>
                <a:cs typeface="Arial"/>
              </a:rPr>
              <a:t>40</a:t>
            </a:r>
            <a:r>
              <a:rPr kumimoji="0" lang="en-US" sz="3733" b="0" i="0" u="none" strike="noStrike" kern="1200" cap="none" spc="13" normalizeH="0" baseline="0" noProof="0" dirty="0">
                <a:ln>
                  <a:noFill/>
                </a:ln>
                <a:solidFill>
                  <a:prstClr val="black"/>
                </a:solidFill>
                <a:effectLst/>
                <a:uLnTx/>
                <a:uFillTx/>
                <a:latin typeface="Arial"/>
                <a:ea typeface="+mn-ea"/>
                <a:cs typeface="Arial"/>
              </a:rPr>
              <a:t>%</a:t>
            </a:r>
            <a:r>
              <a:rPr kumimoji="0" sz="3733" b="0" i="0" u="none" strike="noStrike" kern="1200" cap="none" spc="-27" normalizeH="0" baseline="0" noProof="0" dirty="0">
                <a:ln>
                  <a:noFill/>
                </a:ln>
                <a:solidFill>
                  <a:prstClr val="black"/>
                </a:solidFill>
                <a:effectLst/>
                <a:uLnTx/>
                <a:uFillTx/>
                <a:latin typeface="Arial"/>
                <a:ea typeface="+mn-ea"/>
                <a:cs typeface="Arial"/>
              </a:rPr>
              <a:t> </a:t>
            </a:r>
            <a:r>
              <a:rPr kumimoji="0" sz="3733" b="0" i="0" u="none" strike="noStrike" kern="1200" cap="none" spc="7" normalizeH="0" baseline="0" noProof="0" dirty="0">
                <a:ln>
                  <a:noFill/>
                </a:ln>
                <a:solidFill>
                  <a:prstClr val="black"/>
                </a:solidFill>
                <a:effectLst/>
                <a:uLnTx/>
                <a:uFillTx/>
                <a:latin typeface="Arial"/>
                <a:ea typeface="+mn-ea"/>
                <a:cs typeface="Arial"/>
              </a:rPr>
              <a:t>of</a:t>
            </a:r>
            <a:r>
              <a:rPr kumimoji="0" sz="3733" b="0" i="0" u="none" strike="noStrike" kern="1200" cap="none" spc="-20" normalizeH="0" baseline="0" noProof="0" dirty="0">
                <a:ln>
                  <a:noFill/>
                </a:ln>
                <a:solidFill>
                  <a:prstClr val="black"/>
                </a:solidFill>
                <a:effectLst/>
                <a:uLnTx/>
                <a:uFillTx/>
                <a:latin typeface="Arial"/>
                <a:ea typeface="+mn-ea"/>
                <a:cs typeface="Arial"/>
              </a:rPr>
              <a:t> </a:t>
            </a:r>
            <a:r>
              <a:rPr kumimoji="0" sz="3733" b="0" i="0" u="none" strike="noStrike" kern="1200" cap="none" spc="7" normalizeH="0" baseline="0" noProof="0" dirty="0">
                <a:ln>
                  <a:noFill/>
                </a:ln>
                <a:solidFill>
                  <a:prstClr val="black"/>
                </a:solidFill>
                <a:effectLst/>
                <a:uLnTx/>
                <a:uFillTx/>
                <a:latin typeface="Arial"/>
                <a:ea typeface="+mn-ea"/>
                <a:cs typeface="Arial"/>
              </a:rPr>
              <a:t>the</a:t>
            </a:r>
            <a:r>
              <a:rPr kumimoji="0" sz="3733" b="0" i="0" u="none" strike="noStrike" kern="1200" cap="none" spc="-27" normalizeH="0" baseline="0" noProof="0" dirty="0">
                <a:ln>
                  <a:noFill/>
                </a:ln>
                <a:solidFill>
                  <a:prstClr val="black"/>
                </a:solidFill>
                <a:effectLst/>
                <a:uLnTx/>
                <a:uFillTx/>
                <a:latin typeface="Arial"/>
                <a:ea typeface="+mn-ea"/>
                <a:cs typeface="Arial"/>
              </a:rPr>
              <a:t> </a:t>
            </a:r>
            <a:r>
              <a:rPr kumimoji="0" lang="en-US" sz="3733" b="0" i="0" u="none" strike="noStrike" kern="1200" cap="none" spc="7" normalizeH="0" baseline="0" noProof="0" dirty="0">
                <a:ln>
                  <a:noFill/>
                </a:ln>
                <a:solidFill>
                  <a:prstClr val="black"/>
                </a:solidFill>
                <a:effectLst/>
                <a:uLnTx/>
                <a:uFillTx/>
                <a:latin typeface="Arial"/>
                <a:ea typeface="+mn-ea"/>
                <a:cs typeface="Arial"/>
              </a:rPr>
              <a:t>C</a:t>
            </a:r>
            <a:r>
              <a:rPr kumimoji="0" sz="3733" b="0" i="0" u="none" strike="noStrike" kern="1200" cap="none" spc="7" normalizeH="0" baseline="0" noProof="0" dirty="0">
                <a:ln>
                  <a:noFill/>
                </a:ln>
                <a:solidFill>
                  <a:prstClr val="black"/>
                </a:solidFill>
                <a:effectLst/>
                <a:uLnTx/>
                <a:uFillTx/>
                <a:latin typeface="Arial"/>
                <a:ea typeface="+mn-ea"/>
                <a:cs typeface="Arial"/>
              </a:rPr>
              <a:t>ost</a:t>
            </a:r>
            <a:r>
              <a:rPr kumimoji="0" sz="3733" b="0" i="0" u="none" strike="noStrike" kern="1200" cap="none" spc="0" normalizeH="0" baseline="0" noProof="0" dirty="0">
                <a:ln>
                  <a:noFill/>
                </a:ln>
                <a:solidFill>
                  <a:prstClr val="black"/>
                </a:solidFill>
                <a:effectLst/>
                <a:uLnTx/>
                <a:uFillTx/>
                <a:latin typeface="Arial"/>
                <a:ea typeface="+mn-ea"/>
                <a:cs typeface="Arial"/>
              </a:rPr>
              <a:t> </a:t>
            </a:r>
            <a:r>
              <a:rPr kumimoji="0" sz="3733" b="0" i="0" u="none" strike="noStrike" kern="1200" cap="none" spc="7" normalizeH="0" baseline="0" noProof="0" dirty="0">
                <a:ln>
                  <a:noFill/>
                </a:ln>
                <a:solidFill>
                  <a:prstClr val="black"/>
                </a:solidFill>
                <a:effectLst/>
                <a:uLnTx/>
                <a:uFillTx/>
                <a:latin typeface="Arial"/>
                <a:ea typeface="+mn-ea"/>
                <a:cs typeface="Arial"/>
              </a:rPr>
              <a:t>of</a:t>
            </a:r>
            <a:r>
              <a:rPr kumimoji="0" sz="3733" b="0" i="0" u="none" strike="noStrike" kern="1200" cap="none" spc="0" normalizeH="0" baseline="0" noProof="0" dirty="0">
                <a:ln>
                  <a:noFill/>
                </a:ln>
                <a:solidFill>
                  <a:prstClr val="black"/>
                </a:solidFill>
                <a:effectLst/>
                <a:uLnTx/>
                <a:uFillTx/>
                <a:latin typeface="Arial"/>
                <a:ea typeface="+mn-ea"/>
                <a:cs typeface="Arial"/>
              </a:rPr>
              <a:t> </a:t>
            </a:r>
            <a:r>
              <a:rPr kumimoji="0" lang="en-US" sz="3733" b="0" i="0" u="none" strike="noStrike" kern="1200" cap="none" spc="0" normalizeH="0" baseline="0" noProof="0" dirty="0">
                <a:ln>
                  <a:noFill/>
                </a:ln>
                <a:solidFill>
                  <a:prstClr val="black"/>
                </a:solidFill>
                <a:effectLst/>
                <a:uLnTx/>
                <a:uFillTx/>
                <a:latin typeface="Arial"/>
                <a:ea typeface="+mn-ea"/>
                <a:cs typeface="Arial"/>
              </a:rPr>
              <a:t>I</a:t>
            </a:r>
            <a:r>
              <a:rPr kumimoji="0" sz="3733" b="0" i="0" u="none" strike="noStrike" kern="1200" cap="none" spc="20" normalizeH="0" baseline="0" noProof="0" dirty="0">
                <a:ln>
                  <a:noFill/>
                </a:ln>
                <a:solidFill>
                  <a:prstClr val="black"/>
                </a:solidFill>
                <a:effectLst/>
                <a:uLnTx/>
                <a:uFillTx/>
                <a:latin typeface="Arial"/>
                <a:ea typeface="+mn-ea"/>
                <a:cs typeface="Arial"/>
              </a:rPr>
              <a:t>n</a:t>
            </a:r>
            <a:r>
              <a:rPr kumimoji="0" sz="3733" b="0" i="0" u="none" strike="noStrike" kern="1200" cap="none" spc="0" normalizeH="0" baseline="0" noProof="0" dirty="0">
                <a:ln>
                  <a:noFill/>
                </a:ln>
                <a:solidFill>
                  <a:prstClr val="black"/>
                </a:solidFill>
                <a:effectLst/>
                <a:uLnTx/>
                <a:uFillTx/>
                <a:latin typeface="Arial"/>
                <a:ea typeface="+mn-ea"/>
                <a:cs typeface="Arial"/>
              </a:rPr>
              <a:t>iti</a:t>
            </a:r>
            <a:r>
              <a:rPr kumimoji="0" sz="3733" b="0" i="0" u="none" strike="noStrike" kern="1200" cap="none" spc="20" normalizeH="0" baseline="0" noProof="0" dirty="0">
                <a:ln>
                  <a:noFill/>
                </a:ln>
                <a:solidFill>
                  <a:prstClr val="black"/>
                </a:solidFill>
                <a:effectLst/>
                <a:uLnTx/>
                <a:uFillTx/>
                <a:latin typeface="Arial"/>
                <a:ea typeface="+mn-ea"/>
                <a:cs typeface="Arial"/>
              </a:rPr>
              <a:t>a</a:t>
            </a:r>
            <a:r>
              <a:rPr kumimoji="0" sz="3733" b="0" i="0" u="none" strike="noStrike" kern="1200" cap="none" spc="0" normalizeH="0" baseline="0" noProof="0" dirty="0">
                <a:ln>
                  <a:noFill/>
                </a:ln>
                <a:solidFill>
                  <a:prstClr val="black"/>
                </a:solidFill>
                <a:effectLst/>
                <a:uLnTx/>
                <a:uFillTx/>
                <a:latin typeface="Arial"/>
                <a:ea typeface="+mn-ea"/>
                <a:cs typeface="Arial"/>
              </a:rPr>
              <a:t>l</a:t>
            </a:r>
            <a:r>
              <a:rPr kumimoji="0" sz="3733" b="0" i="0" u="none" strike="noStrike" kern="1200" cap="none" spc="-60" normalizeH="0" baseline="0" noProof="0" dirty="0">
                <a:ln>
                  <a:noFill/>
                </a:ln>
                <a:solidFill>
                  <a:prstClr val="black"/>
                </a:solidFill>
                <a:effectLst/>
                <a:uLnTx/>
                <a:uFillTx/>
                <a:latin typeface="Arial"/>
                <a:ea typeface="+mn-ea"/>
                <a:cs typeface="Arial"/>
              </a:rPr>
              <a:t> </a:t>
            </a:r>
            <a:r>
              <a:rPr kumimoji="0" lang="en-US" sz="3733" b="0" i="0" u="none" strike="noStrike" kern="1200" cap="none" spc="-60" normalizeH="0" baseline="0" noProof="0" dirty="0">
                <a:ln>
                  <a:noFill/>
                </a:ln>
                <a:solidFill>
                  <a:prstClr val="black"/>
                </a:solidFill>
                <a:effectLst/>
                <a:uLnTx/>
                <a:uFillTx/>
                <a:latin typeface="Arial"/>
                <a:ea typeface="+mn-ea"/>
                <a:cs typeface="Arial"/>
              </a:rPr>
              <a:t>P</a:t>
            </a:r>
            <a:r>
              <a:rPr kumimoji="0" sz="3733" b="0" i="0" u="none" strike="noStrike" kern="1200" cap="none" spc="7" normalizeH="0" baseline="0" noProof="0" dirty="0">
                <a:ln>
                  <a:noFill/>
                </a:ln>
                <a:solidFill>
                  <a:prstClr val="black"/>
                </a:solidFill>
                <a:effectLst/>
                <a:uLnTx/>
                <a:uFillTx/>
                <a:latin typeface="Arial"/>
                <a:ea typeface="+mn-ea"/>
                <a:cs typeface="Arial"/>
              </a:rPr>
              <a:t>i</a:t>
            </a:r>
            <a:r>
              <a:rPr kumimoji="0" sz="3733" b="0" i="0" u="none" strike="noStrike" kern="1200" cap="none" spc="0" normalizeH="0" baseline="0" noProof="0" dirty="0">
                <a:ln>
                  <a:noFill/>
                </a:ln>
                <a:solidFill>
                  <a:prstClr val="black"/>
                </a:solidFill>
                <a:effectLst/>
                <a:uLnTx/>
                <a:uFillTx/>
                <a:latin typeface="Arial"/>
                <a:ea typeface="+mn-ea"/>
                <a:cs typeface="Arial"/>
              </a:rPr>
              <a:t>l</a:t>
            </a:r>
            <a:r>
              <a:rPr kumimoji="0" sz="3733" b="0" i="0" u="none" strike="noStrike" kern="1200" cap="none" spc="20" normalizeH="0" baseline="0" noProof="0" dirty="0">
                <a:ln>
                  <a:noFill/>
                </a:ln>
                <a:solidFill>
                  <a:prstClr val="black"/>
                </a:solidFill>
                <a:effectLst/>
                <a:uLnTx/>
                <a:uFillTx/>
                <a:latin typeface="Arial"/>
                <a:ea typeface="+mn-ea"/>
                <a:cs typeface="Arial"/>
              </a:rPr>
              <a:t>o</a:t>
            </a:r>
            <a:r>
              <a:rPr kumimoji="0" sz="3733" b="0" i="0" u="none" strike="noStrike" kern="1200" cap="none" spc="7" normalizeH="0" baseline="0" noProof="0" dirty="0">
                <a:ln>
                  <a:noFill/>
                </a:ln>
                <a:solidFill>
                  <a:prstClr val="black"/>
                </a:solidFill>
                <a:effectLst/>
                <a:uLnTx/>
                <a:uFillTx/>
                <a:latin typeface="Arial"/>
                <a:ea typeface="+mn-ea"/>
                <a:cs typeface="Arial"/>
              </a:rPr>
              <a:t>ts</a:t>
            </a:r>
            <a:endParaRPr kumimoji="0" sz="3733"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0"/>
          <p:cNvSpPr/>
          <p:nvPr/>
        </p:nvSpPr>
        <p:spPr>
          <a:xfrm>
            <a:off x="6807200" y="871727"/>
            <a:ext cx="4978400" cy="4978400"/>
          </a:xfrm>
          <a:prstGeom prst="rect">
            <a:avLst/>
          </a:prstGeom>
          <a:blipFill>
            <a:blip r:embed="rId3" cstate="print"/>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202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584201"/>
            <a:ext cx="11988800" cy="1241237"/>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Strategic</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Partners:</a:t>
            </a:r>
            <a:endParaRPr kumimoji="0" lang="en-US" sz="37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62FAE349-7032-44A4-85B2-DA46A53BB282}"/>
              </a:ext>
            </a:extLst>
          </p:cNvPr>
          <p:cNvGrpSpPr/>
          <p:nvPr/>
        </p:nvGrpSpPr>
        <p:grpSpPr>
          <a:xfrm>
            <a:off x="4018324" y="685801"/>
            <a:ext cx="7259276" cy="5702626"/>
            <a:chOff x="3498123" y="666750"/>
            <a:chExt cx="5112477" cy="4016178"/>
          </a:xfrm>
          <a:solidFill>
            <a:srgbClr val="0069A6"/>
          </a:solidFill>
        </p:grpSpPr>
        <p:sp>
          <p:nvSpPr>
            <p:cNvPr id="31" name="Freeform: Shape 30">
              <a:extLst>
                <a:ext uri="{FF2B5EF4-FFF2-40B4-BE49-F238E27FC236}">
                  <a16:creationId xmlns:a16="http://schemas.microsoft.com/office/drawing/2014/main" id="{78E66460-DAD8-4ECD-8D1F-7B1614698AF1}"/>
                </a:ext>
              </a:extLst>
            </p:cNvPr>
            <p:cNvSpPr/>
            <p:nvPr/>
          </p:nvSpPr>
          <p:spPr>
            <a:xfrm>
              <a:off x="4980856" y="678682"/>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Brussels</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California</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Vancouver</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NYC </a:t>
              </a:r>
            </a:p>
          </p:txBody>
        </p:sp>
        <p:sp>
          <p:nvSpPr>
            <p:cNvPr id="33" name="Freeform: Shape 32">
              <a:extLst>
                <a:ext uri="{FF2B5EF4-FFF2-40B4-BE49-F238E27FC236}">
                  <a16:creationId xmlns:a16="http://schemas.microsoft.com/office/drawing/2014/main" id="{56BB8F49-95A8-40BE-B414-2818C32CDE3D}"/>
                </a:ext>
              </a:extLst>
            </p:cNvPr>
            <p:cNvSpPr/>
            <p:nvPr/>
          </p:nvSpPr>
          <p:spPr>
            <a:xfrm>
              <a:off x="4237314" y="1933669"/>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AIA</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ASHRAE</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USGBC</a:t>
              </a:r>
            </a:p>
          </p:txBody>
        </p:sp>
        <p:sp>
          <p:nvSpPr>
            <p:cNvPr id="37" name="Freeform: Shape 36">
              <a:extLst>
                <a:ext uri="{FF2B5EF4-FFF2-40B4-BE49-F238E27FC236}">
                  <a16:creationId xmlns:a16="http://schemas.microsoft.com/office/drawing/2014/main" id="{F34FFD27-5E9A-4E6F-8FAA-0E5DE9956C90}"/>
                </a:ext>
              </a:extLst>
            </p:cNvPr>
            <p:cNvSpPr/>
            <p:nvPr/>
          </p:nvSpPr>
          <p:spPr>
            <a:xfrm>
              <a:off x="3498123" y="3179644"/>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PHI</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PHIUS</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NYPH</a:t>
              </a:r>
            </a:p>
          </p:txBody>
        </p:sp>
        <p:sp>
          <p:nvSpPr>
            <p:cNvPr id="40" name="Freeform: Shape 39">
              <a:extLst>
                <a:ext uri="{FF2B5EF4-FFF2-40B4-BE49-F238E27FC236}">
                  <a16:creationId xmlns:a16="http://schemas.microsoft.com/office/drawing/2014/main" id="{E486CA21-DDCD-4EE8-A10F-E03D72B758A1}"/>
                </a:ext>
              </a:extLst>
            </p:cNvPr>
            <p:cNvSpPr/>
            <p:nvPr/>
          </p:nvSpPr>
          <p:spPr>
            <a:xfrm>
              <a:off x="6463989" y="666750"/>
              <a:ext cx="1394629" cy="1503284"/>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DOE</a:t>
              </a:r>
            </a:p>
          </p:txBody>
        </p:sp>
        <p:sp>
          <p:nvSpPr>
            <p:cNvPr id="42" name="Freeform: Shape 41">
              <a:extLst>
                <a:ext uri="{FF2B5EF4-FFF2-40B4-BE49-F238E27FC236}">
                  <a16:creationId xmlns:a16="http://schemas.microsoft.com/office/drawing/2014/main" id="{7E643229-659F-4507-B636-1B1FDB665C62}"/>
                </a:ext>
              </a:extLst>
            </p:cNvPr>
            <p:cNvSpPr/>
            <p:nvPr/>
          </p:nvSpPr>
          <p:spPr>
            <a:xfrm>
              <a:off x="4982528" y="3173162"/>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NBI</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RMI</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NEEP</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BDC</a:t>
              </a:r>
            </a:p>
          </p:txBody>
        </p:sp>
        <p:sp>
          <p:nvSpPr>
            <p:cNvPr id="43" name="Freeform: Shape 42">
              <a:extLst>
                <a:ext uri="{FF2B5EF4-FFF2-40B4-BE49-F238E27FC236}">
                  <a16:creationId xmlns:a16="http://schemas.microsoft.com/office/drawing/2014/main" id="{65B68916-6C5B-49CB-8E16-AF79DD2E3C6D}"/>
                </a:ext>
              </a:extLst>
            </p:cNvPr>
            <p:cNvSpPr/>
            <p:nvPr/>
          </p:nvSpPr>
          <p:spPr>
            <a:xfrm>
              <a:off x="5721940" y="1916287"/>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SUNY</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NYPA</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HCR    ESD</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DPS</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DOS</a:t>
              </a:r>
            </a:p>
            <a:p>
              <a:pPr marL="0" marR="0" lvl="0" indent="0" algn="ctr" defTabSz="395091" rtl="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A5A6C601-AACC-45B0-9399-D8F1008591F2}"/>
                </a:ext>
              </a:extLst>
            </p:cNvPr>
            <p:cNvSpPr/>
            <p:nvPr/>
          </p:nvSpPr>
          <p:spPr>
            <a:xfrm>
              <a:off x="6457675" y="3173161"/>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Utilities</a:t>
              </a:r>
            </a:p>
          </p:txBody>
        </p:sp>
        <p:sp>
          <p:nvSpPr>
            <p:cNvPr id="45" name="Freeform: Shape 44">
              <a:extLst>
                <a:ext uri="{FF2B5EF4-FFF2-40B4-BE49-F238E27FC236}">
                  <a16:creationId xmlns:a16="http://schemas.microsoft.com/office/drawing/2014/main" id="{F8AE3FED-12BE-44E5-A85B-BCAAED30C092}"/>
                </a:ext>
              </a:extLst>
            </p:cNvPr>
            <p:cNvSpPr/>
            <p:nvPr/>
          </p:nvSpPr>
          <p:spPr>
            <a:xfrm>
              <a:off x="7215972" y="1916287"/>
              <a:ext cx="1394628" cy="1503285"/>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grp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NREL</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LBNL</a:t>
              </a:r>
            </a:p>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OAK RIDGE</a:t>
              </a:r>
            </a:p>
          </p:txBody>
        </p:sp>
      </p:grpSp>
      <p:sp>
        <p:nvSpPr>
          <p:cNvPr id="12" name="Freeform: Shape 11">
            <a:extLst>
              <a:ext uri="{FF2B5EF4-FFF2-40B4-BE49-F238E27FC236}">
                <a16:creationId xmlns:a16="http://schemas.microsoft.com/office/drawing/2014/main" id="{CD1955D3-8D03-4C83-8237-5F5BB346BFFF}"/>
              </a:ext>
            </a:extLst>
          </p:cNvPr>
          <p:cNvSpPr/>
          <p:nvPr/>
        </p:nvSpPr>
        <p:spPr>
          <a:xfrm>
            <a:off x="4010089" y="708942"/>
            <a:ext cx="1980252" cy="2134533"/>
          </a:xfrm>
          <a:custGeom>
            <a:avLst/>
            <a:gdLst>
              <a:gd name="connsiteX0" fmla="*/ 0 w 469635"/>
              <a:gd name="connsiteY0" fmla="*/ 204291 h 408582"/>
              <a:gd name="connsiteX1" fmla="*/ 102146 w 469635"/>
              <a:gd name="connsiteY1" fmla="*/ 0 h 408582"/>
              <a:gd name="connsiteX2" fmla="*/ 367490 w 469635"/>
              <a:gd name="connsiteY2" fmla="*/ 0 h 408582"/>
              <a:gd name="connsiteX3" fmla="*/ 469635 w 469635"/>
              <a:gd name="connsiteY3" fmla="*/ 204291 h 408582"/>
              <a:gd name="connsiteX4" fmla="*/ 367490 w 469635"/>
              <a:gd name="connsiteY4" fmla="*/ 408582 h 408582"/>
              <a:gd name="connsiteX5" fmla="*/ 102146 w 469635"/>
              <a:gd name="connsiteY5" fmla="*/ 408582 h 408582"/>
              <a:gd name="connsiteX6" fmla="*/ 0 w 469635"/>
              <a:gd name="connsiteY6" fmla="*/ 204291 h 40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35" h="408582">
                <a:moveTo>
                  <a:pt x="234817" y="0"/>
                </a:moveTo>
                <a:lnTo>
                  <a:pt x="469634" y="88867"/>
                </a:lnTo>
                <a:lnTo>
                  <a:pt x="469634" y="319716"/>
                </a:lnTo>
                <a:lnTo>
                  <a:pt x="234818" y="408582"/>
                </a:lnTo>
                <a:lnTo>
                  <a:pt x="1" y="319716"/>
                </a:lnTo>
                <a:lnTo>
                  <a:pt x="1" y="88867"/>
                </a:lnTo>
                <a:lnTo>
                  <a:pt x="234817" y="0"/>
                </a:lnTo>
                <a:close/>
              </a:path>
            </a:pathLst>
          </a:custGeom>
          <a:solidFill>
            <a:srgbClr val="0069A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7060" tIns="163975" rIns="147061" bIns="163973" numCol="1" spcCol="1270" anchor="ctr" anchorCtr="0">
            <a:noAutofit/>
          </a:bodyPr>
          <a:lstStyle/>
          <a:p>
            <a:pPr marL="0" marR="0" lvl="0" indent="0" algn="ctr" defTabSz="395091"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NYSERDA Market Dev and Innovation  Programs</a:t>
            </a:r>
          </a:p>
        </p:txBody>
      </p:sp>
      <p:sp>
        <p:nvSpPr>
          <p:cNvPr id="13" name="TextBox 12">
            <a:extLst>
              <a:ext uri="{FF2B5EF4-FFF2-40B4-BE49-F238E27FC236}">
                <a16:creationId xmlns:a16="http://schemas.microsoft.com/office/drawing/2014/main" id="{16946520-91FB-4755-B6BC-BC6188AA823B}"/>
              </a:ext>
            </a:extLst>
          </p:cNvPr>
          <p:cNvSpPr txBox="1"/>
          <p:nvPr/>
        </p:nvSpPr>
        <p:spPr>
          <a:xfrm>
            <a:off x="508000" y="2656921"/>
            <a:ext cx="4064000" cy="2062103"/>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Demonstrating </a:t>
            </a:r>
            <a:b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Demand to the</a:t>
            </a:r>
            <a:b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Manufacturing </a:t>
            </a:r>
            <a:b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a:ln>
                  <a:noFill/>
                </a:ln>
                <a:solidFill>
                  <a:srgbClr val="002D73"/>
                </a:solidFill>
                <a:effectLst/>
                <a:uLnTx/>
                <a:uFillTx/>
                <a:latin typeface="Arial" panose="020B0604020202020204" pitchFamily="34" charset="0"/>
                <a:ea typeface="+mn-ea"/>
                <a:cs typeface="Arial" panose="020B0604020202020204" pitchFamily="34" charset="0"/>
              </a:rPr>
              <a:t>Sector</a:t>
            </a:r>
            <a:endParaRPr kumimoji="0" lang="en-US" sz="32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6586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608049"/>
            <a:ext cx="11582400" cy="646331"/>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Roboto" pitchFamily="2" charset="0"/>
                <a:ea typeface="Roboto" pitchFamily="2" charset="0"/>
                <a:cs typeface="Arial" panose="020B0604020202020204" pitchFamily="34" charset="0"/>
              </a:rPr>
              <a:t>NYStretch</a:t>
            </a:r>
            <a:r>
              <a:rPr kumimoji="0" lang="en-US" sz="3600" b="1" i="0" u="none" strike="noStrike" kern="1200" cap="none" spc="0" normalizeH="0" baseline="0" noProof="0" dirty="0">
                <a:ln>
                  <a:noFill/>
                </a:ln>
                <a:solidFill>
                  <a:srgbClr val="002060"/>
                </a:solidFill>
                <a:effectLst/>
                <a:uLnTx/>
                <a:uFillTx/>
                <a:latin typeface="Roboto" pitchFamily="2" charset="0"/>
                <a:ea typeface="Roboto" pitchFamily="2" charset="0"/>
                <a:cs typeface="Arial" panose="020B0604020202020204" pitchFamily="34" charset="0"/>
              </a:rPr>
              <a:t> Energy Code 2020</a:t>
            </a:r>
          </a:p>
        </p:txBody>
      </p:sp>
      <p:sp>
        <p:nvSpPr>
          <p:cNvPr id="12" name="TextBox 11"/>
          <p:cNvSpPr txBox="1"/>
          <p:nvPr/>
        </p:nvSpPr>
        <p:spPr>
          <a:xfrm>
            <a:off x="203201" y="1384012"/>
            <a:ext cx="7068457" cy="5283626"/>
          </a:xfrm>
          <a:prstGeom prst="rect">
            <a:avLst/>
          </a:prstGeom>
          <a:noFill/>
          <a:ln>
            <a:noFill/>
          </a:ln>
        </p:spPr>
        <p:txBody>
          <a:bodyPr wrap="square" rtlCol="0">
            <a:spAutoFit/>
          </a:bodyPr>
          <a:lstStyle/>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Readily adoptable local energy code that is more efficient than NYS’s base energy code. </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endParaRP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A pivotal tool in supporting energy/climate goals.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endParaRP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Calls for higher energy efficiency standards for new and renovated construction projects.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endParaRPr>
          </a:p>
          <a:p>
            <a:pPr marL="457189" lvl="0" indent="-457189" defTabSz="1219170">
              <a:buFont typeface="Arial" panose="020B0604020202020204" pitchFamily="34" charset="0"/>
              <a:buChar char="•"/>
              <a:defRPr/>
            </a:pPr>
            <a:r>
              <a:rPr lang="en-US" sz="2800" dirty="0">
                <a:solidFill>
                  <a:prstClr val="black"/>
                </a:solidFill>
                <a:latin typeface="Roboto" pitchFamily="2" charset="0"/>
                <a:ea typeface="Roboto" pitchFamily="2" charset="0"/>
                <a:cs typeface="Arial" panose="020B0604020202020204" pitchFamily="34" charset="0"/>
              </a:rPr>
              <a:t>NYC recently updated its energy code to align with the </a:t>
            </a:r>
            <a:r>
              <a:rPr lang="en-US" sz="2800" dirty="0" err="1">
                <a:solidFill>
                  <a:prstClr val="black"/>
                </a:solidFill>
                <a:latin typeface="Roboto" pitchFamily="2" charset="0"/>
                <a:ea typeface="Roboto" pitchFamily="2" charset="0"/>
                <a:cs typeface="Arial" panose="020B0604020202020204" pitchFamily="34" charset="0"/>
              </a:rPr>
              <a:t>NYStretch</a:t>
            </a:r>
            <a:r>
              <a:rPr lang="en-US" sz="2800" dirty="0">
                <a:solidFill>
                  <a:prstClr val="black"/>
                </a:solidFill>
                <a:latin typeface="Roboto" pitchFamily="2" charset="0"/>
                <a:ea typeface="Roboto" pitchFamily="2" charset="0"/>
                <a:cs typeface="Arial" panose="020B0604020202020204" pitchFamily="34" charset="0"/>
              </a:rPr>
              <a:t> Code, effective May 12,2020 </a:t>
            </a:r>
            <a:endParaRPr kumimoji="0" lang="en-US" sz="2800"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endParaRPr>
          </a:p>
        </p:txBody>
      </p:sp>
      <p:pic>
        <p:nvPicPr>
          <p:cNvPr id="2" name="Picture 1">
            <a:extLst>
              <a:ext uri="{FF2B5EF4-FFF2-40B4-BE49-F238E27FC236}">
                <a16:creationId xmlns:a16="http://schemas.microsoft.com/office/drawing/2014/main" id="{0CEA44D7-BB9E-49C0-ACA9-F217B850314B}"/>
              </a:ext>
            </a:extLst>
          </p:cNvPr>
          <p:cNvPicPr>
            <a:picLocks noChangeAspect="1"/>
          </p:cNvPicPr>
          <p:nvPr/>
        </p:nvPicPr>
        <p:blipFill rotWithShape="1">
          <a:blip r:embed="rId3"/>
          <a:srcRect l="-4435" t="-4170" r="23614" b="4170"/>
          <a:stretch/>
        </p:blipFill>
        <p:spPr>
          <a:xfrm>
            <a:off x="7271658" y="1444172"/>
            <a:ext cx="4622432" cy="2436368"/>
          </a:xfrm>
          <a:prstGeom prst="rect">
            <a:avLst/>
          </a:prstGeom>
        </p:spPr>
      </p:pic>
      <p:sp>
        <p:nvSpPr>
          <p:cNvPr id="6" name="TextBox 5">
            <a:extLst>
              <a:ext uri="{FF2B5EF4-FFF2-40B4-BE49-F238E27FC236}">
                <a16:creationId xmlns:a16="http://schemas.microsoft.com/office/drawing/2014/main" id="{74FA5F33-0303-429B-ABFD-CD5DFA9AA1E3}"/>
              </a:ext>
            </a:extLst>
          </p:cNvPr>
          <p:cNvSpPr txBox="1"/>
          <p:nvPr/>
        </p:nvSpPr>
        <p:spPr>
          <a:xfrm>
            <a:off x="7453224" y="4209095"/>
            <a:ext cx="4535576"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Roughly 11% more efficient than 2020 ECCCNYS</a:t>
            </a:r>
            <a:r>
              <a:rPr kumimoji="0" lang="en-US" sz="2400"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a:t>
            </a:r>
          </a:p>
        </p:txBody>
      </p:sp>
    </p:spTree>
    <p:extLst>
      <p:ext uri="{BB962C8B-B14F-4D97-AF65-F5344CB8AC3E}">
        <p14:creationId xmlns:p14="http://schemas.microsoft.com/office/powerpoint/2010/main" val="2730574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3" y="1917161"/>
            <a:ext cx="6319176" cy="4688786"/>
          </a:xfrm>
        </p:spPr>
        <p:txBody>
          <a:bodyPr/>
          <a:lstStyle/>
          <a:p>
            <a:pPr marL="0" indent="0">
              <a:buNone/>
            </a:pPr>
            <a:endParaRPr lang="en-US" dirty="0"/>
          </a:p>
          <a:p>
            <a:endParaRPr lang="en-US" dirty="0"/>
          </a:p>
        </p:txBody>
      </p:sp>
      <p:sp>
        <p:nvSpPr>
          <p:cNvPr id="9" name="TextBox 8">
            <a:extLst>
              <a:ext uri="{FF2B5EF4-FFF2-40B4-BE49-F238E27FC236}">
                <a16:creationId xmlns:a16="http://schemas.microsoft.com/office/drawing/2014/main" id="{46AD8724-D195-46B9-BA67-5D682B117A69}"/>
              </a:ext>
            </a:extLst>
          </p:cNvPr>
          <p:cNvSpPr txBox="1"/>
          <p:nvPr/>
        </p:nvSpPr>
        <p:spPr>
          <a:xfrm>
            <a:off x="1270000" y="1917161"/>
            <a:ext cx="9652000" cy="1763431"/>
          </a:xfrm>
          <a:prstGeom prst="rect">
            <a:avLst/>
          </a:prstGeom>
          <a:noFill/>
        </p:spPr>
        <p:txBody>
          <a:bodyPr wrap="square" rtlCol="0">
            <a:spAutoFit/>
          </a:bodyPr>
          <a:lstStyle/>
          <a:p>
            <a:pPr marL="0" marR="0" lvl="0" indent="0" algn="l" defTabSz="1219170" rtl="0" eaLnBrk="1" fontAlgn="auto" latinLnBrk="0" hangingPunct="1">
              <a:lnSpc>
                <a:spcPct val="107000"/>
              </a:lnSpc>
              <a:spcBef>
                <a:spcPts val="0"/>
              </a:spcBef>
              <a:spcAft>
                <a:spcPts val="0"/>
              </a:spcAft>
              <a:buClrTx/>
              <a:buSzTx/>
              <a:buFontTx/>
              <a:buNone/>
              <a:tabLst/>
              <a:defRPr/>
            </a:pPr>
            <a:r>
              <a:rPr kumimoji="0" lang="en-US" sz="34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no documented historic precedent for the changes needed to prevent even worse disasters from coming."</a:t>
            </a:r>
            <a:endParaRPr kumimoji="0" lang="en-US" sz="3467" b="1" i="0" u="none" strike="noStrike" kern="1200" cap="none" spc="0" normalizeH="0" baseline="0" noProof="0" dirty="0">
              <a:ln>
                <a:noFill/>
              </a:ln>
              <a:solidFill>
                <a:srgbClr val="64656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7DE0049-33F3-4C1B-90AD-7FA4FA98E478}"/>
              </a:ext>
            </a:extLst>
          </p:cNvPr>
          <p:cNvSpPr txBox="1"/>
          <p:nvPr/>
        </p:nvSpPr>
        <p:spPr>
          <a:xfrm>
            <a:off x="871497" y="3983849"/>
            <a:ext cx="10050503" cy="1159420"/>
          </a:xfrm>
          <a:prstGeom prst="rect">
            <a:avLst/>
          </a:prstGeom>
          <a:noFill/>
          <a:ln>
            <a:noFill/>
          </a:ln>
        </p:spPr>
        <p:txBody>
          <a:bodyPr wrap="square" rtlCol="0">
            <a:spAutoFit/>
          </a:bodyPr>
          <a:lstStyle/>
          <a:p>
            <a:pPr marL="3047924" marR="0" lvl="5"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IPCC “Global Warming of 1.5°C”</a:t>
            </a:r>
          </a:p>
          <a:p>
            <a:pPr marL="3047924" marR="0" lvl="5" indent="0" algn="l"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October, 2018</a:t>
            </a:r>
          </a:p>
        </p:txBody>
      </p:sp>
    </p:spTree>
    <p:extLst>
      <p:ext uri="{BB962C8B-B14F-4D97-AF65-F5344CB8AC3E}">
        <p14:creationId xmlns:p14="http://schemas.microsoft.com/office/powerpoint/2010/main" val="1293646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1" y="530456"/>
            <a:ext cx="11655351" cy="1325563"/>
          </a:xfrm>
          <a:prstGeom prst="rect">
            <a:avLst/>
          </a:prstGeom>
        </p:spPr>
        <p:txBody>
          <a:bodyPr>
            <a:normAutofit/>
          </a:bodyPr>
          <a:lstStyle/>
          <a:p>
            <a:r>
              <a:rPr lang="en-US" b="1" dirty="0">
                <a:solidFill>
                  <a:srgbClr val="002D73"/>
                </a:solidFill>
                <a:latin typeface="Roboto" pitchFamily="2" charset="0"/>
                <a:ea typeface="Roboto" pitchFamily="2" charset="0"/>
              </a:rPr>
              <a:t>Buildings of Excellence</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3" y="1917161"/>
            <a:ext cx="6319176" cy="4688786"/>
          </a:xfrm>
        </p:spPr>
        <p:txBody>
          <a:bodyPr/>
          <a:lstStyle/>
          <a:p>
            <a:pPr marL="0" indent="0">
              <a:buNone/>
            </a:pPr>
            <a:endParaRPr lang="en-US" dirty="0"/>
          </a:p>
          <a:p>
            <a:endParaRPr lang="en-US" dirty="0"/>
          </a:p>
        </p:txBody>
      </p:sp>
      <p:sp>
        <p:nvSpPr>
          <p:cNvPr id="20" name="Content Placeholder 3">
            <a:extLst>
              <a:ext uri="{FF2B5EF4-FFF2-40B4-BE49-F238E27FC236}">
                <a16:creationId xmlns:a16="http://schemas.microsoft.com/office/drawing/2014/main" id="{79266FB9-39A4-4EF9-94D4-4B05E795A524}"/>
              </a:ext>
            </a:extLst>
          </p:cNvPr>
          <p:cNvSpPr txBox="1">
            <a:spLocks/>
          </p:cNvSpPr>
          <p:nvPr/>
        </p:nvSpPr>
        <p:spPr>
          <a:xfrm>
            <a:off x="196174" y="1963146"/>
            <a:ext cx="6319175" cy="46887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marR="0" lvl="0" indent="-457189"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Roboto" pitchFamily="2" charset="0"/>
                <a:ea typeface="+mn-ea"/>
                <a:cs typeface="Arial" panose="020B0604020202020204" pitchFamily="34" charset="0"/>
              </a:rPr>
              <a:t>Design competition for Multifamily Buildings</a:t>
            </a:r>
          </a:p>
          <a:p>
            <a:pPr marL="457189" marR="0" lvl="0" indent="-457189"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Roboto" pitchFamily="2" charset="0"/>
                <a:ea typeface="+mn-ea"/>
                <a:cs typeface="Arial" panose="020B0604020202020204" pitchFamily="34" charset="0"/>
              </a:rPr>
              <a:t>$1M max project award</a:t>
            </a:r>
          </a:p>
          <a:p>
            <a:pPr marL="457189" marR="0" lvl="0" indent="-457189"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Roboto" pitchFamily="2" charset="0"/>
                <a:ea typeface="+mn-ea"/>
                <a:cs typeface="Arial" panose="020B0604020202020204" pitchFamily="34" charset="0"/>
              </a:rPr>
              <a:t>Net Zero Energy / Low-Carbon</a:t>
            </a:r>
          </a:p>
          <a:p>
            <a:pPr marL="457189" marR="0" lvl="0" indent="-457189"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Roboto" pitchFamily="2" charset="0"/>
                <a:ea typeface="+mn-ea"/>
                <a:cs typeface="Arial" panose="020B0604020202020204" pitchFamily="34" charset="0"/>
              </a:rPr>
              <a:t>Layers on top of Standard Offer Program Incentives</a:t>
            </a:r>
          </a:p>
          <a:p>
            <a:pPr marL="457189" marR="0" lvl="0" indent="-457189"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Roboto" pitchFamily="2" charset="0"/>
                <a:ea typeface="+mn-ea"/>
                <a:cs typeface="Arial" panose="020B0604020202020204" pitchFamily="34" charset="0"/>
              </a:rPr>
              <a:t>Applicants: Developers / Building Owners &amp; Designers</a:t>
            </a:r>
          </a:p>
          <a:p>
            <a:pPr marL="457189" marR="0" lvl="0" indent="-457189"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Roboto" pitchFamily="2" charset="0"/>
                <a:ea typeface="+mn-ea"/>
                <a:cs typeface="Arial" panose="020B0604020202020204" pitchFamily="34" charset="0"/>
              </a:rPr>
              <a:t>Round 2 submissions due 5/27/20</a:t>
            </a:r>
          </a:p>
        </p:txBody>
      </p:sp>
      <p:pic>
        <p:nvPicPr>
          <p:cNvPr id="21" name="Picture 4">
            <a:extLst>
              <a:ext uri="{FF2B5EF4-FFF2-40B4-BE49-F238E27FC236}">
                <a16:creationId xmlns:a16="http://schemas.microsoft.com/office/drawing/2014/main" id="{76A664AA-9BE4-47E2-B207-ECCD68DC9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191" y="1917161"/>
            <a:ext cx="4222942" cy="44103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0592635-C083-4DAC-928E-2714185F85FF}"/>
              </a:ext>
            </a:extLst>
          </p:cNvPr>
          <p:cNvSpPr txBox="1"/>
          <p:nvPr/>
        </p:nvSpPr>
        <p:spPr>
          <a:xfrm>
            <a:off x="7085191" y="6388686"/>
            <a:ext cx="4606085" cy="307777"/>
          </a:xfrm>
          <a:prstGeom prst="rect">
            <a:avLst/>
          </a:prstGeom>
          <a:noFill/>
          <a:ln>
            <a:noFill/>
          </a:ln>
        </p:spPr>
        <p:txBody>
          <a:bodyPr wrap="square" rtlCol="0">
            <a:spAutoFit/>
          </a:bodyPr>
          <a:lstStyle/>
          <a:p>
            <a:pPr marL="0" marR="0" lvl="0" indent="0" algn="l" defTabSz="1625519"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effectLst/>
                <a:uLnTx/>
                <a:uFillTx/>
                <a:latin typeface="Roboto" pitchFamily="2" charset="0"/>
                <a:ea typeface="+mn-ea"/>
                <a:cs typeface="Arial" panose="020B0604020202020204" pitchFamily="34" charset="0"/>
              </a:rPr>
              <a:t>034 Midi-</a:t>
            </a:r>
            <a:r>
              <a:rPr kumimoji="0" lang="fr-FR" sz="1400" b="0" i="0" u="none" strike="noStrike" kern="1200" cap="none" spc="0" normalizeH="0" baseline="0" noProof="0" dirty="0" err="1">
                <a:ln>
                  <a:noFill/>
                </a:ln>
                <a:effectLst/>
                <a:uLnTx/>
                <a:uFillTx/>
                <a:latin typeface="Roboto" pitchFamily="2" charset="0"/>
                <a:ea typeface="+mn-ea"/>
                <a:cs typeface="Arial" panose="020B0604020202020204" pitchFamily="34" charset="0"/>
              </a:rPr>
              <a:t>Suede</a:t>
            </a:r>
            <a:r>
              <a:rPr kumimoji="0" lang="fr-FR" sz="1400" b="0" i="0" u="none" strike="noStrike" kern="1200" cap="none" spc="0" normalizeH="0" baseline="0" noProof="0" dirty="0">
                <a:ln>
                  <a:noFill/>
                </a:ln>
                <a:effectLst/>
                <a:uLnTx/>
                <a:uFillTx/>
                <a:latin typeface="Roboto" pitchFamily="2" charset="0"/>
                <a:ea typeface="+mn-ea"/>
                <a:cs typeface="Arial" panose="020B0604020202020204" pitchFamily="34" charset="0"/>
              </a:rPr>
              <a:t>, photo </a:t>
            </a:r>
            <a:r>
              <a:rPr kumimoji="0" lang="fr-FR" sz="1400" b="0" i="0" u="none" strike="noStrike" kern="1200" cap="none" spc="0" normalizeH="0" baseline="0" noProof="0" dirty="0" err="1">
                <a:ln>
                  <a:noFill/>
                </a:ln>
                <a:effectLst/>
                <a:uLnTx/>
                <a:uFillTx/>
                <a:latin typeface="Roboto" pitchFamily="2" charset="0"/>
                <a:ea typeface="+mn-ea"/>
                <a:cs typeface="Arial" panose="020B0604020202020204" pitchFamily="34" charset="0"/>
              </a:rPr>
              <a:t>credit</a:t>
            </a:r>
            <a:r>
              <a:rPr kumimoji="0" lang="fr-FR" sz="1400" b="0" i="0" u="none" strike="noStrike" kern="1200" cap="none" spc="0" normalizeH="0" baseline="0" noProof="0" dirty="0">
                <a:ln>
                  <a:noFill/>
                </a:ln>
                <a:effectLst/>
                <a:uLnTx/>
                <a:uFillTx/>
                <a:latin typeface="Roboto" pitchFamily="2" charset="0"/>
                <a:ea typeface="+mn-ea"/>
                <a:cs typeface="Arial" panose="020B0604020202020204" pitchFamily="34" charset="0"/>
              </a:rPr>
              <a:t> </a:t>
            </a:r>
            <a:r>
              <a:rPr kumimoji="0" lang="fr-FR" sz="1400" b="0" i="0" u="none" strike="noStrike" kern="1200" cap="none" spc="0" normalizeH="0" baseline="0" noProof="0" dirty="0" err="1">
                <a:ln>
                  <a:noFill/>
                </a:ln>
                <a:effectLst/>
                <a:uLnTx/>
                <a:uFillTx/>
                <a:latin typeface="Roboto" pitchFamily="2" charset="0"/>
                <a:ea typeface="+mn-ea"/>
                <a:cs typeface="Arial" panose="020B0604020202020204" pitchFamily="34" charset="0"/>
              </a:rPr>
              <a:t>Environment</a:t>
            </a:r>
            <a:r>
              <a:rPr kumimoji="0" lang="fr-FR" sz="1400" b="0" i="0" u="none" strike="noStrike" kern="1200" cap="none" spc="0" normalizeH="0" baseline="0" noProof="0" dirty="0">
                <a:ln>
                  <a:noFill/>
                </a:ln>
                <a:effectLst/>
                <a:uLnTx/>
                <a:uFillTx/>
                <a:latin typeface="Roboto" pitchFamily="2" charset="0"/>
                <a:ea typeface="+mn-ea"/>
                <a:cs typeface="Arial" panose="020B0604020202020204" pitchFamily="34" charset="0"/>
              </a:rPr>
              <a:t> Brussels</a:t>
            </a:r>
            <a:endParaRPr kumimoji="0" lang="en-US" sz="1400" b="0" i="0" u="none" strike="noStrike" kern="1200" cap="none" spc="0" normalizeH="0" baseline="0" noProof="0" dirty="0">
              <a:ln>
                <a:noFill/>
              </a:ln>
              <a:effectLst/>
              <a:uLnTx/>
              <a:uFillTx/>
              <a:latin typeface="Roboto" pitchFamily="2" charset="0"/>
              <a:ea typeface="+mn-ea"/>
              <a:cs typeface="Arial" panose="020B0604020202020204" pitchFamily="34" charset="0"/>
            </a:endParaRPr>
          </a:p>
        </p:txBody>
      </p:sp>
    </p:spTree>
    <p:extLst>
      <p:ext uri="{BB962C8B-B14F-4D97-AF65-F5344CB8AC3E}">
        <p14:creationId xmlns:p14="http://schemas.microsoft.com/office/powerpoint/2010/main" val="487447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1" y="530456"/>
            <a:ext cx="11655351" cy="1325563"/>
          </a:xfrm>
          <a:prstGeom prst="rect">
            <a:avLst/>
          </a:prstGeom>
        </p:spPr>
        <p:txBody>
          <a:bodyPr>
            <a:normAutofit/>
          </a:bodyPr>
          <a:lstStyle/>
          <a:p>
            <a:r>
              <a:rPr lang="en-US" b="1" dirty="0">
                <a:solidFill>
                  <a:srgbClr val="002D73"/>
                </a:solidFill>
                <a:latin typeface="Roboto" pitchFamily="2" charset="0"/>
                <a:ea typeface="Roboto" pitchFamily="2" charset="0"/>
              </a:rPr>
              <a:t>Buildings of Excellence  – What Kind of Projects? </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17161"/>
            <a:ext cx="9016839" cy="4351338"/>
          </a:xfrm>
        </p:spPr>
        <p:txBody>
          <a:bodyPr/>
          <a:lstStyle/>
          <a:p>
            <a:pPr marL="0" indent="0">
              <a:buNone/>
            </a:pPr>
            <a:endParaRPr lang="en-US" dirty="0"/>
          </a:p>
          <a:p>
            <a:endParaRPr lang="en-US" dirty="0"/>
          </a:p>
        </p:txBody>
      </p:sp>
      <p:sp>
        <p:nvSpPr>
          <p:cNvPr id="18" name="Content Placeholder 3">
            <a:extLst>
              <a:ext uri="{FF2B5EF4-FFF2-40B4-BE49-F238E27FC236}">
                <a16:creationId xmlns:a16="http://schemas.microsoft.com/office/drawing/2014/main" id="{31237369-FA47-4F73-A98F-0073EB72121C}"/>
              </a:ext>
            </a:extLst>
          </p:cNvPr>
          <p:cNvSpPr txBox="1">
            <a:spLocks/>
          </p:cNvSpPr>
          <p:nvPr/>
        </p:nvSpPr>
        <p:spPr>
          <a:xfrm>
            <a:off x="406400" y="2070546"/>
            <a:ext cx="5147733" cy="42206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Electrification</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Deep Efficiency</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Onsite generation / procure renewables</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Storage &amp; smart systems</a:t>
            </a:r>
          </a:p>
        </p:txBody>
      </p:sp>
      <p:pic>
        <p:nvPicPr>
          <p:cNvPr id="19" name="Picture 18">
            <a:extLst>
              <a:ext uri="{FF2B5EF4-FFF2-40B4-BE49-F238E27FC236}">
                <a16:creationId xmlns:a16="http://schemas.microsoft.com/office/drawing/2014/main" id="{57FE40B0-0801-4F24-B353-C4DB7ED96C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tretch>
            <a:fillRect/>
          </a:stretch>
        </p:blipFill>
        <p:spPr>
          <a:xfrm>
            <a:off x="5554133" y="2009404"/>
            <a:ext cx="6350000" cy="4013200"/>
          </a:xfrm>
          <a:prstGeom prst="rect">
            <a:avLst/>
          </a:prstGeom>
        </p:spPr>
      </p:pic>
    </p:spTree>
    <p:extLst>
      <p:ext uri="{BB962C8B-B14F-4D97-AF65-F5344CB8AC3E}">
        <p14:creationId xmlns:p14="http://schemas.microsoft.com/office/powerpoint/2010/main" val="245383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Mixed-use New Construction</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6" name="TextBox 5">
            <a:extLst>
              <a:ext uri="{FF2B5EF4-FFF2-40B4-BE49-F238E27FC236}">
                <a16:creationId xmlns:a16="http://schemas.microsoft.com/office/drawing/2014/main" id="{560DD710-F17F-42C1-BCB5-44DE9B981FBA}"/>
              </a:ext>
            </a:extLst>
          </p:cNvPr>
          <p:cNvSpPr txBox="1"/>
          <p:nvPr/>
        </p:nvSpPr>
        <p:spPr>
          <a:xfrm>
            <a:off x="464007" y="1895620"/>
            <a:ext cx="5867782" cy="4693401"/>
          </a:xfrm>
          <a:prstGeom prst="rect">
            <a:avLst/>
          </a:prstGeom>
          <a:noFill/>
          <a:ln>
            <a:noFill/>
          </a:ln>
        </p:spPr>
        <p:txBody>
          <a:bodyPr wrap="square" rtlCol="0">
            <a:spAutoFit/>
          </a:bodyPr>
          <a:lstStyle/>
          <a:p>
            <a:pPr defTabSz="1219170">
              <a:defRPr/>
            </a:pPr>
            <a:r>
              <a:rPr lang="en-US" sz="2800" b="1" dirty="0">
                <a:solidFill>
                  <a:srgbClr val="646569"/>
                </a:solidFill>
                <a:latin typeface="Arial" panose="020B0604020202020204" pitchFamily="34" charset="0"/>
                <a:cs typeface="Arial" panose="020B0604020202020204" pitchFamily="34" charset="0"/>
              </a:rPr>
              <a:t>101 Wolf’s Lane – Matriarch</a:t>
            </a:r>
          </a:p>
          <a:p>
            <a:pPr defTabSz="1219170">
              <a:defRPr/>
            </a:pPr>
            <a:r>
              <a:rPr lang="en-US" b="1" dirty="0">
                <a:solidFill>
                  <a:srgbClr val="646569"/>
                </a:solidFill>
                <a:latin typeface="Arial" panose="020B0604020202020204" pitchFamily="34" charset="0"/>
                <a:cs typeface="Arial" panose="020B0604020202020204" pitchFamily="34" charset="0"/>
              </a:rPr>
              <a:t>Net Zero Energy for Economic Development Program</a:t>
            </a:r>
          </a:p>
          <a:p>
            <a:pPr defTabSz="1219170">
              <a:defRPr/>
            </a:pPr>
            <a:r>
              <a:rPr lang="en-US" b="1" dirty="0">
                <a:solidFill>
                  <a:srgbClr val="646569"/>
                </a:solidFill>
                <a:latin typeface="Arial" panose="020B0604020202020204" pitchFamily="34" charset="0"/>
                <a:cs typeface="Arial" panose="020B0604020202020204" pitchFamily="34" charset="0"/>
              </a:rPr>
              <a:t>Incentive: $1,092,000</a:t>
            </a:r>
          </a:p>
          <a:p>
            <a:pPr defTabSz="1219170">
              <a:defRPr/>
            </a:pPr>
            <a:endParaRPr lang="en-US" sz="800" b="1" dirty="0">
              <a:solidFill>
                <a:srgbClr val="646569"/>
              </a:solidFill>
              <a:latin typeface="Arial" panose="020B0604020202020204" pitchFamily="34" charset="0"/>
              <a:cs typeface="Arial" panose="020B0604020202020204" pitchFamily="34" charset="0"/>
            </a:endParaRPr>
          </a:p>
          <a:p>
            <a:pPr defTabSz="1219170">
              <a:defRPr/>
            </a:pPr>
            <a:r>
              <a:rPr lang="en-US" sz="2133" b="1" dirty="0">
                <a:solidFill>
                  <a:srgbClr val="0069A6"/>
                </a:solidFill>
                <a:latin typeface="Arial" panose="020B0604020202020204" pitchFamily="34" charset="0"/>
                <a:cs typeface="Arial" panose="020B0604020202020204" pitchFamily="34" charset="0"/>
              </a:rPr>
              <a:t>Project</a:t>
            </a:r>
          </a:p>
          <a:p>
            <a:pPr marL="380990" indent="-380990" defTabSz="1219170">
              <a:spcAft>
                <a:spcPts val="133"/>
              </a:spcAft>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120,000 Square Feet</a:t>
            </a:r>
          </a:p>
          <a:p>
            <a:pPr marL="380990" indent="-380990" defTabSz="1219170">
              <a:spcAft>
                <a:spcPts val="133"/>
              </a:spcAft>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58 units/ 5% LMI</a:t>
            </a:r>
          </a:p>
          <a:p>
            <a:pPr marL="380990" indent="-380990" defTabSz="1219170">
              <a:spcAft>
                <a:spcPts val="133"/>
              </a:spcAft>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Transit Oriented &amp; Infill Development</a:t>
            </a:r>
          </a:p>
          <a:p>
            <a:pPr marL="380990" indent="-380990" defTabSz="1219170">
              <a:spcAft>
                <a:spcPts val="133"/>
              </a:spcAft>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Residential &amp; 1</a:t>
            </a:r>
            <a:r>
              <a:rPr lang="en-US" sz="2000" baseline="30000" dirty="0">
                <a:solidFill>
                  <a:srgbClr val="646569"/>
                </a:solidFill>
                <a:latin typeface="Arial" panose="020B0604020202020204" pitchFamily="34" charset="0"/>
                <a:cs typeface="Arial" panose="020B0604020202020204" pitchFamily="34" charset="0"/>
              </a:rPr>
              <a:t>st</a:t>
            </a:r>
            <a:r>
              <a:rPr lang="en-US" sz="2000" dirty="0">
                <a:solidFill>
                  <a:srgbClr val="646569"/>
                </a:solidFill>
                <a:latin typeface="Arial" panose="020B0604020202020204" pitchFamily="34" charset="0"/>
                <a:cs typeface="Arial" panose="020B0604020202020204" pitchFamily="34" charset="0"/>
              </a:rPr>
              <a:t> Floor Commercial</a:t>
            </a:r>
          </a:p>
          <a:p>
            <a:pPr defTabSz="1219170">
              <a:spcAft>
                <a:spcPts val="133"/>
              </a:spcAft>
              <a:defRPr/>
            </a:pPr>
            <a:endParaRPr lang="en-US" sz="2133" b="1" dirty="0">
              <a:solidFill>
                <a:srgbClr val="0069A6"/>
              </a:solidFill>
              <a:latin typeface="Arial" panose="020B0604020202020204" pitchFamily="34" charset="0"/>
              <a:cs typeface="Arial" panose="020B0604020202020204" pitchFamily="34" charset="0"/>
            </a:endParaRPr>
          </a:p>
          <a:p>
            <a:pPr defTabSz="1219170">
              <a:spcAft>
                <a:spcPts val="133"/>
              </a:spcAft>
              <a:defRPr/>
            </a:pPr>
            <a:r>
              <a:rPr lang="en-US" sz="2133" b="1" dirty="0">
                <a:solidFill>
                  <a:srgbClr val="0069A6"/>
                </a:solidFill>
                <a:latin typeface="Arial" panose="020B0604020202020204" pitchFamily="34" charset="0"/>
                <a:cs typeface="Arial" panose="020B0604020202020204" pitchFamily="34" charset="0"/>
              </a:rPr>
              <a:t>NZE </a:t>
            </a:r>
            <a:r>
              <a:rPr lang="en-US" sz="2133" b="1" dirty="0" err="1">
                <a:solidFill>
                  <a:srgbClr val="0069A6"/>
                </a:solidFill>
                <a:latin typeface="Arial" panose="020B0604020202020204" pitchFamily="34" charset="0"/>
                <a:cs typeface="Arial" panose="020B0604020202020204" pitchFamily="34" charset="0"/>
              </a:rPr>
              <a:t>Scop</a:t>
            </a:r>
            <a:r>
              <a:rPr lang="en-US" sz="2133" b="1" dirty="0">
                <a:solidFill>
                  <a:srgbClr val="0069A6"/>
                </a:solidFill>
                <a:latin typeface="Arial" panose="020B0604020202020204" pitchFamily="34" charset="0"/>
                <a:cs typeface="Arial" panose="020B0604020202020204" pitchFamily="34" charset="0"/>
              </a:rPr>
              <a:t>e of Work</a:t>
            </a:r>
          </a:p>
          <a:p>
            <a:pPr marL="457189" indent="-457189" defTabSz="1219170">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Modular Construction</a:t>
            </a:r>
          </a:p>
          <a:p>
            <a:pPr marL="457189" indent="-457189" defTabSz="1219170">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VRFs</a:t>
            </a:r>
          </a:p>
          <a:p>
            <a:pPr marL="457189" indent="-457189" defTabSz="1219170">
              <a:buFont typeface="Arial" panose="020B0604020202020204" pitchFamily="34" charset="0"/>
              <a:buChar char="•"/>
              <a:defRPr/>
            </a:pPr>
            <a:r>
              <a:rPr lang="en-US" sz="2000" dirty="0">
                <a:solidFill>
                  <a:srgbClr val="646569"/>
                </a:solidFill>
                <a:latin typeface="Arial" panose="020B0604020202020204" pitchFamily="34" charset="0"/>
                <a:cs typeface="Arial" panose="020B0604020202020204" pitchFamily="34" charset="0"/>
              </a:rPr>
              <a:t>Roof-top solar </a:t>
            </a:r>
          </a:p>
        </p:txBody>
      </p:sp>
      <p:pic>
        <p:nvPicPr>
          <p:cNvPr id="7" name="Google Shape;54;p13">
            <a:extLst>
              <a:ext uri="{FF2B5EF4-FFF2-40B4-BE49-F238E27FC236}">
                <a16:creationId xmlns:a16="http://schemas.microsoft.com/office/drawing/2014/main" id="{99194B87-BE91-4B74-A0A5-1CD916420DE7}"/>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t="3813" b="2937"/>
          <a:stretch/>
        </p:blipFill>
        <p:spPr>
          <a:xfrm>
            <a:off x="6154014" y="1976206"/>
            <a:ext cx="5412400" cy="3342143"/>
          </a:xfrm>
          <a:prstGeom prst="rect">
            <a:avLst/>
          </a:prstGeom>
          <a:noFill/>
          <a:ln>
            <a:noFill/>
          </a:ln>
        </p:spPr>
      </p:pic>
      <p:sp>
        <p:nvSpPr>
          <p:cNvPr id="8" name="TextBox 8">
            <a:extLst>
              <a:ext uri="{FF2B5EF4-FFF2-40B4-BE49-F238E27FC236}">
                <a16:creationId xmlns:a16="http://schemas.microsoft.com/office/drawing/2014/main" id="{EB812495-5846-4C62-BFD9-3E49CD0D6057}"/>
              </a:ext>
            </a:extLst>
          </p:cNvPr>
          <p:cNvSpPr txBox="1"/>
          <p:nvPr/>
        </p:nvSpPr>
        <p:spPr>
          <a:xfrm>
            <a:off x="6154014" y="5438536"/>
            <a:ext cx="3352800" cy="502573"/>
          </a:xfrm>
          <a:prstGeom prst="rect">
            <a:avLst/>
          </a:prstGeom>
          <a:noFill/>
        </p:spPr>
        <p:txBody>
          <a:bodyPr wrap="square" rtlCol="0">
            <a:spAutoFit/>
          </a:bodyPr>
          <a:lstStyle>
            <a:defPPr>
              <a:defRPr lang="en-US"/>
            </a:defPPr>
            <a:lvl1pPr algn="l" rtl="0" fontAlgn="base">
              <a:spcBef>
                <a:spcPct val="0"/>
              </a:spcBef>
              <a:spcAft>
                <a:spcPct val="0"/>
              </a:spcAft>
              <a:defRPr sz="2400" u="sng" kern="1200">
                <a:solidFill>
                  <a:schemeClr val="tx1"/>
                </a:solidFill>
                <a:latin typeface="Times New Roman" charset="0"/>
                <a:ea typeface="+mn-ea"/>
                <a:cs typeface="Times New Roman" charset="0"/>
              </a:defRPr>
            </a:lvl1pPr>
            <a:lvl2pPr marL="457200" algn="l" rtl="0" fontAlgn="base">
              <a:spcBef>
                <a:spcPct val="0"/>
              </a:spcBef>
              <a:spcAft>
                <a:spcPct val="0"/>
              </a:spcAft>
              <a:defRPr sz="2400" u="sng" kern="1200">
                <a:solidFill>
                  <a:schemeClr val="tx1"/>
                </a:solidFill>
                <a:latin typeface="Times New Roman" charset="0"/>
                <a:ea typeface="+mn-ea"/>
                <a:cs typeface="Times New Roman" charset="0"/>
              </a:defRPr>
            </a:lvl2pPr>
            <a:lvl3pPr marL="914400" algn="l" rtl="0" fontAlgn="base">
              <a:spcBef>
                <a:spcPct val="0"/>
              </a:spcBef>
              <a:spcAft>
                <a:spcPct val="0"/>
              </a:spcAft>
              <a:defRPr sz="2400" u="sng" kern="1200">
                <a:solidFill>
                  <a:schemeClr val="tx1"/>
                </a:solidFill>
                <a:latin typeface="Times New Roman" charset="0"/>
                <a:ea typeface="+mn-ea"/>
                <a:cs typeface="Times New Roman" charset="0"/>
              </a:defRPr>
            </a:lvl3pPr>
            <a:lvl4pPr marL="1371600" algn="l" rtl="0" fontAlgn="base">
              <a:spcBef>
                <a:spcPct val="0"/>
              </a:spcBef>
              <a:spcAft>
                <a:spcPct val="0"/>
              </a:spcAft>
              <a:defRPr sz="2400" u="sng" kern="1200">
                <a:solidFill>
                  <a:schemeClr val="tx1"/>
                </a:solidFill>
                <a:latin typeface="Times New Roman" charset="0"/>
                <a:ea typeface="+mn-ea"/>
                <a:cs typeface="Times New Roman" charset="0"/>
              </a:defRPr>
            </a:lvl4pPr>
            <a:lvl5pPr marL="1828800" algn="l" rtl="0" fontAlgn="base">
              <a:spcBef>
                <a:spcPct val="0"/>
              </a:spcBef>
              <a:spcAft>
                <a:spcPct val="0"/>
              </a:spcAft>
              <a:defRPr sz="2400" u="sng" kern="1200">
                <a:solidFill>
                  <a:schemeClr val="tx1"/>
                </a:solidFill>
                <a:latin typeface="Times New Roman" charset="0"/>
                <a:ea typeface="+mn-ea"/>
                <a:cs typeface="Times New Roman" charset="0"/>
              </a:defRPr>
            </a:lvl5pPr>
            <a:lvl6pPr marL="2286000" algn="l" defTabSz="914400" rtl="0" eaLnBrk="1" latinLnBrk="0" hangingPunct="1">
              <a:defRPr sz="2400" u="sng" kern="1200">
                <a:solidFill>
                  <a:schemeClr val="tx1"/>
                </a:solidFill>
                <a:latin typeface="Times New Roman" charset="0"/>
                <a:ea typeface="+mn-ea"/>
                <a:cs typeface="Times New Roman" charset="0"/>
              </a:defRPr>
            </a:lvl6pPr>
            <a:lvl7pPr marL="2743200" algn="l" defTabSz="914400" rtl="0" eaLnBrk="1" latinLnBrk="0" hangingPunct="1">
              <a:defRPr sz="2400" u="sng" kern="1200">
                <a:solidFill>
                  <a:schemeClr val="tx1"/>
                </a:solidFill>
                <a:latin typeface="Times New Roman" charset="0"/>
                <a:ea typeface="+mn-ea"/>
                <a:cs typeface="Times New Roman" charset="0"/>
              </a:defRPr>
            </a:lvl7pPr>
            <a:lvl8pPr marL="3200400" algn="l" defTabSz="914400" rtl="0" eaLnBrk="1" latinLnBrk="0" hangingPunct="1">
              <a:defRPr sz="2400" u="sng" kern="1200">
                <a:solidFill>
                  <a:schemeClr val="tx1"/>
                </a:solidFill>
                <a:latin typeface="Times New Roman" charset="0"/>
                <a:ea typeface="+mn-ea"/>
                <a:cs typeface="Times New Roman" charset="0"/>
              </a:defRPr>
            </a:lvl8pPr>
            <a:lvl9pPr marL="3657600" algn="l" defTabSz="914400" rtl="0" eaLnBrk="1" latinLnBrk="0" hangingPunct="1">
              <a:defRPr sz="2400" u="sng" kern="1200">
                <a:solidFill>
                  <a:schemeClr val="tx1"/>
                </a:solidFill>
                <a:latin typeface="Times New Roman" charset="0"/>
                <a:ea typeface="+mn-ea"/>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101 Wolf’s Lane – Pelham, 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Developer – Matriarch</a:t>
            </a:r>
          </a:p>
        </p:txBody>
      </p:sp>
    </p:spTree>
    <p:extLst>
      <p:ext uri="{BB962C8B-B14F-4D97-AF65-F5344CB8AC3E}">
        <p14:creationId xmlns:p14="http://schemas.microsoft.com/office/powerpoint/2010/main" val="2058042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Net Zero Planning and Design - Urban</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13" name="TextBox 12">
            <a:extLst>
              <a:ext uri="{FF2B5EF4-FFF2-40B4-BE49-F238E27FC236}">
                <a16:creationId xmlns:a16="http://schemas.microsoft.com/office/drawing/2014/main" id="{044A8FBF-3DDB-46E3-A76B-6A960BC35645}"/>
              </a:ext>
            </a:extLst>
          </p:cNvPr>
          <p:cNvSpPr txBox="1"/>
          <p:nvPr/>
        </p:nvSpPr>
        <p:spPr>
          <a:xfrm>
            <a:off x="196172" y="1976206"/>
            <a:ext cx="6254055" cy="5177481"/>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New York University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Project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Greenwich Village, contiguous properties of NYU</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44 Buildings on Central Plant District System</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6.9 Million Square Feet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Residential, dormitory, office, academic, laboratory, performance &amp; library</a:t>
            </a:r>
            <a:endPar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133"/>
              </a:spcAft>
              <a:buClrTx/>
              <a:buSzTx/>
              <a:buFontTx/>
              <a:buNone/>
              <a:tabLst/>
              <a:defRPr/>
            </a:pPr>
            <a:r>
              <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NZE Master Plan</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Net Zero Carbon Emissions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Building-Level Analysis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Loop Infrastructure Analysis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Central Plant Study</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Renewable Energy Optimization &amp; Procurement</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Study High-Intensity Process Loads</a:t>
            </a:r>
            <a:endParaRPr kumimoji="0" lang="en-US" sz="14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92B1F1E8-357C-49F9-BEBA-8747C6B612A7}"/>
              </a:ext>
            </a:extLst>
          </p:cNvPr>
          <p:cNvPicPr>
            <a:picLocks noChangeAspect="1"/>
          </p:cNvPicPr>
          <p:nvPr/>
        </p:nvPicPr>
        <p:blipFill>
          <a:blip r:embed="rId2"/>
          <a:stretch>
            <a:fillRect/>
          </a:stretch>
        </p:blipFill>
        <p:spPr>
          <a:xfrm>
            <a:off x="7117491" y="1976206"/>
            <a:ext cx="3711059" cy="4708238"/>
          </a:xfrm>
          <a:prstGeom prst="rect">
            <a:avLst/>
          </a:prstGeom>
        </p:spPr>
      </p:pic>
    </p:spTree>
    <p:extLst>
      <p:ext uri="{BB962C8B-B14F-4D97-AF65-F5344CB8AC3E}">
        <p14:creationId xmlns:p14="http://schemas.microsoft.com/office/powerpoint/2010/main" val="4248104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Net Zero Planning and Design - Suburban</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10" name="TextBox 9">
            <a:extLst>
              <a:ext uri="{FF2B5EF4-FFF2-40B4-BE49-F238E27FC236}">
                <a16:creationId xmlns:a16="http://schemas.microsoft.com/office/drawing/2014/main" id="{D3A7A40D-AF55-4271-9FEE-E71D7ACC2B41}"/>
              </a:ext>
            </a:extLst>
          </p:cNvPr>
          <p:cNvSpPr txBox="1"/>
          <p:nvPr/>
        </p:nvSpPr>
        <p:spPr>
          <a:xfrm>
            <a:off x="196172" y="1900078"/>
            <a:ext cx="6480453" cy="4739631"/>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University at Albany- Uptown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Project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4.7 Million Square Feet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450 Acres</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Residential, dormitories, office, academic, research/laboratories, libraries, athletic, &amp; services</a:t>
            </a:r>
            <a:endPar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133"/>
              </a:spcAft>
              <a:buClrTx/>
              <a:buSzTx/>
              <a:buFontTx/>
              <a:buNone/>
              <a:tabLst/>
              <a:defRPr/>
            </a:pPr>
            <a:r>
              <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NZE Master Plan</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Net Zero Energy/Carbon Campus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Building-level load reduction strategies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District System improvements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Human Impacts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Renewable Energy Installations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Implementation Plan</a:t>
            </a:r>
            <a:endParaRPr kumimoji="0" lang="en-US" sz="14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C336802F-26F2-4D6B-A11D-4EC866193213}"/>
              </a:ext>
            </a:extLst>
          </p:cNvPr>
          <p:cNvPicPr>
            <a:picLocks noChangeAspect="1"/>
          </p:cNvPicPr>
          <p:nvPr/>
        </p:nvPicPr>
        <p:blipFill>
          <a:blip r:embed="rId2"/>
          <a:stretch>
            <a:fillRect/>
          </a:stretch>
        </p:blipFill>
        <p:spPr>
          <a:xfrm>
            <a:off x="6676625" y="2332337"/>
            <a:ext cx="5316133" cy="3429000"/>
          </a:xfrm>
          <a:prstGeom prst="rect">
            <a:avLst/>
          </a:prstGeom>
        </p:spPr>
      </p:pic>
    </p:spTree>
    <p:extLst>
      <p:ext uri="{BB962C8B-B14F-4D97-AF65-F5344CB8AC3E}">
        <p14:creationId xmlns:p14="http://schemas.microsoft.com/office/powerpoint/2010/main" val="120327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9F37B304-49BB-4A67-901A-48819997E829}"/>
              </a:ext>
            </a:extLst>
          </p:cNvPr>
          <p:cNvSpPr>
            <a:spLocks noGrp="1"/>
          </p:cNvSpPr>
          <p:nvPr>
            <p:ph idx="1"/>
          </p:nvPr>
        </p:nvSpPr>
        <p:spPr>
          <a:xfrm>
            <a:off x="812800" y="2413000"/>
            <a:ext cx="10769600" cy="3149600"/>
          </a:xfrm>
        </p:spPr>
        <p:txBody>
          <a:bodyPr/>
          <a:lstStyle/>
          <a:p>
            <a:pPr marL="0" indent="0" algn="ctr">
              <a:buNone/>
            </a:pPr>
            <a:r>
              <a:rPr lang="en-US" sz="4800" b="1" dirty="0">
                <a:solidFill>
                  <a:srgbClr val="002D73"/>
                </a:solidFill>
              </a:rPr>
              <a:t>Thank you</a:t>
            </a:r>
          </a:p>
          <a:p>
            <a:pPr marL="0" indent="0" algn="ctr">
              <a:buNone/>
            </a:pPr>
            <a:endParaRPr lang="en-US" sz="2667" b="1" dirty="0">
              <a:solidFill>
                <a:srgbClr val="002D73"/>
              </a:solidFill>
            </a:endParaRPr>
          </a:p>
          <a:p>
            <a:pPr marL="0" indent="0" algn="ctr">
              <a:buNone/>
            </a:pPr>
            <a:r>
              <a:rPr lang="en-US" sz="2667" dirty="0">
                <a:solidFill>
                  <a:srgbClr val="002D73"/>
                </a:solidFill>
              </a:rPr>
              <a:t>Please send additional questions, comments, and concerns to the </a:t>
            </a:r>
          </a:p>
          <a:p>
            <a:pPr marL="0" indent="0" algn="ctr">
              <a:buNone/>
            </a:pPr>
            <a:r>
              <a:rPr lang="en-US" sz="2667" dirty="0">
                <a:solidFill>
                  <a:srgbClr val="002D73"/>
                </a:solidFill>
              </a:rPr>
              <a:t>Carbon Neutral Buildings team at:</a:t>
            </a:r>
          </a:p>
          <a:p>
            <a:pPr marL="0" indent="0" algn="ctr">
              <a:buNone/>
            </a:pPr>
            <a:r>
              <a:rPr lang="en-US" sz="2667" dirty="0">
                <a:hlinkClick r:id="rId2"/>
              </a:rPr>
              <a:t>CarbonNeutralBuildings@nyserda.ny.gov</a:t>
            </a:r>
            <a:endParaRPr lang="en-US" sz="2667" dirty="0"/>
          </a:p>
          <a:p>
            <a:pPr marL="0" indent="0" algn="ctr">
              <a:buNone/>
            </a:pPr>
            <a:endParaRPr lang="en-US" sz="4267" b="1" dirty="0">
              <a:solidFill>
                <a:srgbClr val="002D73"/>
              </a:solidFill>
            </a:endParaRPr>
          </a:p>
          <a:p>
            <a:pPr marL="0" indent="0" algn="ctr">
              <a:buNone/>
            </a:pPr>
            <a:endParaRPr lang="en-US" sz="4267" b="1" dirty="0">
              <a:solidFill>
                <a:srgbClr val="002D73"/>
              </a:solidFill>
            </a:endParaRPr>
          </a:p>
        </p:txBody>
      </p:sp>
    </p:spTree>
    <p:extLst>
      <p:ext uri="{BB962C8B-B14F-4D97-AF65-F5344CB8AC3E}">
        <p14:creationId xmlns:p14="http://schemas.microsoft.com/office/powerpoint/2010/main" val="3101112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23B01-AEE6-4973-A567-1A934D12E9D9}"/>
              </a:ext>
            </a:extLst>
          </p:cNvPr>
          <p:cNvSpPr>
            <a:spLocks noGrp="1"/>
          </p:cNvSpPr>
          <p:nvPr>
            <p:ph type="title"/>
          </p:nvPr>
        </p:nvSpPr>
        <p:spPr>
          <a:xfrm>
            <a:off x="541031" y="1247698"/>
            <a:ext cx="8738051" cy="5194666"/>
          </a:xfrm>
        </p:spPr>
        <p:txBody>
          <a:bodyPr/>
          <a:lstStyle/>
          <a:p>
            <a:pPr algn="ctr"/>
            <a:r>
              <a:rPr lang="en-US" dirty="0"/>
              <a:t>APPENDIX</a:t>
            </a:r>
            <a:br>
              <a:rPr lang="en-US" dirty="0"/>
            </a:br>
            <a:r>
              <a:rPr lang="en-US" dirty="0"/>
              <a:t>Additional NYSERDA High Performance Buildings Programs</a:t>
            </a:r>
            <a:br>
              <a:rPr lang="en-US" dirty="0"/>
            </a:br>
            <a:endParaRPr lang="en-US" dirty="0"/>
          </a:p>
        </p:txBody>
      </p:sp>
    </p:spTree>
    <p:extLst>
      <p:ext uri="{BB962C8B-B14F-4D97-AF65-F5344CB8AC3E}">
        <p14:creationId xmlns:p14="http://schemas.microsoft.com/office/powerpoint/2010/main" val="4293633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Competitive Awards for New Construction</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15" name="TextBox 14">
            <a:extLst>
              <a:ext uri="{FF2B5EF4-FFF2-40B4-BE49-F238E27FC236}">
                <a16:creationId xmlns:a16="http://schemas.microsoft.com/office/drawing/2014/main" id="{D686AA1D-DBA2-4E17-B03B-298B9C6B30C5}"/>
              </a:ext>
            </a:extLst>
          </p:cNvPr>
          <p:cNvSpPr txBox="1"/>
          <p:nvPr/>
        </p:nvSpPr>
        <p:spPr>
          <a:xfrm>
            <a:off x="196172" y="1856019"/>
            <a:ext cx="11898194" cy="500643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Comprehensive New Construction, Gut Rehabilitation, and Business Expansion Projects to Achieve Net Zero and Ultra Low Carbon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Commercial, Industrial, and Mixed-Use Buildings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 Zero for Economic Development </a:t>
            </a: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(with extra points in gas constrained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Delivered in the CFA</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$15 million in funding, additional bonus funding available </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One-stop program for Commercial, Industrial, and Mixed-Use Buildings to Achieve Net Zero Energy</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Provides master planning and design for campuses and communities to achieve Net Zero and Carbon Neutral</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Additional Rounds Planned for 2020 and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Multifamily and Mixed-Use Buildings</a:t>
            </a:r>
          </a:p>
          <a:p>
            <a:pPr marL="613818" marR="0" lvl="0" indent="-2349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Buildings of Excellence</a:t>
            </a: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 Round 2 Available</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$40 million in funding available</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Awards in addition to other funding</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Round 2 for $10 million currently open</a:t>
            </a:r>
          </a:p>
        </p:txBody>
      </p:sp>
    </p:spTree>
    <p:extLst>
      <p:ext uri="{BB962C8B-B14F-4D97-AF65-F5344CB8AC3E}">
        <p14:creationId xmlns:p14="http://schemas.microsoft.com/office/powerpoint/2010/main" val="3466235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Single-Family Homes New Construction</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17161"/>
            <a:ext cx="9016839" cy="4351338"/>
          </a:xfrm>
        </p:spPr>
        <p:txBody>
          <a:bodyPr/>
          <a:lstStyle/>
          <a:p>
            <a:pPr marL="0" indent="0">
              <a:buNone/>
            </a:pPr>
            <a:endParaRPr lang="en-US" dirty="0"/>
          </a:p>
          <a:p>
            <a:endParaRPr lang="en-US" dirty="0"/>
          </a:p>
        </p:txBody>
      </p:sp>
      <p:sp>
        <p:nvSpPr>
          <p:cNvPr id="12" name="TextBox 11">
            <a:extLst>
              <a:ext uri="{FF2B5EF4-FFF2-40B4-BE49-F238E27FC236}">
                <a16:creationId xmlns:a16="http://schemas.microsoft.com/office/drawing/2014/main" id="{634DEA9D-F906-4880-8AA3-7C195A99E0F0}"/>
              </a:ext>
            </a:extLst>
          </p:cNvPr>
          <p:cNvSpPr txBox="1"/>
          <p:nvPr/>
        </p:nvSpPr>
        <p:spPr>
          <a:xfrm>
            <a:off x="340477" y="1856019"/>
            <a:ext cx="6508897" cy="4970591"/>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Greenhill Contracting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Low-rise Residential New Construction Program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Incentive:  $8,000</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Project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Single-family home</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Neighborhood NZE Development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LEED for Homes</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DOE Zero Energy Ready</a:t>
            </a:r>
          </a:p>
          <a:p>
            <a:pPr marL="0" marR="0" lvl="0" indent="0" algn="l" defTabSz="1219170" rtl="0" eaLnBrk="1" fontAlgn="auto" latinLnBrk="0" hangingPunct="1">
              <a:lnSpc>
                <a:spcPct val="100000"/>
              </a:lnSpc>
              <a:spcBef>
                <a:spcPts val="0"/>
              </a:spcBef>
              <a:spcAft>
                <a:spcPts val="133"/>
              </a:spcAft>
              <a:buClrTx/>
              <a:buSzTx/>
              <a:buFontTx/>
              <a:buNone/>
              <a:tabLst/>
              <a:defRPr/>
            </a:pPr>
            <a:endParaRPr kumimoji="0" lang="en-US"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133"/>
              </a:spcAft>
              <a:buClrTx/>
              <a:buSzTx/>
              <a:buFontTx/>
              <a:buNone/>
              <a:tabLst/>
              <a:defRPr/>
            </a:pPr>
            <a:r>
              <a:rPr kumimoji="0" lang="en-US"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NZE Scope of Work</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Ground Sourced Heat Pump shared well with water</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Insulated Concrete Form </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HRV</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Roof-mounted solar</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ENERGY STAR® Appliances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LED Lighting</a:t>
            </a:r>
          </a:p>
        </p:txBody>
      </p:sp>
      <p:pic>
        <p:nvPicPr>
          <p:cNvPr id="15" name="Picture 14" descr="cid:image010.png@01D05813.C5C26A20">
            <a:extLst>
              <a:ext uri="{FF2B5EF4-FFF2-40B4-BE49-F238E27FC236}">
                <a16:creationId xmlns:a16="http://schemas.microsoft.com/office/drawing/2014/main" id="{8999FDF9-9780-41C0-94B4-EB6447F438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7711127" y="1917161"/>
            <a:ext cx="3743587" cy="3886200"/>
          </a:xfrm>
          <a:prstGeom prst="rect">
            <a:avLst/>
          </a:prstGeom>
          <a:noFill/>
          <a:ln w="9525">
            <a:noFill/>
            <a:miter lim="800000"/>
            <a:headEnd/>
            <a:tailEnd/>
          </a:ln>
        </p:spPr>
      </p:pic>
      <p:sp>
        <p:nvSpPr>
          <p:cNvPr id="16" name="TextBox 8">
            <a:extLst>
              <a:ext uri="{FF2B5EF4-FFF2-40B4-BE49-F238E27FC236}">
                <a16:creationId xmlns:a16="http://schemas.microsoft.com/office/drawing/2014/main" id="{27CA9F41-A9CA-4563-9C06-8B1DF395DE6C}"/>
              </a:ext>
            </a:extLst>
          </p:cNvPr>
          <p:cNvSpPr txBox="1"/>
          <p:nvPr/>
        </p:nvSpPr>
        <p:spPr>
          <a:xfrm>
            <a:off x="7711127" y="5784644"/>
            <a:ext cx="3352800" cy="502573"/>
          </a:xfrm>
          <a:prstGeom prst="rect">
            <a:avLst/>
          </a:prstGeom>
          <a:noFill/>
        </p:spPr>
        <p:txBody>
          <a:bodyPr wrap="square" rtlCol="0">
            <a:spAutoFit/>
          </a:bodyPr>
          <a:lstStyle>
            <a:defPPr>
              <a:defRPr lang="en-US"/>
            </a:defPPr>
            <a:lvl1pPr algn="l" rtl="0" fontAlgn="base">
              <a:spcBef>
                <a:spcPct val="0"/>
              </a:spcBef>
              <a:spcAft>
                <a:spcPct val="0"/>
              </a:spcAft>
              <a:defRPr sz="2400" u="sng" kern="1200">
                <a:solidFill>
                  <a:schemeClr val="tx1"/>
                </a:solidFill>
                <a:latin typeface="Times New Roman" charset="0"/>
                <a:ea typeface="+mn-ea"/>
                <a:cs typeface="Times New Roman" charset="0"/>
              </a:defRPr>
            </a:lvl1pPr>
            <a:lvl2pPr marL="457200" algn="l" rtl="0" fontAlgn="base">
              <a:spcBef>
                <a:spcPct val="0"/>
              </a:spcBef>
              <a:spcAft>
                <a:spcPct val="0"/>
              </a:spcAft>
              <a:defRPr sz="2400" u="sng" kern="1200">
                <a:solidFill>
                  <a:schemeClr val="tx1"/>
                </a:solidFill>
                <a:latin typeface="Times New Roman" charset="0"/>
                <a:ea typeface="+mn-ea"/>
                <a:cs typeface="Times New Roman" charset="0"/>
              </a:defRPr>
            </a:lvl2pPr>
            <a:lvl3pPr marL="914400" algn="l" rtl="0" fontAlgn="base">
              <a:spcBef>
                <a:spcPct val="0"/>
              </a:spcBef>
              <a:spcAft>
                <a:spcPct val="0"/>
              </a:spcAft>
              <a:defRPr sz="2400" u="sng" kern="1200">
                <a:solidFill>
                  <a:schemeClr val="tx1"/>
                </a:solidFill>
                <a:latin typeface="Times New Roman" charset="0"/>
                <a:ea typeface="+mn-ea"/>
                <a:cs typeface="Times New Roman" charset="0"/>
              </a:defRPr>
            </a:lvl3pPr>
            <a:lvl4pPr marL="1371600" algn="l" rtl="0" fontAlgn="base">
              <a:spcBef>
                <a:spcPct val="0"/>
              </a:spcBef>
              <a:spcAft>
                <a:spcPct val="0"/>
              </a:spcAft>
              <a:defRPr sz="2400" u="sng" kern="1200">
                <a:solidFill>
                  <a:schemeClr val="tx1"/>
                </a:solidFill>
                <a:latin typeface="Times New Roman" charset="0"/>
                <a:ea typeface="+mn-ea"/>
                <a:cs typeface="Times New Roman" charset="0"/>
              </a:defRPr>
            </a:lvl4pPr>
            <a:lvl5pPr marL="1828800" algn="l" rtl="0" fontAlgn="base">
              <a:spcBef>
                <a:spcPct val="0"/>
              </a:spcBef>
              <a:spcAft>
                <a:spcPct val="0"/>
              </a:spcAft>
              <a:defRPr sz="2400" u="sng" kern="1200">
                <a:solidFill>
                  <a:schemeClr val="tx1"/>
                </a:solidFill>
                <a:latin typeface="Times New Roman" charset="0"/>
                <a:ea typeface="+mn-ea"/>
                <a:cs typeface="Times New Roman" charset="0"/>
              </a:defRPr>
            </a:lvl5pPr>
            <a:lvl6pPr marL="2286000" algn="l" defTabSz="914400" rtl="0" eaLnBrk="1" latinLnBrk="0" hangingPunct="1">
              <a:defRPr sz="2400" u="sng" kern="1200">
                <a:solidFill>
                  <a:schemeClr val="tx1"/>
                </a:solidFill>
                <a:latin typeface="Times New Roman" charset="0"/>
                <a:ea typeface="+mn-ea"/>
                <a:cs typeface="Times New Roman" charset="0"/>
              </a:defRPr>
            </a:lvl6pPr>
            <a:lvl7pPr marL="2743200" algn="l" defTabSz="914400" rtl="0" eaLnBrk="1" latinLnBrk="0" hangingPunct="1">
              <a:defRPr sz="2400" u="sng" kern="1200">
                <a:solidFill>
                  <a:schemeClr val="tx1"/>
                </a:solidFill>
                <a:latin typeface="Times New Roman" charset="0"/>
                <a:ea typeface="+mn-ea"/>
                <a:cs typeface="Times New Roman" charset="0"/>
              </a:defRPr>
            </a:lvl7pPr>
            <a:lvl8pPr marL="3200400" algn="l" defTabSz="914400" rtl="0" eaLnBrk="1" latinLnBrk="0" hangingPunct="1">
              <a:defRPr sz="2400" u="sng" kern="1200">
                <a:solidFill>
                  <a:schemeClr val="tx1"/>
                </a:solidFill>
                <a:latin typeface="Times New Roman" charset="0"/>
                <a:ea typeface="+mn-ea"/>
                <a:cs typeface="Times New Roman" charset="0"/>
              </a:defRPr>
            </a:lvl8pPr>
            <a:lvl9pPr marL="3657600" algn="l" defTabSz="914400" rtl="0" eaLnBrk="1" latinLnBrk="0" hangingPunct="1">
              <a:defRPr sz="2400" u="sng" kern="1200">
                <a:solidFill>
                  <a:schemeClr val="tx1"/>
                </a:solidFill>
                <a:latin typeface="Times New Roman" charset="0"/>
                <a:ea typeface="+mn-ea"/>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Net Zero Energy Home – New Paltz, 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Builder – Greenhill Contracting</a:t>
            </a:r>
          </a:p>
        </p:txBody>
      </p:sp>
    </p:spTree>
    <p:extLst>
      <p:ext uri="{BB962C8B-B14F-4D97-AF65-F5344CB8AC3E}">
        <p14:creationId xmlns:p14="http://schemas.microsoft.com/office/powerpoint/2010/main" val="2847272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Low-rise Residential New Construction </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17161"/>
            <a:ext cx="9016839" cy="4351338"/>
          </a:xfrm>
        </p:spPr>
        <p:txBody>
          <a:bodyPr/>
          <a:lstStyle/>
          <a:p>
            <a:pPr marL="0" indent="0">
              <a:buNone/>
            </a:pPr>
            <a:endParaRPr lang="en-US" dirty="0"/>
          </a:p>
          <a:p>
            <a:endParaRPr lang="en-US" dirty="0"/>
          </a:p>
        </p:txBody>
      </p:sp>
      <p:sp>
        <p:nvSpPr>
          <p:cNvPr id="9" name="TextBox 8">
            <a:extLst>
              <a:ext uri="{FF2B5EF4-FFF2-40B4-BE49-F238E27FC236}">
                <a16:creationId xmlns:a16="http://schemas.microsoft.com/office/drawing/2014/main" id="{8A740196-38BA-4250-9C60-ACB2282DE61F}"/>
              </a:ext>
            </a:extLst>
          </p:cNvPr>
          <p:cNvSpPr txBox="1"/>
          <p:nvPr/>
        </p:nvSpPr>
        <p:spPr>
          <a:xfrm>
            <a:off x="196172" y="1783840"/>
            <a:ext cx="8689036" cy="5093510"/>
          </a:xfrm>
          <a:prstGeom prst="rect">
            <a:avLst/>
          </a:prstGeom>
          <a:noFill/>
          <a:ln>
            <a:no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R951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Low-rise Residential New Construction Program Incentive: $24,000</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Project</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3-Unit Apartment Building</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Brooklyn, NY</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Passive House Institute US -Certified </a:t>
            </a:r>
          </a:p>
          <a:p>
            <a:pPr marL="380990" marR="0" lvl="0" indent="-380990" algn="l" defTabSz="1219170" rtl="0" eaLnBrk="1" fontAlgn="auto" latinLnBrk="0" hangingPunct="1">
              <a:lnSpc>
                <a:spcPct val="100000"/>
              </a:lnSpc>
              <a:spcBef>
                <a:spcPts val="0"/>
              </a:spcBef>
              <a:spcAft>
                <a:spcPts val="133"/>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DOE Zero Energy Ready</a:t>
            </a:r>
          </a:p>
          <a:p>
            <a:pPr marL="0" marR="0" lvl="0" indent="0" algn="l" defTabSz="1219170" rtl="0" eaLnBrk="1" fontAlgn="auto" latinLnBrk="0" hangingPunct="1">
              <a:lnSpc>
                <a:spcPct val="100000"/>
              </a:lnSpc>
              <a:spcBef>
                <a:spcPts val="0"/>
              </a:spcBef>
              <a:spcAft>
                <a:spcPts val="133"/>
              </a:spcAft>
              <a:buClrTx/>
              <a:buSzTx/>
              <a:buFontTx/>
              <a:buNone/>
              <a:tabLst/>
              <a:defRPr/>
            </a:pPr>
            <a:endPar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133"/>
              </a:spcAft>
              <a:buClrTx/>
              <a:buSzTx/>
              <a:buFontTx/>
              <a:buNone/>
              <a:tabLst/>
              <a:defRPr/>
            </a:pPr>
            <a:r>
              <a:rPr kumimoji="0" lang="en-US" sz="2133"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NZE Scope of Work</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Ductless Minisplit ASHPs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Insulated Concrete Form </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ERV</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Roof-mounted Solar</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ENERGY STAR® Appliances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LED Lighting</a:t>
            </a:r>
          </a:p>
        </p:txBody>
      </p:sp>
      <p:pic>
        <p:nvPicPr>
          <p:cNvPr id="10" name="Picture 9">
            <a:extLst>
              <a:ext uri="{FF2B5EF4-FFF2-40B4-BE49-F238E27FC236}">
                <a16:creationId xmlns:a16="http://schemas.microsoft.com/office/drawing/2014/main" id="{61F4E656-5D34-4E2A-904F-B0E8DE969A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07534" y="1946177"/>
            <a:ext cx="2047180" cy="4811167"/>
          </a:xfrm>
          <a:prstGeom prst="rect">
            <a:avLst/>
          </a:prstGeom>
        </p:spPr>
      </p:pic>
      <p:sp>
        <p:nvSpPr>
          <p:cNvPr id="11" name="TextBox 8">
            <a:extLst>
              <a:ext uri="{FF2B5EF4-FFF2-40B4-BE49-F238E27FC236}">
                <a16:creationId xmlns:a16="http://schemas.microsoft.com/office/drawing/2014/main" id="{B468E37B-6BAF-47EF-A93C-9B5126BA1189}"/>
              </a:ext>
            </a:extLst>
          </p:cNvPr>
          <p:cNvSpPr txBox="1"/>
          <p:nvPr/>
        </p:nvSpPr>
        <p:spPr>
          <a:xfrm>
            <a:off x="7414785" y="6017212"/>
            <a:ext cx="2055319" cy="502573"/>
          </a:xfrm>
          <a:prstGeom prst="rect">
            <a:avLst/>
          </a:prstGeom>
          <a:noFill/>
        </p:spPr>
        <p:txBody>
          <a:bodyPr wrap="square" rtlCol="0">
            <a:spAutoFit/>
          </a:bodyPr>
          <a:lstStyle>
            <a:defPPr>
              <a:defRPr lang="en-US"/>
            </a:defPPr>
            <a:lvl1pPr algn="l" rtl="0" fontAlgn="base">
              <a:spcBef>
                <a:spcPct val="0"/>
              </a:spcBef>
              <a:spcAft>
                <a:spcPct val="0"/>
              </a:spcAft>
              <a:defRPr sz="2400" u="sng" kern="1200">
                <a:solidFill>
                  <a:schemeClr val="tx1"/>
                </a:solidFill>
                <a:latin typeface="Times New Roman" charset="0"/>
                <a:ea typeface="+mn-ea"/>
                <a:cs typeface="Times New Roman" charset="0"/>
              </a:defRPr>
            </a:lvl1pPr>
            <a:lvl2pPr marL="457200" algn="l" rtl="0" fontAlgn="base">
              <a:spcBef>
                <a:spcPct val="0"/>
              </a:spcBef>
              <a:spcAft>
                <a:spcPct val="0"/>
              </a:spcAft>
              <a:defRPr sz="2400" u="sng" kern="1200">
                <a:solidFill>
                  <a:schemeClr val="tx1"/>
                </a:solidFill>
                <a:latin typeface="Times New Roman" charset="0"/>
                <a:ea typeface="+mn-ea"/>
                <a:cs typeface="Times New Roman" charset="0"/>
              </a:defRPr>
            </a:lvl2pPr>
            <a:lvl3pPr marL="914400" algn="l" rtl="0" fontAlgn="base">
              <a:spcBef>
                <a:spcPct val="0"/>
              </a:spcBef>
              <a:spcAft>
                <a:spcPct val="0"/>
              </a:spcAft>
              <a:defRPr sz="2400" u="sng" kern="1200">
                <a:solidFill>
                  <a:schemeClr val="tx1"/>
                </a:solidFill>
                <a:latin typeface="Times New Roman" charset="0"/>
                <a:ea typeface="+mn-ea"/>
                <a:cs typeface="Times New Roman" charset="0"/>
              </a:defRPr>
            </a:lvl3pPr>
            <a:lvl4pPr marL="1371600" algn="l" rtl="0" fontAlgn="base">
              <a:spcBef>
                <a:spcPct val="0"/>
              </a:spcBef>
              <a:spcAft>
                <a:spcPct val="0"/>
              </a:spcAft>
              <a:defRPr sz="2400" u="sng" kern="1200">
                <a:solidFill>
                  <a:schemeClr val="tx1"/>
                </a:solidFill>
                <a:latin typeface="Times New Roman" charset="0"/>
                <a:ea typeface="+mn-ea"/>
                <a:cs typeface="Times New Roman" charset="0"/>
              </a:defRPr>
            </a:lvl4pPr>
            <a:lvl5pPr marL="1828800" algn="l" rtl="0" fontAlgn="base">
              <a:spcBef>
                <a:spcPct val="0"/>
              </a:spcBef>
              <a:spcAft>
                <a:spcPct val="0"/>
              </a:spcAft>
              <a:defRPr sz="2400" u="sng" kern="1200">
                <a:solidFill>
                  <a:schemeClr val="tx1"/>
                </a:solidFill>
                <a:latin typeface="Times New Roman" charset="0"/>
                <a:ea typeface="+mn-ea"/>
                <a:cs typeface="Times New Roman" charset="0"/>
              </a:defRPr>
            </a:lvl5pPr>
            <a:lvl6pPr marL="2286000" algn="l" defTabSz="914400" rtl="0" eaLnBrk="1" latinLnBrk="0" hangingPunct="1">
              <a:defRPr sz="2400" u="sng" kern="1200">
                <a:solidFill>
                  <a:schemeClr val="tx1"/>
                </a:solidFill>
                <a:latin typeface="Times New Roman" charset="0"/>
                <a:ea typeface="+mn-ea"/>
                <a:cs typeface="Times New Roman" charset="0"/>
              </a:defRPr>
            </a:lvl6pPr>
            <a:lvl7pPr marL="2743200" algn="l" defTabSz="914400" rtl="0" eaLnBrk="1" latinLnBrk="0" hangingPunct="1">
              <a:defRPr sz="2400" u="sng" kern="1200">
                <a:solidFill>
                  <a:schemeClr val="tx1"/>
                </a:solidFill>
                <a:latin typeface="Times New Roman" charset="0"/>
                <a:ea typeface="+mn-ea"/>
                <a:cs typeface="Times New Roman" charset="0"/>
              </a:defRPr>
            </a:lvl7pPr>
            <a:lvl8pPr marL="3200400" algn="l" defTabSz="914400" rtl="0" eaLnBrk="1" latinLnBrk="0" hangingPunct="1">
              <a:defRPr sz="2400" u="sng" kern="1200">
                <a:solidFill>
                  <a:schemeClr val="tx1"/>
                </a:solidFill>
                <a:latin typeface="Times New Roman" charset="0"/>
                <a:ea typeface="+mn-ea"/>
                <a:cs typeface="Times New Roman" charset="0"/>
              </a:defRPr>
            </a:lvl8pPr>
            <a:lvl9pPr marL="3657600" algn="l" defTabSz="914400" rtl="0" eaLnBrk="1" latinLnBrk="0" hangingPunct="1">
              <a:defRPr sz="2400" u="sng" kern="1200">
                <a:solidFill>
                  <a:schemeClr val="tx1"/>
                </a:solidFill>
                <a:latin typeface="Times New Roman" charset="0"/>
                <a:ea typeface="+mn-ea"/>
                <a:cs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R951– Brooklyn, 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Builder – Further, Inc. </a:t>
            </a:r>
          </a:p>
        </p:txBody>
      </p:sp>
    </p:spTree>
    <p:extLst>
      <p:ext uri="{BB962C8B-B14F-4D97-AF65-F5344CB8AC3E}">
        <p14:creationId xmlns:p14="http://schemas.microsoft.com/office/powerpoint/2010/main" val="2737396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2CA0DA-A798-45D9-AB68-21922A9F804D}"/>
              </a:ext>
            </a:extLst>
          </p:cNvPr>
          <p:cNvPicPr>
            <a:picLocks noChangeAspect="1"/>
          </p:cNvPicPr>
          <p:nvPr/>
        </p:nvPicPr>
        <p:blipFill rotWithShape="1">
          <a:blip r:embed="rId3">
            <a:extLst>
              <a:ext uri="{28A0092B-C50C-407E-A947-70E740481C1C}">
                <a14:useLocalDpi xmlns:a14="http://schemas.microsoft.com/office/drawing/2010/main" val="0"/>
              </a:ext>
            </a:extLst>
          </a:blip>
          <a:srcRect t="7037" b="72223"/>
          <a:stretch/>
        </p:blipFill>
        <p:spPr>
          <a:xfrm>
            <a:off x="0" y="-28244"/>
            <a:ext cx="12192000" cy="1422400"/>
          </a:xfrm>
          <a:prstGeom prst="rect">
            <a:avLst/>
          </a:prstGeom>
        </p:spPr>
      </p:pic>
      <p:sp>
        <p:nvSpPr>
          <p:cNvPr id="5" name="Title 1">
            <a:extLst>
              <a:ext uri="{FF2B5EF4-FFF2-40B4-BE49-F238E27FC236}">
                <a16:creationId xmlns:a16="http://schemas.microsoft.com/office/drawing/2014/main" id="{9AE21178-F50A-4249-AE50-6C1C3DA62401}"/>
              </a:ext>
            </a:extLst>
          </p:cNvPr>
          <p:cNvSpPr txBox="1">
            <a:spLocks/>
          </p:cNvSpPr>
          <p:nvPr/>
        </p:nvSpPr>
        <p:spPr>
          <a:xfrm>
            <a:off x="544974" y="1339186"/>
            <a:ext cx="10405017" cy="1257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Anticipated, Proposed or Enacted 100% Clean Energy Standards</a:t>
            </a: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via Bill or Executive Order 	</a:t>
            </a:r>
            <a:r>
              <a:rPr kumimoji="0" lang="en-US" sz="2000" b="1" i="1" u="none" strike="noStrike" kern="1200" cap="none" spc="0" normalizeH="0" baseline="0" noProof="0" dirty="0">
                <a:ln>
                  <a:noFill/>
                </a:ln>
                <a:solidFill>
                  <a:prstClr val="black"/>
                </a:solidFill>
                <a:effectLst/>
                <a:uLnTx/>
                <a:uFillTx/>
                <a:latin typeface="Avenir Medium"/>
                <a:ea typeface="+mj-ea"/>
                <a:cs typeface="Avenir Medium"/>
              </a:rPr>
              <a:t>MARCH 2019</a:t>
            </a:r>
          </a:p>
        </p:txBody>
      </p:sp>
      <p:grpSp>
        <p:nvGrpSpPr>
          <p:cNvPr id="110" name="Group 109">
            <a:extLst>
              <a:ext uri="{FF2B5EF4-FFF2-40B4-BE49-F238E27FC236}">
                <a16:creationId xmlns:a16="http://schemas.microsoft.com/office/drawing/2014/main" id="{81503620-1EA2-7B4B-AE20-26C8D587518E}"/>
              </a:ext>
            </a:extLst>
          </p:cNvPr>
          <p:cNvGrpSpPr/>
          <p:nvPr/>
        </p:nvGrpSpPr>
        <p:grpSpPr>
          <a:xfrm>
            <a:off x="795502" y="2115069"/>
            <a:ext cx="8832193" cy="4668361"/>
            <a:chOff x="724400" y="1639678"/>
            <a:chExt cx="6624145" cy="3501271"/>
          </a:xfrm>
        </p:grpSpPr>
        <p:grpSp>
          <p:nvGrpSpPr>
            <p:cNvPr id="7" name="Group 6">
              <a:extLst>
                <a:ext uri="{FF2B5EF4-FFF2-40B4-BE49-F238E27FC236}">
                  <a16:creationId xmlns:a16="http://schemas.microsoft.com/office/drawing/2014/main" id="{D5842B5F-1457-7249-B49E-79A323C76949}"/>
                </a:ext>
              </a:extLst>
            </p:cNvPr>
            <p:cNvGrpSpPr/>
            <p:nvPr/>
          </p:nvGrpSpPr>
          <p:grpSpPr>
            <a:xfrm>
              <a:off x="1411031" y="1639678"/>
              <a:ext cx="5937514" cy="3501271"/>
              <a:chOff x="1221639" y="1139608"/>
              <a:chExt cx="7196987" cy="4243965"/>
            </a:xfrm>
          </p:grpSpPr>
          <p:sp>
            <p:nvSpPr>
              <p:cNvPr id="8" name="Shape 58" descr="Arizona, 15 percent by 2025." title="Arizona">
                <a:extLst>
                  <a:ext uri="{FF2B5EF4-FFF2-40B4-BE49-F238E27FC236}">
                    <a16:creationId xmlns:a16="http://schemas.microsoft.com/office/drawing/2014/main" id="{ED4B37BE-3415-8047-96EF-904774FEE448}"/>
                  </a:ext>
                </a:extLst>
              </p:cNvPr>
              <p:cNvSpPr/>
              <p:nvPr/>
            </p:nvSpPr>
            <p:spPr>
              <a:xfrm>
                <a:off x="2222370" y="3315863"/>
                <a:ext cx="913795" cy="1048626"/>
              </a:xfrm>
              <a:custGeom>
                <a:avLst/>
                <a:gdLst/>
                <a:ahLst/>
                <a:cxnLst/>
                <a:rect l="0" t="0" r="0" b="0"/>
                <a:pathLst>
                  <a:path w="120000" h="120000" extrusionOk="0">
                    <a:moveTo>
                      <a:pt x="0" y="82912"/>
                    </a:moveTo>
                    <a:lnTo>
                      <a:pt x="2315" y="80416"/>
                    </a:lnTo>
                    <a:lnTo>
                      <a:pt x="5684" y="80416"/>
                    </a:lnTo>
                    <a:lnTo>
                      <a:pt x="7578" y="75423"/>
                    </a:lnTo>
                    <a:lnTo>
                      <a:pt x="6105" y="75066"/>
                    </a:lnTo>
                    <a:lnTo>
                      <a:pt x="3999" y="73283"/>
                    </a:lnTo>
                    <a:lnTo>
                      <a:pt x="4842" y="67934"/>
                    </a:lnTo>
                    <a:lnTo>
                      <a:pt x="6526" y="67043"/>
                    </a:lnTo>
                    <a:lnTo>
                      <a:pt x="9894" y="62407"/>
                    </a:lnTo>
                    <a:lnTo>
                      <a:pt x="10947" y="57236"/>
                    </a:lnTo>
                    <a:lnTo>
                      <a:pt x="11789" y="56701"/>
                    </a:lnTo>
                    <a:lnTo>
                      <a:pt x="12842" y="54918"/>
                    </a:lnTo>
                    <a:lnTo>
                      <a:pt x="16210" y="53848"/>
                    </a:lnTo>
                    <a:lnTo>
                      <a:pt x="18315" y="52600"/>
                    </a:lnTo>
                    <a:lnTo>
                      <a:pt x="18947" y="51530"/>
                    </a:lnTo>
                    <a:lnTo>
                      <a:pt x="15157" y="48142"/>
                    </a:lnTo>
                    <a:lnTo>
                      <a:pt x="15157" y="47072"/>
                    </a:lnTo>
                    <a:lnTo>
                      <a:pt x="13894" y="42436"/>
                    </a:lnTo>
                    <a:lnTo>
                      <a:pt x="12210" y="39762"/>
                    </a:lnTo>
                    <a:lnTo>
                      <a:pt x="12421" y="36731"/>
                    </a:lnTo>
                    <a:lnTo>
                      <a:pt x="14315" y="32273"/>
                    </a:lnTo>
                    <a:lnTo>
                      <a:pt x="14315" y="22466"/>
                    </a:lnTo>
                    <a:lnTo>
                      <a:pt x="15157" y="19970"/>
                    </a:lnTo>
                    <a:lnTo>
                      <a:pt x="14526" y="15690"/>
                    </a:lnTo>
                    <a:lnTo>
                      <a:pt x="19157" y="15156"/>
                    </a:lnTo>
                    <a:lnTo>
                      <a:pt x="23368" y="18187"/>
                    </a:lnTo>
                    <a:lnTo>
                      <a:pt x="27368" y="15512"/>
                    </a:lnTo>
                    <a:lnTo>
                      <a:pt x="29684" y="2852"/>
                    </a:lnTo>
                    <a:lnTo>
                      <a:pt x="30526" y="0"/>
                    </a:lnTo>
                    <a:lnTo>
                      <a:pt x="36210" y="713"/>
                    </a:lnTo>
                    <a:lnTo>
                      <a:pt x="42315" y="1426"/>
                    </a:lnTo>
                    <a:lnTo>
                      <a:pt x="50736" y="2674"/>
                    </a:lnTo>
                    <a:lnTo>
                      <a:pt x="51368" y="2674"/>
                    </a:lnTo>
                    <a:lnTo>
                      <a:pt x="53684" y="2852"/>
                    </a:lnTo>
                    <a:lnTo>
                      <a:pt x="57263" y="3387"/>
                    </a:lnTo>
                    <a:lnTo>
                      <a:pt x="71157" y="4814"/>
                    </a:lnTo>
                    <a:lnTo>
                      <a:pt x="75789" y="5527"/>
                    </a:lnTo>
                    <a:lnTo>
                      <a:pt x="77263" y="5527"/>
                    </a:lnTo>
                    <a:lnTo>
                      <a:pt x="80210" y="5884"/>
                    </a:lnTo>
                    <a:lnTo>
                      <a:pt x="84842" y="6419"/>
                    </a:lnTo>
                    <a:lnTo>
                      <a:pt x="89263" y="6775"/>
                    </a:lnTo>
                    <a:lnTo>
                      <a:pt x="93894" y="7310"/>
                    </a:lnTo>
                    <a:lnTo>
                      <a:pt x="94315" y="7488"/>
                    </a:lnTo>
                    <a:lnTo>
                      <a:pt x="102526" y="8380"/>
                    </a:lnTo>
                    <a:lnTo>
                      <a:pt x="109263" y="9093"/>
                    </a:lnTo>
                    <a:lnTo>
                      <a:pt x="111578" y="9271"/>
                    </a:lnTo>
                    <a:lnTo>
                      <a:pt x="119789" y="9985"/>
                    </a:lnTo>
                    <a:lnTo>
                      <a:pt x="119157" y="14799"/>
                    </a:lnTo>
                    <a:lnTo>
                      <a:pt x="118526" y="19613"/>
                    </a:lnTo>
                    <a:lnTo>
                      <a:pt x="117052" y="29242"/>
                    </a:lnTo>
                    <a:lnTo>
                      <a:pt x="115789" y="38514"/>
                    </a:lnTo>
                    <a:lnTo>
                      <a:pt x="115789" y="38870"/>
                    </a:lnTo>
                    <a:lnTo>
                      <a:pt x="114526" y="49390"/>
                    </a:lnTo>
                    <a:lnTo>
                      <a:pt x="113894" y="52778"/>
                    </a:lnTo>
                    <a:lnTo>
                      <a:pt x="113894" y="52956"/>
                    </a:lnTo>
                    <a:lnTo>
                      <a:pt x="113473" y="57057"/>
                    </a:lnTo>
                    <a:lnTo>
                      <a:pt x="113052" y="60624"/>
                    </a:lnTo>
                    <a:lnTo>
                      <a:pt x="112000" y="68112"/>
                    </a:lnTo>
                    <a:lnTo>
                      <a:pt x="111578" y="72213"/>
                    </a:lnTo>
                    <a:lnTo>
                      <a:pt x="111578" y="72748"/>
                    </a:lnTo>
                    <a:lnTo>
                      <a:pt x="111578" y="73105"/>
                    </a:lnTo>
                    <a:lnTo>
                      <a:pt x="110105" y="83447"/>
                    </a:lnTo>
                    <a:lnTo>
                      <a:pt x="110105" y="84338"/>
                    </a:lnTo>
                    <a:lnTo>
                      <a:pt x="109473" y="87369"/>
                    </a:lnTo>
                    <a:lnTo>
                      <a:pt x="108842" y="91827"/>
                    </a:lnTo>
                    <a:lnTo>
                      <a:pt x="108842" y="92362"/>
                    </a:lnTo>
                    <a:lnTo>
                      <a:pt x="108210" y="96998"/>
                    </a:lnTo>
                    <a:lnTo>
                      <a:pt x="108000" y="98424"/>
                    </a:lnTo>
                    <a:lnTo>
                      <a:pt x="105894" y="115542"/>
                    </a:lnTo>
                    <a:lnTo>
                      <a:pt x="105894" y="116077"/>
                    </a:lnTo>
                    <a:lnTo>
                      <a:pt x="105263" y="119821"/>
                    </a:lnTo>
                    <a:lnTo>
                      <a:pt x="78105" y="116968"/>
                    </a:lnTo>
                    <a:lnTo>
                      <a:pt x="66526" y="115720"/>
                    </a:lnTo>
                    <a:lnTo>
                      <a:pt x="61894" y="113580"/>
                    </a:lnTo>
                    <a:lnTo>
                      <a:pt x="61263" y="113224"/>
                    </a:lnTo>
                    <a:lnTo>
                      <a:pt x="58526" y="112332"/>
                    </a:lnTo>
                    <a:lnTo>
                      <a:pt x="25894" y="96998"/>
                    </a:lnTo>
                    <a:lnTo>
                      <a:pt x="2315" y="85586"/>
                    </a:lnTo>
                    <a:lnTo>
                      <a:pt x="0" y="829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 name="Shape 59" descr="California, 33 percent by 2020." title="California">
                <a:extLst>
                  <a:ext uri="{FF2B5EF4-FFF2-40B4-BE49-F238E27FC236}">
                    <a16:creationId xmlns:a16="http://schemas.microsoft.com/office/drawing/2014/main" id="{E39F9DF1-86A3-754C-89A5-9181EE900590}"/>
                  </a:ext>
                </a:extLst>
              </p:cNvPr>
              <p:cNvSpPr/>
              <p:nvPr/>
            </p:nvSpPr>
            <p:spPr>
              <a:xfrm>
                <a:off x="1221639" y="2224958"/>
                <a:ext cx="1150802" cy="1808103"/>
              </a:xfrm>
              <a:custGeom>
                <a:avLst/>
                <a:gdLst/>
                <a:ahLst/>
                <a:cxnLst/>
                <a:rect l="0" t="0" r="0" b="0"/>
                <a:pathLst>
                  <a:path w="120000" h="120000" extrusionOk="0">
                    <a:moveTo>
                      <a:pt x="106108" y="119896"/>
                    </a:moveTo>
                    <a:lnTo>
                      <a:pt x="106610" y="119896"/>
                    </a:lnTo>
                    <a:lnTo>
                      <a:pt x="109288" y="119896"/>
                    </a:lnTo>
                    <a:lnTo>
                      <a:pt x="110627" y="117007"/>
                    </a:lnTo>
                    <a:lnTo>
                      <a:pt x="109623" y="116698"/>
                    </a:lnTo>
                    <a:lnTo>
                      <a:pt x="107949" y="115666"/>
                    </a:lnTo>
                    <a:lnTo>
                      <a:pt x="108619" y="112570"/>
                    </a:lnTo>
                    <a:lnTo>
                      <a:pt x="109958" y="112055"/>
                    </a:lnTo>
                    <a:lnTo>
                      <a:pt x="112635" y="109372"/>
                    </a:lnTo>
                    <a:lnTo>
                      <a:pt x="113472" y="106380"/>
                    </a:lnTo>
                    <a:lnTo>
                      <a:pt x="114142" y="106070"/>
                    </a:lnTo>
                    <a:lnTo>
                      <a:pt x="114811" y="105038"/>
                    </a:lnTo>
                    <a:lnTo>
                      <a:pt x="117656" y="104316"/>
                    </a:lnTo>
                    <a:lnTo>
                      <a:pt x="119330" y="103594"/>
                    </a:lnTo>
                    <a:lnTo>
                      <a:pt x="119832" y="103078"/>
                    </a:lnTo>
                    <a:lnTo>
                      <a:pt x="116652" y="101014"/>
                    </a:lnTo>
                    <a:lnTo>
                      <a:pt x="116652" y="100498"/>
                    </a:lnTo>
                    <a:lnTo>
                      <a:pt x="115815" y="97712"/>
                    </a:lnTo>
                    <a:lnTo>
                      <a:pt x="114476" y="96165"/>
                    </a:lnTo>
                    <a:lnTo>
                      <a:pt x="114644" y="94411"/>
                    </a:lnTo>
                    <a:lnTo>
                      <a:pt x="111129" y="91418"/>
                    </a:lnTo>
                    <a:lnTo>
                      <a:pt x="107280" y="88116"/>
                    </a:lnTo>
                    <a:lnTo>
                      <a:pt x="102761" y="84092"/>
                    </a:lnTo>
                    <a:lnTo>
                      <a:pt x="101422" y="82957"/>
                    </a:lnTo>
                    <a:lnTo>
                      <a:pt x="99748" y="81410"/>
                    </a:lnTo>
                    <a:lnTo>
                      <a:pt x="99581" y="81410"/>
                    </a:lnTo>
                    <a:lnTo>
                      <a:pt x="95397" y="77798"/>
                    </a:lnTo>
                    <a:lnTo>
                      <a:pt x="92217" y="74806"/>
                    </a:lnTo>
                    <a:lnTo>
                      <a:pt x="85020" y="68615"/>
                    </a:lnTo>
                    <a:lnTo>
                      <a:pt x="80836" y="64901"/>
                    </a:lnTo>
                    <a:lnTo>
                      <a:pt x="79832" y="64178"/>
                    </a:lnTo>
                    <a:lnTo>
                      <a:pt x="77322" y="62012"/>
                    </a:lnTo>
                    <a:lnTo>
                      <a:pt x="76820" y="61599"/>
                    </a:lnTo>
                    <a:lnTo>
                      <a:pt x="74979" y="59948"/>
                    </a:lnTo>
                    <a:lnTo>
                      <a:pt x="70794" y="56337"/>
                    </a:lnTo>
                    <a:lnTo>
                      <a:pt x="67112" y="53035"/>
                    </a:lnTo>
                    <a:lnTo>
                      <a:pt x="65271" y="51384"/>
                    </a:lnTo>
                    <a:lnTo>
                      <a:pt x="62426" y="49114"/>
                    </a:lnTo>
                    <a:lnTo>
                      <a:pt x="61589" y="48288"/>
                    </a:lnTo>
                    <a:lnTo>
                      <a:pt x="61422" y="47979"/>
                    </a:lnTo>
                    <a:lnTo>
                      <a:pt x="60585" y="47566"/>
                    </a:lnTo>
                    <a:lnTo>
                      <a:pt x="58744" y="46018"/>
                    </a:lnTo>
                    <a:lnTo>
                      <a:pt x="57907" y="45090"/>
                    </a:lnTo>
                    <a:lnTo>
                      <a:pt x="57238" y="44574"/>
                    </a:lnTo>
                    <a:lnTo>
                      <a:pt x="55062" y="42717"/>
                    </a:lnTo>
                    <a:lnTo>
                      <a:pt x="54393" y="42098"/>
                    </a:lnTo>
                    <a:lnTo>
                      <a:pt x="54225" y="41788"/>
                    </a:lnTo>
                    <a:lnTo>
                      <a:pt x="53221" y="41272"/>
                    </a:lnTo>
                    <a:lnTo>
                      <a:pt x="53723" y="40343"/>
                    </a:lnTo>
                    <a:lnTo>
                      <a:pt x="53723" y="39931"/>
                    </a:lnTo>
                    <a:lnTo>
                      <a:pt x="53723" y="39828"/>
                    </a:lnTo>
                    <a:lnTo>
                      <a:pt x="53891" y="39415"/>
                    </a:lnTo>
                    <a:lnTo>
                      <a:pt x="54393" y="38383"/>
                    </a:lnTo>
                    <a:lnTo>
                      <a:pt x="54393" y="37661"/>
                    </a:lnTo>
                    <a:lnTo>
                      <a:pt x="54895" y="37042"/>
                    </a:lnTo>
                    <a:lnTo>
                      <a:pt x="55062" y="36216"/>
                    </a:lnTo>
                    <a:lnTo>
                      <a:pt x="55230" y="35700"/>
                    </a:lnTo>
                    <a:lnTo>
                      <a:pt x="55732" y="34256"/>
                    </a:lnTo>
                    <a:lnTo>
                      <a:pt x="56234" y="33224"/>
                    </a:lnTo>
                    <a:lnTo>
                      <a:pt x="57238" y="30644"/>
                    </a:lnTo>
                    <a:lnTo>
                      <a:pt x="59246" y="24660"/>
                    </a:lnTo>
                    <a:lnTo>
                      <a:pt x="62092" y="17024"/>
                    </a:lnTo>
                    <a:lnTo>
                      <a:pt x="62426" y="15270"/>
                    </a:lnTo>
                    <a:lnTo>
                      <a:pt x="64435" y="10730"/>
                    </a:lnTo>
                    <a:lnTo>
                      <a:pt x="65271" y="8254"/>
                    </a:lnTo>
                    <a:lnTo>
                      <a:pt x="62426" y="7841"/>
                    </a:lnTo>
                    <a:lnTo>
                      <a:pt x="61757" y="7841"/>
                    </a:lnTo>
                    <a:lnTo>
                      <a:pt x="53723" y="6500"/>
                    </a:lnTo>
                    <a:lnTo>
                      <a:pt x="51213" y="6294"/>
                    </a:lnTo>
                    <a:lnTo>
                      <a:pt x="48200" y="5778"/>
                    </a:lnTo>
                    <a:lnTo>
                      <a:pt x="46192" y="5571"/>
                    </a:lnTo>
                    <a:lnTo>
                      <a:pt x="39163" y="4436"/>
                    </a:lnTo>
                    <a:lnTo>
                      <a:pt x="36987" y="4127"/>
                    </a:lnTo>
                    <a:lnTo>
                      <a:pt x="35313" y="3817"/>
                    </a:lnTo>
                    <a:lnTo>
                      <a:pt x="25606" y="2373"/>
                    </a:lnTo>
                    <a:lnTo>
                      <a:pt x="24267" y="2063"/>
                    </a:lnTo>
                    <a:lnTo>
                      <a:pt x="23096" y="1960"/>
                    </a:lnTo>
                    <a:lnTo>
                      <a:pt x="21757" y="1857"/>
                    </a:lnTo>
                    <a:lnTo>
                      <a:pt x="20585" y="1547"/>
                    </a:lnTo>
                    <a:lnTo>
                      <a:pt x="19414" y="1341"/>
                    </a:lnTo>
                    <a:lnTo>
                      <a:pt x="18075" y="1134"/>
                    </a:lnTo>
                    <a:lnTo>
                      <a:pt x="17573" y="1134"/>
                    </a:lnTo>
                    <a:lnTo>
                      <a:pt x="15397" y="825"/>
                    </a:lnTo>
                    <a:lnTo>
                      <a:pt x="13054" y="412"/>
                    </a:lnTo>
                    <a:lnTo>
                      <a:pt x="11548" y="206"/>
                    </a:lnTo>
                    <a:lnTo>
                      <a:pt x="10376" y="0"/>
                    </a:lnTo>
                    <a:lnTo>
                      <a:pt x="8702" y="2373"/>
                    </a:lnTo>
                    <a:lnTo>
                      <a:pt x="9874" y="3404"/>
                    </a:lnTo>
                    <a:lnTo>
                      <a:pt x="9874" y="6087"/>
                    </a:lnTo>
                    <a:lnTo>
                      <a:pt x="9372" y="7016"/>
                    </a:lnTo>
                    <a:lnTo>
                      <a:pt x="7364" y="9595"/>
                    </a:lnTo>
                    <a:lnTo>
                      <a:pt x="6694" y="9595"/>
                    </a:lnTo>
                    <a:lnTo>
                      <a:pt x="6694" y="10421"/>
                    </a:lnTo>
                    <a:lnTo>
                      <a:pt x="7029" y="10421"/>
                    </a:lnTo>
                    <a:lnTo>
                      <a:pt x="7029" y="11040"/>
                    </a:lnTo>
                    <a:lnTo>
                      <a:pt x="6025" y="12278"/>
                    </a:lnTo>
                    <a:lnTo>
                      <a:pt x="1004" y="15889"/>
                    </a:lnTo>
                    <a:lnTo>
                      <a:pt x="836" y="17334"/>
                    </a:lnTo>
                    <a:lnTo>
                      <a:pt x="0" y="18469"/>
                    </a:lnTo>
                    <a:lnTo>
                      <a:pt x="2677" y="20739"/>
                    </a:lnTo>
                    <a:lnTo>
                      <a:pt x="3682" y="22184"/>
                    </a:lnTo>
                    <a:lnTo>
                      <a:pt x="5020" y="25382"/>
                    </a:lnTo>
                    <a:lnTo>
                      <a:pt x="5020" y="26723"/>
                    </a:lnTo>
                    <a:lnTo>
                      <a:pt x="3347" y="29303"/>
                    </a:lnTo>
                    <a:lnTo>
                      <a:pt x="3179" y="35184"/>
                    </a:lnTo>
                    <a:lnTo>
                      <a:pt x="4351" y="36629"/>
                    </a:lnTo>
                    <a:lnTo>
                      <a:pt x="7029" y="40137"/>
                    </a:lnTo>
                    <a:lnTo>
                      <a:pt x="8535" y="41272"/>
                    </a:lnTo>
                    <a:lnTo>
                      <a:pt x="8702" y="42820"/>
                    </a:lnTo>
                    <a:lnTo>
                      <a:pt x="9372" y="42923"/>
                    </a:lnTo>
                    <a:lnTo>
                      <a:pt x="9874" y="43542"/>
                    </a:lnTo>
                    <a:lnTo>
                      <a:pt x="9372" y="43542"/>
                    </a:lnTo>
                    <a:lnTo>
                      <a:pt x="9372" y="44987"/>
                    </a:lnTo>
                    <a:lnTo>
                      <a:pt x="8702" y="46431"/>
                    </a:lnTo>
                    <a:lnTo>
                      <a:pt x="9372" y="46122"/>
                    </a:lnTo>
                    <a:lnTo>
                      <a:pt x="10041" y="46225"/>
                    </a:lnTo>
                    <a:lnTo>
                      <a:pt x="11548" y="47463"/>
                    </a:lnTo>
                    <a:lnTo>
                      <a:pt x="12719" y="48185"/>
                    </a:lnTo>
                    <a:lnTo>
                      <a:pt x="13891" y="49320"/>
                    </a:lnTo>
                    <a:lnTo>
                      <a:pt x="14560" y="49320"/>
                    </a:lnTo>
                    <a:lnTo>
                      <a:pt x="14225" y="49527"/>
                    </a:lnTo>
                    <a:lnTo>
                      <a:pt x="13891" y="49527"/>
                    </a:lnTo>
                    <a:lnTo>
                      <a:pt x="13891" y="50455"/>
                    </a:lnTo>
                    <a:lnTo>
                      <a:pt x="12887" y="52828"/>
                    </a:lnTo>
                    <a:lnTo>
                      <a:pt x="13389" y="52828"/>
                    </a:lnTo>
                    <a:lnTo>
                      <a:pt x="13556" y="54273"/>
                    </a:lnTo>
                    <a:lnTo>
                      <a:pt x="12887" y="55717"/>
                    </a:lnTo>
                    <a:lnTo>
                      <a:pt x="13556" y="57162"/>
                    </a:lnTo>
                    <a:lnTo>
                      <a:pt x="14058" y="57472"/>
                    </a:lnTo>
                    <a:lnTo>
                      <a:pt x="15062" y="58916"/>
                    </a:lnTo>
                    <a:lnTo>
                      <a:pt x="16903" y="59742"/>
                    </a:lnTo>
                    <a:lnTo>
                      <a:pt x="18912" y="59948"/>
                    </a:lnTo>
                    <a:lnTo>
                      <a:pt x="19581" y="61289"/>
                    </a:lnTo>
                    <a:lnTo>
                      <a:pt x="18744" y="63353"/>
                    </a:lnTo>
                    <a:lnTo>
                      <a:pt x="17740" y="63869"/>
                    </a:lnTo>
                    <a:lnTo>
                      <a:pt x="17071" y="63456"/>
                    </a:lnTo>
                    <a:lnTo>
                      <a:pt x="16066" y="63869"/>
                    </a:lnTo>
                    <a:lnTo>
                      <a:pt x="16569" y="67893"/>
                    </a:lnTo>
                    <a:lnTo>
                      <a:pt x="17740" y="68512"/>
                    </a:lnTo>
                    <a:lnTo>
                      <a:pt x="20251" y="71401"/>
                    </a:lnTo>
                    <a:lnTo>
                      <a:pt x="20585" y="72846"/>
                    </a:lnTo>
                    <a:lnTo>
                      <a:pt x="21757" y="73981"/>
                    </a:lnTo>
                    <a:lnTo>
                      <a:pt x="21924" y="75116"/>
                    </a:lnTo>
                    <a:lnTo>
                      <a:pt x="23598" y="76147"/>
                    </a:lnTo>
                    <a:lnTo>
                      <a:pt x="24769" y="77798"/>
                    </a:lnTo>
                    <a:lnTo>
                      <a:pt x="26610" y="78830"/>
                    </a:lnTo>
                    <a:lnTo>
                      <a:pt x="26778" y="79552"/>
                    </a:lnTo>
                    <a:lnTo>
                      <a:pt x="25941" y="80791"/>
                    </a:lnTo>
                    <a:lnTo>
                      <a:pt x="27447" y="82235"/>
                    </a:lnTo>
                    <a:lnTo>
                      <a:pt x="28953" y="82751"/>
                    </a:lnTo>
                    <a:lnTo>
                      <a:pt x="28117" y="84402"/>
                    </a:lnTo>
                    <a:lnTo>
                      <a:pt x="28117" y="85537"/>
                    </a:lnTo>
                    <a:lnTo>
                      <a:pt x="26778" y="89045"/>
                    </a:lnTo>
                    <a:lnTo>
                      <a:pt x="30125" y="90593"/>
                    </a:lnTo>
                    <a:lnTo>
                      <a:pt x="35313" y="91315"/>
                    </a:lnTo>
                    <a:lnTo>
                      <a:pt x="36987" y="92141"/>
                    </a:lnTo>
                    <a:lnTo>
                      <a:pt x="40669" y="92450"/>
                    </a:lnTo>
                    <a:lnTo>
                      <a:pt x="42510" y="93276"/>
                    </a:lnTo>
                    <a:lnTo>
                      <a:pt x="45188" y="95030"/>
                    </a:lnTo>
                    <a:lnTo>
                      <a:pt x="46025" y="96577"/>
                    </a:lnTo>
                    <a:lnTo>
                      <a:pt x="49037" y="97919"/>
                    </a:lnTo>
                    <a:lnTo>
                      <a:pt x="53723" y="98641"/>
                    </a:lnTo>
                    <a:lnTo>
                      <a:pt x="55230" y="99157"/>
                    </a:lnTo>
                    <a:lnTo>
                      <a:pt x="56066" y="100601"/>
                    </a:lnTo>
                    <a:lnTo>
                      <a:pt x="56234" y="102355"/>
                    </a:lnTo>
                    <a:lnTo>
                      <a:pt x="57573" y="103078"/>
                    </a:lnTo>
                    <a:lnTo>
                      <a:pt x="59916" y="102871"/>
                    </a:lnTo>
                    <a:lnTo>
                      <a:pt x="61422" y="103903"/>
                    </a:lnTo>
                    <a:lnTo>
                      <a:pt x="62928" y="104935"/>
                    </a:lnTo>
                    <a:lnTo>
                      <a:pt x="66443" y="107618"/>
                    </a:lnTo>
                    <a:lnTo>
                      <a:pt x="67615" y="108546"/>
                    </a:lnTo>
                    <a:lnTo>
                      <a:pt x="69288" y="111126"/>
                    </a:lnTo>
                    <a:lnTo>
                      <a:pt x="69288" y="115356"/>
                    </a:lnTo>
                    <a:lnTo>
                      <a:pt x="70460" y="117007"/>
                    </a:lnTo>
                    <a:lnTo>
                      <a:pt x="70460" y="117936"/>
                    </a:lnTo>
                    <a:lnTo>
                      <a:pt x="85690" y="118658"/>
                    </a:lnTo>
                    <a:lnTo>
                      <a:pt x="106108" y="119896"/>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 name="Shape 60">
                <a:extLst>
                  <a:ext uri="{FF2B5EF4-FFF2-40B4-BE49-F238E27FC236}">
                    <a16:creationId xmlns:a16="http://schemas.microsoft.com/office/drawing/2014/main" id="{4774B588-62AD-4A4A-AB98-7AB8EB280AC1}"/>
                  </a:ext>
                </a:extLst>
              </p:cNvPr>
              <p:cNvSpPr/>
              <p:nvPr/>
            </p:nvSpPr>
            <p:spPr>
              <a:xfrm>
                <a:off x="1704665" y="3880907"/>
                <a:ext cx="36868" cy="38975"/>
              </a:xfrm>
              <a:custGeom>
                <a:avLst/>
                <a:gdLst/>
                <a:ahLst/>
                <a:cxnLst/>
                <a:rect l="0" t="0" r="0" b="0"/>
                <a:pathLst>
                  <a:path w="120000" h="120000" extrusionOk="0">
                    <a:moveTo>
                      <a:pt x="0" y="0"/>
                    </a:moveTo>
                    <a:lnTo>
                      <a:pt x="52173" y="115200"/>
                    </a:lnTo>
                    <a:lnTo>
                      <a:pt x="114782" y="115200"/>
                    </a:lnTo>
                    <a:lnTo>
                      <a:pt x="0"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 name="Shape 64" descr="Colorado, 30 percent by 2020 for investor owned utilities. 10 percent by 2020 for cooperative and large municipal utilities." title="Colorado">
                <a:extLst>
                  <a:ext uri="{FF2B5EF4-FFF2-40B4-BE49-F238E27FC236}">
                    <a16:creationId xmlns:a16="http://schemas.microsoft.com/office/drawing/2014/main" id="{3FC1D130-C2E5-184B-AF0D-A51015A9EBF3}"/>
                  </a:ext>
                </a:extLst>
              </p:cNvPr>
              <p:cNvSpPr/>
              <p:nvPr/>
            </p:nvSpPr>
            <p:spPr>
              <a:xfrm>
                <a:off x="3137693" y="2739945"/>
                <a:ext cx="982791" cy="749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 name="Shape 65" descr="Connecticut, 27% by 2020." title="Connecticut">
                <a:extLst>
                  <a:ext uri="{FF2B5EF4-FFF2-40B4-BE49-F238E27FC236}">
                    <a16:creationId xmlns:a16="http://schemas.microsoft.com/office/drawing/2014/main" id="{6C9451D7-A889-6246-AA05-69F8539CF901}"/>
                  </a:ext>
                </a:extLst>
              </p:cNvPr>
              <p:cNvSpPr/>
              <p:nvPr/>
            </p:nvSpPr>
            <p:spPr>
              <a:xfrm>
                <a:off x="7757813" y="2221601"/>
                <a:ext cx="240167" cy="229634"/>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 name="Shape 66" descr="Delaware, 25 percent by 2026." title="Delaware">
                <a:extLst>
                  <a:ext uri="{FF2B5EF4-FFF2-40B4-BE49-F238E27FC236}">
                    <a16:creationId xmlns:a16="http://schemas.microsoft.com/office/drawing/2014/main" id="{395C0A14-4B59-2F4F-92BD-D56418F50F56}"/>
                  </a:ext>
                </a:extLst>
              </p:cNvPr>
              <p:cNvSpPr/>
              <p:nvPr/>
            </p:nvSpPr>
            <p:spPr>
              <a:xfrm>
                <a:off x="7561212" y="2694654"/>
                <a:ext cx="146418" cy="234901"/>
              </a:xfrm>
              <a:custGeom>
                <a:avLst/>
                <a:gdLst/>
                <a:ahLst/>
                <a:cxnLst/>
                <a:rect l="0" t="0" r="0" b="0"/>
                <a:pathLst>
                  <a:path w="120000" h="120000" extrusionOk="0">
                    <a:moveTo>
                      <a:pt x="39560" y="39735"/>
                    </a:moveTo>
                    <a:lnTo>
                      <a:pt x="29010" y="29403"/>
                    </a:lnTo>
                    <a:lnTo>
                      <a:pt x="26373" y="21456"/>
                    </a:lnTo>
                    <a:lnTo>
                      <a:pt x="29010" y="20662"/>
                    </a:lnTo>
                    <a:lnTo>
                      <a:pt x="26373" y="18278"/>
                    </a:lnTo>
                    <a:lnTo>
                      <a:pt x="30329" y="10331"/>
                    </a:lnTo>
                    <a:lnTo>
                      <a:pt x="34285" y="3178"/>
                    </a:lnTo>
                    <a:lnTo>
                      <a:pt x="35604" y="794"/>
                    </a:lnTo>
                    <a:lnTo>
                      <a:pt x="25054" y="0"/>
                    </a:lnTo>
                    <a:lnTo>
                      <a:pt x="17142" y="794"/>
                    </a:lnTo>
                    <a:lnTo>
                      <a:pt x="15824" y="794"/>
                    </a:lnTo>
                    <a:lnTo>
                      <a:pt x="1318" y="10331"/>
                    </a:lnTo>
                    <a:lnTo>
                      <a:pt x="0" y="12715"/>
                    </a:lnTo>
                    <a:lnTo>
                      <a:pt x="0" y="18278"/>
                    </a:lnTo>
                    <a:lnTo>
                      <a:pt x="1318" y="19867"/>
                    </a:lnTo>
                    <a:lnTo>
                      <a:pt x="11868" y="42913"/>
                    </a:lnTo>
                    <a:lnTo>
                      <a:pt x="11868" y="44503"/>
                    </a:lnTo>
                    <a:lnTo>
                      <a:pt x="15824" y="49271"/>
                    </a:lnTo>
                    <a:lnTo>
                      <a:pt x="15824" y="50066"/>
                    </a:lnTo>
                    <a:lnTo>
                      <a:pt x="15824" y="52450"/>
                    </a:lnTo>
                    <a:lnTo>
                      <a:pt x="17142" y="52450"/>
                    </a:lnTo>
                    <a:lnTo>
                      <a:pt x="17142" y="54039"/>
                    </a:lnTo>
                    <a:lnTo>
                      <a:pt x="21098" y="59602"/>
                    </a:lnTo>
                    <a:lnTo>
                      <a:pt x="21098" y="60397"/>
                    </a:lnTo>
                    <a:lnTo>
                      <a:pt x="21098" y="61192"/>
                    </a:lnTo>
                    <a:lnTo>
                      <a:pt x="26373" y="73907"/>
                    </a:lnTo>
                    <a:lnTo>
                      <a:pt x="34285" y="88211"/>
                    </a:lnTo>
                    <a:lnTo>
                      <a:pt x="35604" y="93774"/>
                    </a:lnTo>
                    <a:lnTo>
                      <a:pt x="40879" y="102516"/>
                    </a:lnTo>
                    <a:lnTo>
                      <a:pt x="40879" y="104105"/>
                    </a:lnTo>
                    <a:lnTo>
                      <a:pt x="43516" y="108079"/>
                    </a:lnTo>
                    <a:lnTo>
                      <a:pt x="43516" y="109668"/>
                    </a:lnTo>
                    <a:lnTo>
                      <a:pt x="48791" y="119205"/>
                    </a:lnTo>
                    <a:lnTo>
                      <a:pt x="68571" y="116821"/>
                    </a:lnTo>
                    <a:lnTo>
                      <a:pt x="87032" y="114437"/>
                    </a:lnTo>
                    <a:lnTo>
                      <a:pt x="100219" y="112052"/>
                    </a:lnTo>
                    <a:lnTo>
                      <a:pt x="109450" y="111258"/>
                    </a:lnTo>
                    <a:lnTo>
                      <a:pt x="118681" y="109668"/>
                    </a:lnTo>
                    <a:lnTo>
                      <a:pt x="101538" y="81059"/>
                    </a:lnTo>
                    <a:lnTo>
                      <a:pt x="100219" y="83443"/>
                    </a:lnTo>
                    <a:lnTo>
                      <a:pt x="73846" y="72317"/>
                    </a:lnTo>
                    <a:lnTo>
                      <a:pt x="64615" y="64370"/>
                    </a:lnTo>
                    <a:lnTo>
                      <a:pt x="54065" y="48476"/>
                    </a:lnTo>
                    <a:lnTo>
                      <a:pt x="39560" y="3973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4" name="Shape 67">
                <a:extLst>
                  <a:ext uri="{FF2B5EF4-FFF2-40B4-BE49-F238E27FC236}">
                    <a16:creationId xmlns:a16="http://schemas.microsoft.com/office/drawing/2014/main" id="{EBB1B542-89D7-4549-B314-A29F5797F760}"/>
                  </a:ext>
                </a:extLst>
              </p:cNvPr>
              <p:cNvGrpSpPr/>
              <p:nvPr/>
            </p:nvGrpSpPr>
            <p:grpSpPr>
              <a:xfrm>
                <a:off x="1795175" y="4485338"/>
                <a:ext cx="899292" cy="710800"/>
                <a:chOff x="4919853" y="4871943"/>
                <a:chExt cx="512238" cy="404874"/>
              </a:xfrm>
            </p:grpSpPr>
            <p:sp>
              <p:nvSpPr>
                <p:cNvPr id="67" name="Shape 68" descr="Hawaii, 40 percent by 2030." title="Hawaii">
                  <a:extLst>
                    <a:ext uri="{FF2B5EF4-FFF2-40B4-BE49-F238E27FC236}">
                      <a16:creationId xmlns:a16="http://schemas.microsoft.com/office/drawing/2014/main" id="{E86877F3-CE03-DC43-8A2E-EB87AEC537CE}"/>
                    </a:ext>
                  </a:extLst>
                </p:cNvPr>
                <p:cNvSpPr/>
                <p:nvPr/>
              </p:nvSpPr>
              <p:spPr>
                <a:xfrm>
                  <a:off x="5321991" y="5134017"/>
                  <a:ext cx="110100" cy="142800"/>
                </a:xfrm>
                <a:custGeom>
                  <a:avLst/>
                  <a:gdLst/>
                  <a:ahLst/>
                  <a:cxnLst/>
                  <a:rect l="0" t="0" r="0" b="0"/>
                  <a:pathLst>
                    <a:path w="120000" h="120000" extrusionOk="0">
                      <a:moveTo>
                        <a:pt x="32000" y="120000"/>
                      </a:moveTo>
                      <a:lnTo>
                        <a:pt x="64000" y="90000"/>
                      </a:lnTo>
                      <a:lnTo>
                        <a:pt x="120000" y="72000"/>
                      </a:lnTo>
                      <a:lnTo>
                        <a:pt x="104000" y="54000"/>
                      </a:lnTo>
                      <a:lnTo>
                        <a:pt x="104000" y="48000"/>
                      </a:lnTo>
                      <a:lnTo>
                        <a:pt x="88000" y="48000"/>
                      </a:lnTo>
                      <a:lnTo>
                        <a:pt x="80000" y="36000"/>
                      </a:lnTo>
                      <a:lnTo>
                        <a:pt x="72000" y="24000"/>
                      </a:lnTo>
                      <a:lnTo>
                        <a:pt x="32000" y="6000"/>
                      </a:lnTo>
                      <a:lnTo>
                        <a:pt x="16000" y="0"/>
                      </a:lnTo>
                      <a:lnTo>
                        <a:pt x="8000" y="6000"/>
                      </a:lnTo>
                      <a:lnTo>
                        <a:pt x="0" y="48000"/>
                      </a:lnTo>
                      <a:lnTo>
                        <a:pt x="0" y="78000"/>
                      </a:lnTo>
                      <a:lnTo>
                        <a:pt x="0" y="90000"/>
                      </a:lnTo>
                      <a:lnTo>
                        <a:pt x="0" y="102000"/>
                      </a:lnTo>
                      <a:lnTo>
                        <a:pt x="16000" y="108000"/>
                      </a:lnTo>
                      <a:lnTo>
                        <a:pt x="24000" y="120000"/>
                      </a:lnTo>
                      <a:lnTo>
                        <a:pt x="32000" y="12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8" name="Shape 69">
                  <a:extLst>
                    <a:ext uri="{FF2B5EF4-FFF2-40B4-BE49-F238E27FC236}">
                      <a16:creationId xmlns:a16="http://schemas.microsoft.com/office/drawing/2014/main" id="{48FD4523-8A01-E249-8484-5A58FC102413}"/>
                    </a:ext>
                  </a:extLst>
                </p:cNvPr>
                <p:cNvSpPr/>
                <p:nvPr/>
              </p:nvSpPr>
              <p:spPr>
                <a:xfrm>
                  <a:off x="5256170" y="5056067"/>
                  <a:ext cx="58500" cy="42900"/>
                </a:xfrm>
                <a:custGeom>
                  <a:avLst/>
                  <a:gdLst/>
                  <a:ahLst/>
                  <a:cxnLst/>
                  <a:rect l="0" t="0" r="0" b="0"/>
                  <a:pathLst>
                    <a:path w="120000" h="120000" extrusionOk="0">
                      <a:moveTo>
                        <a:pt x="45000" y="40000"/>
                      </a:moveTo>
                      <a:lnTo>
                        <a:pt x="0" y="0"/>
                      </a:lnTo>
                      <a:lnTo>
                        <a:pt x="0" y="60000"/>
                      </a:lnTo>
                      <a:lnTo>
                        <a:pt x="30000" y="80000"/>
                      </a:lnTo>
                      <a:lnTo>
                        <a:pt x="30000" y="100000"/>
                      </a:lnTo>
                      <a:lnTo>
                        <a:pt x="60000" y="120000"/>
                      </a:lnTo>
                      <a:lnTo>
                        <a:pt x="120000" y="100000"/>
                      </a:lnTo>
                      <a:lnTo>
                        <a:pt x="120000" y="60000"/>
                      </a:lnTo>
                      <a:lnTo>
                        <a:pt x="105000" y="60000"/>
                      </a:lnTo>
                      <a:lnTo>
                        <a:pt x="75000" y="40000"/>
                      </a:lnTo>
                      <a:lnTo>
                        <a:pt x="45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9" name="Shape 70">
                  <a:extLst>
                    <a:ext uri="{FF2B5EF4-FFF2-40B4-BE49-F238E27FC236}">
                      <a16:creationId xmlns:a16="http://schemas.microsoft.com/office/drawing/2014/main" id="{51FB99B9-D950-FD48-8692-9A10D46CEFC4}"/>
                    </a:ext>
                  </a:extLst>
                </p:cNvPr>
                <p:cNvSpPr/>
                <p:nvPr/>
              </p:nvSpPr>
              <p:spPr>
                <a:xfrm>
                  <a:off x="5122539" y="4871943"/>
                  <a:ext cx="21600" cy="900"/>
                </a:xfrm>
                <a:custGeom>
                  <a:avLst/>
                  <a:gdLst/>
                  <a:ahLst/>
                  <a:cxnLst/>
                  <a:rect l="0" t="0" r="0" b="0"/>
                  <a:pathLst>
                    <a:path w="120000" h="120000" extrusionOk="0">
                      <a:moveTo>
                        <a:pt x="120000" y="0"/>
                      </a:moveTo>
                      <a:lnTo>
                        <a:pt x="0" y="0"/>
                      </a:lnTo>
                      <a:lnTo>
                        <a:pt x="120000" y="0"/>
                      </a:lnTo>
                      <a:close/>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0" name="Shape 71">
                  <a:extLst>
                    <a:ext uri="{FF2B5EF4-FFF2-40B4-BE49-F238E27FC236}">
                      <a16:creationId xmlns:a16="http://schemas.microsoft.com/office/drawing/2014/main" id="{8586E0E4-D10B-8444-8B7E-EB3834FA34FF}"/>
                    </a:ext>
                  </a:extLst>
                </p:cNvPr>
                <p:cNvSpPr/>
                <p:nvPr/>
              </p:nvSpPr>
              <p:spPr>
                <a:xfrm>
                  <a:off x="5190345" y="5042076"/>
                  <a:ext cx="58500" cy="14100"/>
                </a:xfrm>
                <a:custGeom>
                  <a:avLst/>
                  <a:gdLst/>
                  <a:ahLst/>
                  <a:cxnLst/>
                  <a:rect l="0" t="0" r="0" b="0"/>
                  <a:pathLst>
                    <a:path w="120000" h="120000" extrusionOk="0">
                      <a:moveTo>
                        <a:pt x="120000" y="0"/>
                      </a:moveTo>
                      <a:lnTo>
                        <a:pt x="15000" y="0"/>
                      </a:lnTo>
                      <a:lnTo>
                        <a:pt x="0" y="60000"/>
                      </a:lnTo>
                      <a:lnTo>
                        <a:pt x="15000" y="120000"/>
                      </a:lnTo>
                      <a:lnTo>
                        <a:pt x="120000" y="60000"/>
                      </a:lnTo>
                      <a:lnTo>
                        <a:pt x="105000" y="0"/>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1" name="Shape 72">
                  <a:extLst>
                    <a:ext uri="{FF2B5EF4-FFF2-40B4-BE49-F238E27FC236}">
                      <a16:creationId xmlns:a16="http://schemas.microsoft.com/office/drawing/2014/main" id="{305F3888-537C-2948-8EB3-69857860DE75}"/>
                    </a:ext>
                  </a:extLst>
                </p:cNvPr>
                <p:cNvSpPr/>
                <p:nvPr/>
              </p:nvSpPr>
              <p:spPr>
                <a:xfrm>
                  <a:off x="5094694" y="4992111"/>
                  <a:ext cx="65700" cy="36000"/>
                </a:xfrm>
                <a:custGeom>
                  <a:avLst/>
                  <a:gdLst/>
                  <a:ahLst/>
                  <a:cxnLst/>
                  <a:rect l="0" t="0" r="0" b="0"/>
                  <a:pathLst>
                    <a:path w="120000" h="120000" extrusionOk="0">
                      <a:moveTo>
                        <a:pt x="13333" y="24000"/>
                      </a:moveTo>
                      <a:lnTo>
                        <a:pt x="26666" y="72000"/>
                      </a:lnTo>
                      <a:lnTo>
                        <a:pt x="66666" y="96000"/>
                      </a:lnTo>
                      <a:lnTo>
                        <a:pt x="80000" y="120000"/>
                      </a:lnTo>
                      <a:lnTo>
                        <a:pt x="106666" y="120000"/>
                      </a:lnTo>
                      <a:lnTo>
                        <a:pt x="120000" y="120000"/>
                      </a:lnTo>
                      <a:lnTo>
                        <a:pt x="106666" y="72000"/>
                      </a:lnTo>
                      <a:lnTo>
                        <a:pt x="80000" y="48000"/>
                      </a:lnTo>
                      <a:lnTo>
                        <a:pt x="66666" y="0"/>
                      </a:lnTo>
                      <a:lnTo>
                        <a:pt x="40000" y="0"/>
                      </a:lnTo>
                      <a:lnTo>
                        <a:pt x="0" y="0"/>
                      </a:lnTo>
                      <a:lnTo>
                        <a:pt x="13333" y="24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2" name="Shape 74">
                  <a:extLst>
                    <a:ext uri="{FF2B5EF4-FFF2-40B4-BE49-F238E27FC236}">
                      <a16:creationId xmlns:a16="http://schemas.microsoft.com/office/drawing/2014/main" id="{8BCFDFC5-8DFA-6847-A0ED-F208E43F0B04}"/>
                    </a:ext>
                  </a:extLst>
                </p:cNvPr>
                <p:cNvSpPr/>
                <p:nvPr/>
              </p:nvSpPr>
              <p:spPr>
                <a:xfrm>
                  <a:off x="4963049" y="4928158"/>
                  <a:ext cx="51300" cy="36000"/>
                </a:xfrm>
                <a:custGeom>
                  <a:avLst/>
                  <a:gdLst/>
                  <a:ahLst/>
                  <a:cxnLst/>
                  <a:rect l="0" t="0" r="0" b="0"/>
                  <a:pathLst>
                    <a:path w="120000" h="120000" extrusionOk="0">
                      <a:moveTo>
                        <a:pt x="102857" y="96000"/>
                      </a:moveTo>
                      <a:lnTo>
                        <a:pt x="102857" y="48000"/>
                      </a:lnTo>
                      <a:lnTo>
                        <a:pt x="119999" y="24000"/>
                      </a:lnTo>
                      <a:lnTo>
                        <a:pt x="102857" y="0"/>
                      </a:lnTo>
                      <a:lnTo>
                        <a:pt x="17142" y="0"/>
                      </a:lnTo>
                      <a:lnTo>
                        <a:pt x="0" y="24000"/>
                      </a:lnTo>
                      <a:lnTo>
                        <a:pt x="17142" y="96000"/>
                      </a:lnTo>
                      <a:lnTo>
                        <a:pt x="51428" y="120000"/>
                      </a:lnTo>
                      <a:lnTo>
                        <a:pt x="102857" y="96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3" name="Shape 75">
                  <a:extLst>
                    <a:ext uri="{FF2B5EF4-FFF2-40B4-BE49-F238E27FC236}">
                      <a16:creationId xmlns:a16="http://schemas.microsoft.com/office/drawing/2014/main" id="{8229BBF6-40C5-5F4E-8775-B58491BCD423}"/>
                    </a:ext>
                  </a:extLst>
                </p:cNvPr>
                <p:cNvSpPr/>
                <p:nvPr/>
              </p:nvSpPr>
              <p:spPr>
                <a:xfrm>
                  <a:off x="4919853" y="4949141"/>
                  <a:ext cx="28800" cy="21900"/>
                </a:xfrm>
                <a:custGeom>
                  <a:avLst/>
                  <a:gdLst/>
                  <a:ahLst/>
                  <a:cxnLst/>
                  <a:rect l="0" t="0" r="0" b="0"/>
                  <a:pathLst>
                    <a:path w="120000" h="120000" extrusionOk="0">
                      <a:moveTo>
                        <a:pt x="120000" y="40000"/>
                      </a:moveTo>
                      <a:lnTo>
                        <a:pt x="60000" y="0"/>
                      </a:lnTo>
                      <a:lnTo>
                        <a:pt x="0" y="80000"/>
                      </a:lnTo>
                      <a:lnTo>
                        <a:pt x="0" y="120000"/>
                      </a:lnTo>
                      <a:lnTo>
                        <a:pt x="60000" y="120000"/>
                      </a:lnTo>
                      <a:lnTo>
                        <a:pt x="120000" y="80000"/>
                      </a:lnTo>
                      <a:lnTo>
                        <a:pt x="120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15" name="Shape 76" descr="Illinois, 25 percent by 2025." title="Illinois">
                <a:extLst>
                  <a:ext uri="{FF2B5EF4-FFF2-40B4-BE49-F238E27FC236}">
                    <a16:creationId xmlns:a16="http://schemas.microsoft.com/office/drawing/2014/main" id="{A46232D2-FC98-C648-A93E-0353225C8C8C}"/>
                  </a:ext>
                </a:extLst>
              </p:cNvPr>
              <p:cNvSpPr/>
              <p:nvPr/>
            </p:nvSpPr>
            <p:spPr>
              <a:xfrm>
                <a:off x="5497291" y="2503697"/>
                <a:ext cx="554597" cy="948030"/>
              </a:xfrm>
              <a:custGeom>
                <a:avLst/>
                <a:gdLst/>
                <a:ahLst/>
                <a:cxnLst/>
                <a:rect l="0" t="0" r="0" b="0"/>
                <a:pathLst>
                  <a:path w="120000" h="120000" extrusionOk="0">
                    <a:moveTo>
                      <a:pt x="0" y="53596"/>
                    </a:moveTo>
                    <a:lnTo>
                      <a:pt x="0" y="52610"/>
                    </a:lnTo>
                    <a:lnTo>
                      <a:pt x="1387" y="50049"/>
                    </a:lnTo>
                    <a:lnTo>
                      <a:pt x="1734" y="49852"/>
                    </a:lnTo>
                    <a:lnTo>
                      <a:pt x="3121" y="49261"/>
                    </a:lnTo>
                    <a:lnTo>
                      <a:pt x="2774" y="45517"/>
                    </a:lnTo>
                    <a:lnTo>
                      <a:pt x="7976" y="44137"/>
                    </a:lnTo>
                    <a:lnTo>
                      <a:pt x="9017" y="43349"/>
                    </a:lnTo>
                    <a:lnTo>
                      <a:pt x="9364" y="43349"/>
                    </a:lnTo>
                    <a:lnTo>
                      <a:pt x="10057" y="42758"/>
                    </a:lnTo>
                    <a:lnTo>
                      <a:pt x="10057" y="41379"/>
                    </a:lnTo>
                    <a:lnTo>
                      <a:pt x="13179" y="35862"/>
                    </a:lnTo>
                    <a:lnTo>
                      <a:pt x="13179" y="34482"/>
                    </a:lnTo>
                    <a:lnTo>
                      <a:pt x="11445" y="32709"/>
                    </a:lnTo>
                    <a:lnTo>
                      <a:pt x="7976" y="30738"/>
                    </a:lnTo>
                    <a:lnTo>
                      <a:pt x="9017" y="28768"/>
                    </a:lnTo>
                    <a:lnTo>
                      <a:pt x="9364" y="27980"/>
                    </a:lnTo>
                    <a:lnTo>
                      <a:pt x="10751" y="26995"/>
                    </a:lnTo>
                    <a:lnTo>
                      <a:pt x="16647" y="26009"/>
                    </a:lnTo>
                    <a:lnTo>
                      <a:pt x="24971" y="24433"/>
                    </a:lnTo>
                    <a:lnTo>
                      <a:pt x="28439" y="23054"/>
                    </a:lnTo>
                    <a:lnTo>
                      <a:pt x="29132" y="19507"/>
                    </a:lnTo>
                    <a:lnTo>
                      <a:pt x="29826" y="18916"/>
                    </a:lnTo>
                    <a:lnTo>
                      <a:pt x="30867" y="18522"/>
                    </a:lnTo>
                    <a:lnTo>
                      <a:pt x="31213" y="18522"/>
                    </a:lnTo>
                    <a:lnTo>
                      <a:pt x="32947" y="16354"/>
                    </a:lnTo>
                    <a:lnTo>
                      <a:pt x="32947" y="15172"/>
                    </a:lnTo>
                    <a:lnTo>
                      <a:pt x="32947" y="13596"/>
                    </a:lnTo>
                    <a:lnTo>
                      <a:pt x="32947" y="13004"/>
                    </a:lnTo>
                    <a:lnTo>
                      <a:pt x="32254" y="11034"/>
                    </a:lnTo>
                    <a:lnTo>
                      <a:pt x="28786" y="10049"/>
                    </a:lnTo>
                    <a:lnTo>
                      <a:pt x="27745" y="9655"/>
                    </a:lnTo>
                    <a:lnTo>
                      <a:pt x="26011" y="9261"/>
                    </a:lnTo>
                    <a:lnTo>
                      <a:pt x="24971" y="8669"/>
                    </a:lnTo>
                    <a:lnTo>
                      <a:pt x="22890" y="5911"/>
                    </a:lnTo>
                    <a:lnTo>
                      <a:pt x="18728" y="4532"/>
                    </a:lnTo>
                    <a:lnTo>
                      <a:pt x="18034" y="3743"/>
                    </a:lnTo>
                    <a:lnTo>
                      <a:pt x="18034" y="3546"/>
                    </a:lnTo>
                    <a:lnTo>
                      <a:pt x="19768" y="3152"/>
                    </a:lnTo>
                    <a:lnTo>
                      <a:pt x="22543" y="3152"/>
                    </a:lnTo>
                    <a:lnTo>
                      <a:pt x="23930" y="3152"/>
                    </a:lnTo>
                    <a:lnTo>
                      <a:pt x="32254" y="2561"/>
                    </a:lnTo>
                    <a:lnTo>
                      <a:pt x="34682" y="2561"/>
                    </a:lnTo>
                    <a:lnTo>
                      <a:pt x="37803" y="2561"/>
                    </a:lnTo>
                    <a:lnTo>
                      <a:pt x="38843" y="2561"/>
                    </a:lnTo>
                    <a:lnTo>
                      <a:pt x="40231" y="2364"/>
                    </a:lnTo>
                    <a:lnTo>
                      <a:pt x="46127" y="2364"/>
                    </a:lnTo>
                    <a:lnTo>
                      <a:pt x="49595" y="2167"/>
                    </a:lnTo>
                    <a:lnTo>
                      <a:pt x="52369" y="2167"/>
                    </a:lnTo>
                    <a:lnTo>
                      <a:pt x="53063" y="2167"/>
                    </a:lnTo>
                    <a:lnTo>
                      <a:pt x="56184" y="1773"/>
                    </a:lnTo>
                    <a:lnTo>
                      <a:pt x="62080" y="1576"/>
                    </a:lnTo>
                    <a:lnTo>
                      <a:pt x="64855" y="1576"/>
                    </a:lnTo>
                    <a:lnTo>
                      <a:pt x="66936" y="1576"/>
                    </a:lnTo>
                    <a:lnTo>
                      <a:pt x="68670" y="1182"/>
                    </a:lnTo>
                    <a:lnTo>
                      <a:pt x="69710" y="1182"/>
                    </a:lnTo>
                    <a:lnTo>
                      <a:pt x="70404" y="1182"/>
                    </a:lnTo>
                    <a:lnTo>
                      <a:pt x="71098" y="1182"/>
                    </a:lnTo>
                    <a:lnTo>
                      <a:pt x="72138" y="1182"/>
                    </a:lnTo>
                    <a:lnTo>
                      <a:pt x="73526" y="985"/>
                    </a:lnTo>
                    <a:lnTo>
                      <a:pt x="82196" y="788"/>
                    </a:lnTo>
                    <a:lnTo>
                      <a:pt x="83930" y="394"/>
                    </a:lnTo>
                    <a:lnTo>
                      <a:pt x="85317" y="394"/>
                    </a:lnTo>
                    <a:lnTo>
                      <a:pt x="87052" y="394"/>
                    </a:lnTo>
                    <a:lnTo>
                      <a:pt x="90867" y="197"/>
                    </a:lnTo>
                    <a:lnTo>
                      <a:pt x="96416" y="0"/>
                    </a:lnTo>
                    <a:lnTo>
                      <a:pt x="96416" y="2364"/>
                    </a:lnTo>
                    <a:lnTo>
                      <a:pt x="96763" y="5123"/>
                    </a:lnTo>
                    <a:lnTo>
                      <a:pt x="98843" y="7093"/>
                    </a:lnTo>
                    <a:lnTo>
                      <a:pt x="101965" y="10246"/>
                    </a:lnTo>
                    <a:lnTo>
                      <a:pt x="104046" y="12807"/>
                    </a:lnTo>
                    <a:lnTo>
                      <a:pt x="106820" y="15960"/>
                    </a:lnTo>
                    <a:lnTo>
                      <a:pt x="107861" y="19507"/>
                    </a:lnTo>
                    <a:lnTo>
                      <a:pt x="107861" y="20098"/>
                    </a:lnTo>
                    <a:lnTo>
                      <a:pt x="107861" y="21280"/>
                    </a:lnTo>
                    <a:lnTo>
                      <a:pt x="108554" y="23448"/>
                    </a:lnTo>
                    <a:lnTo>
                      <a:pt x="108554" y="24236"/>
                    </a:lnTo>
                    <a:lnTo>
                      <a:pt x="108554" y="25024"/>
                    </a:lnTo>
                    <a:lnTo>
                      <a:pt x="108554" y="25221"/>
                    </a:lnTo>
                    <a:lnTo>
                      <a:pt x="108554" y="26009"/>
                    </a:lnTo>
                    <a:lnTo>
                      <a:pt x="109248" y="27783"/>
                    </a:lnTo>
                    <a:lnTo>
                      <a:pt x="109248" y="28571"/>
                    </a:lnTo>
                    <a:lnTo>
                      <a:pt x="109248" y="29359"/>
                    </a:lnTo>
                    <a:lnTo>
                      <a:pt x="109942" y="30935"/>
                    </a:lnTo>
                    <a:lnTo>
                      <a:pt x="109942" y="31330"/>
                    </a:lnTo>
                    <a:lnTo>
                      <a:pt x="109942" y="32315"/>
                    </a:lnTo>
                    <a:lnTo>
                      <a:pt x="110635" y="36650"/>
                    </a:lnTo>
                    <a:lnTo>
                      <a:pt x="111329" y="39211"/>
                    </a:lnTo>
                    <a:lnTo>
                      <a:pt x="111329" y="40591"/>
                    </a:lnTo>
                    <a:lnTo>
                      <a:pt x="111676" y="42167"/>
                    </a:lnTo>
                    <a:lnTo>
                      <a:pt x="111676" y="42561"/>
                    </a:lnTo>
                    <a:lnTo>
                      <a:pt x="111676" y="44137"/>
                    </a:lnTo>
                    <a:lnTo>
                      <a:pt x="112369" y="46108"/>
                    </a:lnTo>
                    <a:lnTo>
                      <a:pt x="112716" y="49261"/>
                    </a:lnTo>
                    <a:lnTo>
                      <a:pt x="112716" y="49852"/>
                    </a:lnTo>
                    <a:lnTo>
                      <a:pt x="113063" y="51231"/>
                    </a:lnTo>
                    <a:lnTo>
                      <a:pt x="113757" y="54975"/>
                    </a:lnTo>
                    <a:lnTo>
                      <a:pt x="114104" y="56748"/>
                    </a:lnTo>
                    <a:lnTo>
                      <a:pt x="114797" y="59113"/>
                    </a:lnTo>
                    <a:lnTo>
                      <a:pt x="115144" y="61083"/>
                    </a:lnTo>
                    <a:lnTo>
                      <a:pt x="115144" y="63251"/>
                    </a:lnTo>
                    <a:lnTo>
                      <a:pt x="115491" y="63842"/>
                    </a:lnTo>
                    <a:lnTo>
                      <a:pt x="116184" y="66403"/>
                    </a:lnTo>
                    <a:lnTo>
                      <a:pt x="114797" y="68374"/>
                    </a:lnTo>
                    <a:lnTo>
                      <a:pt x="114797" y="68965"/>
                    </a:lnTo>
                    <a:lnTo>
                      <a:pt x="115144" y="68768"/>
                    </a:lnTo>
                    <a:lnTo>
                      <a:pt x="114104" y="70935"/>
                    </a:lnTo>
                    <a:lnTo>
                      <a:pt x="114797" y="71921"/>
                    </a:lnTo>
                    <a:lnTo>
                      <a:pt x="116184" y="74088"/>
                    </a:lnTo>
                    <a:lnTo>
                      <a:pt x="117919" y="76059"/>
                    </a:lnTo>
                    <a:lnTo>
                      <a:pt x="117572" y="76256"/>
                    </a:lnTo>
                    <a:lnTo>
                      <a:pt x="117572" y="76847"/>
                    </a:lnTo>
                    <a:lnTo>
                      <a:pt x="117919" y="77044"/>
                    </a:lnTo>
                    <a:lnTo>
                      <a:pt x="119653" y="79605"/>
                    </a:lnTo>
                    <a:lnTo>
                      <a:pt x="116184" y="82955"/>
                    </a:lnTo>
                    <a:lnTo>
                      <a:pt x="115491" y="83349"/>
                    </a:lnTo>
                    <a:lnTo>
                      <a:pt x="115144" y="85123"/>
                    </a:lnTo>
                    <a:lnTo>
                      <a:pt x="113063" y="85517"/>
                    </a:lnTo>
                    <a:lnTo>
                      <a:pt x="113757" y="86896"/>
                    </a:lnTo>
                    <a:lnTo>
                      <a:pt x="112716" y="88078"/>
                    </a:lnTo>
                    <a:lnTo>
                      <a:pt x="107861" y="90837"/>
                    </a:lnTo>
                    <a:lnTo>
                      <a:pt x="106820" y="90837"/>
                    </a:lnTo>
                    <a:lnTo>
                      <a:pt x="107514" y="90837"/>
                    </a:lnTo>
                    <a:lnTo>
                      <a:pt x="107514" y="91231"/>
                    </a:lnTo>
                    <a:lnTo>
                      <a:pt x="107861" y="93596"/>
                    </a:lnTo>
                    <a:lnTo>
                      <a:pt x="107514" y="95172"/>
                    </a:lnTo>
                    <a:lnTo>
                      <a:pt x="105433" y="98719"/>
                    </a:lnTo>
                    <a:lnTo>
                      <a:pt x="106127" y="98916"/>
                    </a:lnTo>
                    <a:lnTo>
                      <a:pt x="107861" y="100689"/>
                    </a:lnTo>
                    <a:lnTo>
                      <a:pt x="105433" y="102463"/>
                    </a:lnTo>
                    <a:lnTo>
                      <a:pt x="104393" y="104433"/>
                    </a:lnTo>
                    <a:lnTo>
                      <a:pt x="105433" y="105418"/>
                    </a:lnTo>
                    <a:lnTo>
                      <a:pt x="105433" y="105812"/>
                    </a:lnTo>
                    <a:lnTo>
                      <a:pt x="107861" y="106798"/>
                    </a:lnTo>
                    <a:lnTo>
                      <a:pt x="106127" y="107783"/>
                    </a:lnTo>
                    <a:lnTo>
                      <a:pt x="102658" y="108177"/>
                    </a:lnTo>
                    <a:lnTo>
                      <a:pt x="99537" y="109359"/>
                    </a:lnTo>
                    <a:lnTo>
                      <a:pt x="99190" y="109556"/>
                    </a:lnTo>
                    <a:lnTo>
                      <a:pt x="98843" y="109359"/>
                    </a:lnTo>
                    <a:lnTo>
                      <a:pt x="97803" y="108965"/>
                    </a:lnTo>
                    <a:lnTo>
                      <a:pt x="95722" y="112906"/>
                    </a:lnTo>
                    <a:lnTo>
                      <a:pt x="98150" y="115665"/>
                    </a:lnTo>
                    <a:lnTo>
                      <a:pt x="96763" y="117044"/>
                    </a:lnTo>
                    <a:lnTo>
                      <a:pt x="96416" y="117044"/>
                    </a:lnTo>
                    <a:lnTo>
                      <a:pt x="94335" y="117044"/>
                    </a:lnTo>
                    <a:lnTo>
                      <a:pt x="92601" y="115862"/>
                    </a:lnTo>
                    <a:lnTo>
                      <a:pt x="88439" y="115665"/>
                    </a:lnTo>
                    <a:lnTo>
                      <a:pt x="83236" y="114285"/>
                    </a:lnTo>
                    <a:lnTo>
                      <a:pt x="82890" y="114285"/>
                    </a:lnTo>
                    <a:lnTo>
                      <a:pt x="81502" y="114285"/>
                    </a:lnTo>
                    <a:lnTo>
                      <a:pt x="77341" y="117241"/>
                    </a:lnTo>
                    <a:lnTo>
                      <a:pt x="76647" y="118029"/>
                    </a:lnTo>
                    <a:lnTo>
                      <a:pt x="75953" y="118423"/>
                    </a:lnTo>
                    <a:lnTo>
                      <a:pt x="76994" y="119408"/>
                    </a:lnTo>
                    <a:lnTo>
                      <a:pt x="74219" y="118029"/>
                    </a:lnTo>
                    <a:lnTo>
                      <a:pt x="74219" y="119802"/>
                    </a:lnTo>
                    <a:lnTo>
                      <a:pt x="72832" y="119408"/>
                    </a:lnTo>
                    <a:lnTo>
                      <a:pt x="70751" y="118817"/>
                    </a:lnTo>
                    <a:lnTo>
                      <a:pt x="67283" y="114482"/>
                    </a:lnTo>
                    <a:lnTo>
                      <a:pt x="66242" y="114482"/>
                    </a:lnTo>
                    <a:lnTo>
                      <a:pt x="65895" y="113103"/>
                    </a:lnTo>
                    <a:lnTo>
                      <a:pt x="66242" y="112512"/>
                    </a:lnTo>
                    <a:lnTo>
                      <a:pt x="67283" y="112512"/>
                    </a:lnTo>
                    <a:lnTo>
                      <a:pt x="67976" y="111724"/>
                    </a:lnTo>
                    <a:lnTo>
                      <a:pt x="64508" y="107783"/>
                    </a:lnTo>
                    <a:lnTo>
                      <a:pt x="64855" y="106600"/>
                    </a:lnTo>
                    <a:lnTo>
                      <a:pt x="59653" y="103842"/>
                    </a:lnTo>
                    <a:lnTo>
                      <a:pt x="59653" y="103054"/>
                    </a:lnTo>
                    <a:lnTo>
                      <a:pt x="55144" y="101477"/>
                    </a:lnTo>
                    <a:lnTo>
                      <a:pt x="53410" y="101477"/>
                    </a:lnTo>
                    <a:lnTo>
                      <a:pt x="51329" y="101674"/>
                    </a:lnTo>
                    <a:lnTo>
                      <a:pt x="49595" y="99704"/>
                    </a:lnTo>
                    <a:lnTo>
                      <a:pt x="45780" y="97931"/>
                    </a:lnTo>
                    <a:lnTo>
                      <a:pt x="43352" y="97339"/>
                    </a:lnTo>
                    <a:lnTo>
                      <a:pt x="41965" y="96748"/>
                    </a:lnTo>
                    <a:lnTo>
                      <a:pt x="41271" y="96748"/>
                    </a:lnTo>
                    <a:lnTo>
                      <a:pt x="37803" y="94778"/>
                    </a:lnTo>
                    <a:lnTo>
                      <a:pt x="37803" y="93990"/>
                    </a:lnTo>
                    <a:lnTo>
                      <a:pt x="37803" y="91231"/>
                    </a:lnTo>
                    <a:lnTo>
                      <a:pt x="39884" y="88866"/>
                    </a:lnTo>
                    <a:lnTo>
                      <a:pt x="39884" y="88275"/>
                    </a:lnTo>
                    <a:lnTo>
                      <a:pt x="40231" y="88078"/>
                    </a:lnTo>
                    <a:lnTo>
                      <a:pt x="40231" y="87684"/>
                    </a:lnTo>
                    <a:lnTo>
                      <a:pt x="42312" y="85911"/>
                    </a:lnTo>
                    <a:lnTo>
                      <a:pt x="42312" y="85320"/>
                    </a:lnTo>
                    <a:lnTo>
                      <a:pt x="41965" y="83349"/>
                    </a:lnTo>
                    <a:lnTo>
                      <a:pt x="42312" y="82955"/>
                    </a:lnTo>
                    <a:lnTo>
                      <a:pt x="43352" y="82364"/>
                    </a:lnTo>
                    <a:lnTo>
                      <a:pt x="43352" y="81970"/>
                    </a:lnTo>
                    <a:lnTo>
                      <a:pt x="43352" y="80985"/>
                    </a:lnTo>
                    <a:lnTo>
                      <a:pt x="39537" y="79605"/>
                    </a:lnTo>
                    <a:lnTo>
                      <a:pt x="38497" y="79605"/>
                    </a:lnTo>
                    <a:lnTo>
                      <a:pt x="37109" y="79605"/>
                    </a:lnTo>
                    <a:lnTo>
                      <a:pt x="35375" y="79014"/>
                    </a:lnTo>
                    <a:lnTo>
                      <a:pt x="32947" y="79014"/>
                    </a:lnTo>
                    <a:lnTo>
                      <a:pt x="30867" y="80985"/>
                    </a:lnTo>
                    <a:lnTo>
                      <a:pt x="29826" y="81182"/>
                    </a:lnTo>
                    <a:lnTo>
                      <a:pt x="27398" y="79802"/>
                    </a:lnTo>
                    <a:lnTo>
                      <a:pt x="26358" y="78423"/>
                    </a:lnTo>
                    <a:lnTo>
                      <a:pt x="26011" y="76059"/>
                    </a:lnTo>
                    <a:lnTo>
                      <a:pt x="24971" y="73891"/>
                    </a:lnTo>
                    <a:lnTo>
                      <a:pt x="23930" y="73103"/>
                    </a:lnTo>
                    <a:lnTo>
                      <a:pt x="21156" y="71330"/>
                    </a:lnTo>
                    <a:lnTo>
                      <a:pt x="18034" y="70344"/>
                    </a:lnTo>
                    <a:lnTo>
                      <a:pt x="16300" y="69753"/>
                    </a:lnTo>
                    <a:lnTo>
                      <a:pt x="12832" y="67586"/>
                    </a:lnTo>
                    <a:lnTo>
                      <a:pt x="11445" y="67389"/>
                    </a:lnTo>
                    <a:lnTo>
                      <a:pt x="10751" y="66206"/>
                    </a:lnTo>
                    <a:lnTo>
                      <a:pt x="7976" y="65221"/>
                    </a:lnTo>
                    <a:lnTo>
                      <a:pt x="7630" y="64827"/>
                    </a:lnTo>
                    <a:lnTo>
                      <a:pt x="6589" y="64630"/>
                    </a:lnTo>
                    <a:lnTo>
                      <a:pt x="5202" y="63251"/>
                    </a:lnTo>
                    <a:lnTo>
                      <a:pt x="5202" y="62857"/>
                    </a:lnTo>
                    <a:lnTo>
                      <a:pt x="4508" y="61871"/>
                    </a:lnTo>
                    <a:lnTo>
                      <a:pt x="2080" y="60492"/>
                    </a:lnTo>
                    <a:lnTo>
                      <a:pt x="2080" y="59113"/>
                    </a:lnTo>
                    <a:lnTo>
                      <a:pt x="1387" y="57931"/>
                    </a:lnTo>
                    <a:lnTo>
                      <a:pt x="0" y="55369"/>
                    </a:lnTo>
                    <a:lnTo>
                      <a:pt x="0" y="5359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6" name="Shape 77" descr="Iowa, 105 mega watts." title="Iowa">
                <a:extLst>
                  <a:ext uri="{FF2B5EF4-FFF2-40B4-BE49-F238E27FC236}">
                    <a16:creationId xmlns:a16="http://schemas.microsoft.com/office/drawing/2014/main" id="{DA508813-D5C0-6C40-ABDC-9BFFC4994CAE}"/>
                  </a:ext>
                </a:extLst>
              </p:cNvPr>
              <p:cNvSpPr/>
              <p:nvPr/>
            </p:nvSpPr>
            <p:spPr>
              <a:xfrm>
                <a:off x="4820080" y="2365867"/>
                <a:ext cx="833213" cy="529843"/>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7" name="Shape 78" descr="Kansas, 20 percent by 2020." title="Kansas">
                <a:extLst>
                  <a:ext uri="{FF2B5EF4-FFF2-40B4-BE49-F238E27FC236}">
                    <a16:creationId xmlns:a16="http://schemas.microsoft.com/office/drawing/2014/main" id="{4F2A755A-19B8-4149-A9F0-C3B4632564D1}"/>
                  </a:ext>
                </a:extLst>
              </p:cNvPr>
              <p:cNvSpPr/>
              <p:nvPr/>
            </p:nvSpPr>
            <p:spPr>
              <a:xfrm>
                <a:off x="4085243" y="2973115"/>
                <a:ext cx="1023345" cy="523523"/>
              </a:xfrm>
              <a:custGeom>
                <a:avLst/>
                <a:gdLst/>
                <a:ahLst/>
                <a:cxnLst/>
                <a:rect l="0" t="0" r="0" b="0"/>
                <a:pathLst>
                  <a:path w="120000" h="120000" extrusionOk="0">
                    <a:moveTo>
                      <a:pt x="118497" y="37744"/>
                    </a:moveTo>
                    <a:lnTo>
                      <a:pt x="118497" y="40237"/>
                    </a:lnTo>
                    <a:lnTo>
                      <a:pt x="118497" y="43442"/>
                    </a:lnTo>
                    <a:lnTo>
                      <a:pt x="118685" y="45934"/>
                    </a:lnTo>
                    <a:lnTo>
                      <a:pt x="118685" y="49139"/>
                    </a:lnTo>
                    <a:lnTo>
                      <a:pt x="118685" y="49851"/>
                    </a:lnTo>
                    <a:lnTo>
                      <a:pt x="118685" y="54124"/>
                    </a:lnTo>
                    <a:lnTo>
                      <a:pt x="118685" y="59109"/>
                    </a:lnTo>
                    <a:lnTo>
                      <a:pt x="118685" y="60178"/>
                    </a:lnTo>
                    <a:lnTo>
                      <a:pt x="118685" y="63738"/>
                    </a:lnTo>
                    <a:lnTo>
                      <a:pt x="118873" y="69080"/>
                    </a:lnTo>
                    <a:lnTo>
                      <a:pt x="118873" y="72640"/>
                    </a:lnTo>
                    <a:lnTo>
                      <a:pt x="118873" y="75845"/>
                    </a:lnTo>
                    <a:lnTo>
                      <a:pt x="118873" y="76913"/>
                    </a:lnTo>
                    <a:lnTo>
                      <a:pt x="119248" y="80830"/>
                    </a:lnTo>
                    <a:lnTo>
                      <a:pt x="119248" y="86884"/>
                    </a:lnTo>
                    <a:lnTo>
                      <a:pt x="119248" y="91157"/>
                    </a:lnTo>
                    <a:lnTo>
                      <a:pt x="119248" y="92225"/>
                    </a:lnTo>
                    <a:lnTo>
                      <a:pt x="119248" y="98278"/>
                    </a:lnTo>
                    <a:lnTo>
                      <a:pt x="119436" y="103264"/>
                    </a:lnTo>
                    <a:lnTo>
                      <a:pt x="119436" y="104688"/>
                    </a:lnTo>
                    <a:lnTo>
                      <a:pt x="119812" y="111097"/>
                    </a:lnTo>
                    <a:lnTo>
                      <a:pt x="119812" y="113946"/>
                    </a:lnTo>
                    <a:lnTo>
                      <a:pt x="119812" y="115370"/>
                    </a:lnTo>
                    <a:lnTo>
                      <a:pt x="119812" y="116439"/>
                    </a:lnTo>
                    <a:lnTo>
                      <a:pt x="119812" y="117507"/>
                    </a:lnTo>
                    <a:lnTo>
                      <a:pt x="117370" y="117507"/>
                    </a:lnTo>
                    <a:lnTo>
                      <a:pt x="113427" y="117863"/>
                    </a:lnTo>
                    <a:lnTo>
                      <a:pt x="112300" y="117863"/>
                    </a:lnTo>
                    <a:lnTo>
                      <a:pt x="109483" y="117863"/>
                    </a:lnTo>
                    <a:lnTo>
                      <a:pt x="108544" y="117863"/>
                    </a:lnTo>
                    <a:lnTo>
                      <a:pt x="106854" y="117863"/>
                    </a:lnTo>
                    <a:lnTo>
                      <a:pt x="105352" y="117863"/>
                    </a:lnTo>
                    <a:lnTo>
                      <a:pt x="104976" y="117863"/>
                    </a:lnTo>
                    <a:lnTo>
                      <a:pt x="103474" y="118575"/>
                    </a:lnTo>
                    <a:lnTo>
                      <a:pt x="102723" y="118575"/>
                    </a:lnTo>
                    <a:lnTo>
                      <a:pt x="100845" y="118575"/>
                    </a:lnTo>
                    <a:lnTo>
                      <a:pt x="99342" y="118575"/>
                    </a:lnTo>
                    <a:lnTo>
                      <a:pt x="98028" y="118575"/>
                    </a:lnTo>
                    <a:lnTo>
                      <a:pt x="97464" y="118575"/>
                    </a:lnTo>
                    <a:lnTo>
                      <a:pt x="95399" y="118931"/>
                    </a:lnTo>
                    <a:lnTo>
                      <a:pt x="90328" y="118931"/>
                    </a:lnTo>
                    <a:lnTo>
                      <a:pt x="89201" y="118931"/>
                    </a:lnTo>
                    <a:lnTo>
                      <a:pt x="87323" y="118931"/>
                    </a:lnTo>
                    <a:lnTo>
                      <a:pt x="85446" y="118931"/>
                    </a:lnTo>
                    <a:lnTo>
                      <a:pt x="83380" y="118931"/>
                    </a:lnTo>
                    <a:lnTo>
                      <a:pt x="81314" y="118931"/>
                    </a:lnTo>
                    <a:lnTo>
                      <a:pt x="78873" y="118931"/>
                    </a:lnTo>
                    <a:lnTo>
                      <a:pt x="76244" y="118931"/>
                    </a:lnTo>
                    <a:lnTo>
                      <a:pt x="75305" y="118931"/>
                    </a:lnTo>
                    <a:lnTo>
                      <a:pt x="73615" y="118931"/>
                    </a:lnTo>
                    <a:lnTo>
                      <a:pt x="73427" y="118931"/>
                    </a:lnTo>
                    <a:lnTo>
                      <a:pt x="70234" y="118931"/>
                    </a:lnTo>
                    <a:lnTo>
                      <a:pt x="68356" y="118931"/>
                    </a:lnTo>
                    <a:lnTo>
                      <a:pt x="65352" y="118931"/>
                    </a:lnTo>
                    <a:lnTo>
                      <a:pt x="64600" y="118931"/>
                    </a:lnTo>
                    <a:lnTo>
                      <a:pt x="63474" y="119643"/>
                    </a:lnTo>
                    <a:lnTo>
                      <a:pt x="63286" y="118931"/>
                    </a:lnTo>
                    <a:lnTo>
                      <a:pt x="60281" y="118931"/>
                    </a:lnTo>
                    <a:lnTo>
                      <a:pt x="59530" y="118931"/>
                    </a:lnTo>
                    <a:lnTo>
                      <a:pt x="59342" y="118931"/>
                    </a:lnTo>
                    <a:lnTo>
                      <a:pt x="57276" y="118931"/>
                    </a:lnTo>
                    <a:lnTo>
                      <a:pt x="56338" y="118931"/>
                    </a:lnTo>
                    <a:lnTo>
                      <a:pt x="52957" y="118931"/>
                    </a:lnTo>
                    <a:lnTo>
                      <a:pt x="52206" y="118931"/>
                    </a:lnTo>
                    <a:lnTo>
                      <a:pt x="49014" y="118931"/>
                    </a:lnTo>
                    <a:lnTo>
                      <a:pt x="43568" y="118931"/>
                    </a:lnTo>
                    <a:lnTo>
                      <a:pt x="43004" y="118931"/>
                    </a:lnTo>
                    <a:lnTo>
                      <a:pt x="41690" y="118931"/>
                    </a:lnTo>
                    <a:lnTo>
                      <a:pt x="40938" y="118931"/>
                    </a:lnTo>
                    <a:lnTo>
                      <a:pt x="40375" y="118931"/>
                    </a:lnTo>
                    <a:lnTo>
                      <a:pt x="34178" y="118931"/>
                    </a:lnTo>
                    <a:lnTo>
                      <a:pt x="32863" y="118575"/>
                    </a:lnTo>
                    <a:lnTo>
                      <a:pt x="32300" y="118575"/>
                    </a:lnTo>
                    <a:lnTo>
                      <a:pt x="31549" y="118575"/>
                    </a:lnTo>
                    <a:lnTo>
                      <a:pt x="30985" y="118575"/>
                    </a:lnTo>
                    <a:lnTo>
                      <a:pt x="23661" y="117863"/>
                    </a:lnTo>
                    <a:lnTo>
                      <a:pt x="22910" y="117863"/>
                    </a:lnTo>
                    <a:lnTo>
                      <a:pt x="17652" y="117863"/>
                    </a:lnTo>
                    <a:lnTo>
                      <a:pt x="16901" y="117863"/>
                    </a:lnTo>
                    <a:lnTo>
                      <a:pt x="15586" y="117863"/>
                    </a:lnTo>
                    <a:lnTo>
                      <a:pt x="14835" y="117863"/>
                    </a:lnTo>
                    <a:lnTo>
                      <a:pt x="10892" y="117507"/>
                    </a:lnTo>
                    <a:lnTo>
                      <a:pt x="8075" y="117507"/>
                    </a:lnTo>
                    <a:lnTo>
                      <a:pt x="4882" y="117507"/>
                    </a:lnTo>
                    <a:lnTo>
                      <a:pt x="3755" y="117507"/>
                    </a:lnTo>
                    <a:lnTo>
                      <a:pt x="375" y="117151"/>
                    </a:lnTo>
                    <a:lnTo>
                      <a:pt x="0" y="117151"/>
                    </a:lnTo>
                    <a:lnTo>
                      <a:pt x="187" y="112166"/>
                    </a:lnTo>
                    <a:lnTo>
                      <a:pt x="375" y="107181"/>
                    </a:lnTo>
                    <a:lnTo>
                      <a:pt x="375" y="101839"/>
                    </a:lnTo>
                    <a:lnTo>
                      <a:pt x="375" y="97210"/>
                    </a:lnTo>
                    <a:lnTo>
                      <a:pt x="751" y="92225"/>
                    </a:lnTo>
                    <a:lnTo>
                      <a:pt x="751" y="91869"/>
                    </a:lnTo>
                    <a:lnTo>
                      <a:pt x="751" y="87952"/>
                    </a:lnTo>
                    <a:lnTo>
                      <a:pt x="938" y="77982"/>
                    </a:lnTo>
                    <a:lnTo>
                      <a:pt x="938" y="72997"/>
                    </a:lnTo>
                    <a:lnTo>
                      <a:pt x="1126" y="67655"/>
                    </a:lnTo>
                    <a:lnTo>
                      <a:pt x="1126" y="63738"/>
                    </a:lnTo>
                    <a:lnTo>
                      <a:pt x="1126" y="60534"/>
                    </a:lnTo>
                    <a:lnTo>
                      <a:pt x="1126" y="54124"/>
                    </a:lnTo>
                    <a:lnTo>
                      <a:pt x="1126" y="53056"/>
                    </a:lnTo>
                    <a:lnTo>
                      <a:pt x="1502" y="50919"/>
                    </a:lnTo>
                    <a:lnTo>
                      <a:pt x="1502" y="46646"/>
                    </a:lnTo>
                    <a:lnTo>
                      <a:pt x="1690" y="38813"/>
                    </a:lnTo>
                    <a:lnTo>
                      <a:pt x="1690" y="37388"/>
                    </a:lnTo>
                    <a:lnTo>
                      <a:pt x="1690" y="35964"/>
                    </a:lnTo>
                    <a:lnTo>
                      <a:pt x="1690" y="33827"/>
                    </a:lnTo>
                    <a:lnTo>
                      <a:pt x="2065" y="24569"/>
                    </a:lnTo>
                    <a:lnTo>
                      <a:pt x="2065" y="19584"/>
                    </a:lnTo>
                    <a:lnTo>
                      <a:pt x="2253" y="17091"/>
                    </a:lnTo>
                    <a:lnTo>
                      <a:pt x="2253" y="16735"/>
                    </a:lnTo>
                    <a:lnTo>
                      <a:pt x="2441" y="0"/>
                    </a:lnTo>
                    <a:lnTo>
                      <a:pt x="12394" y="712"/>
                    </a:lnTo>
                    <a:lnTo>
                      <a:pt x="12957" y="712"/>
                    </a:lnTo>
                    <a:lnTo>
                      <a:pt x="13708" y="712"/>
                    </a:lnTo>
                    <a:lnTo>
                      <a:pt x="16713" y="712"/>
                    </a:lnTo>
                    <a:lnTo>
                      <a:pt x="20657" y="712"/>
                    </a:lnTo>
                    <a:lnTo>
                      <a:pt x="22347" y="1424"/>
                    </a:lnTo>
                    <a:lnTo>
                      <a:pt x="22910" y="1424"/>
                    </a:lnTo>
                    <a:lnTo>
                      <a:pt x="25539" y="1424"/>
                    </a:lnTo>
                    <a:lnTo>
                      <a:pt x="28356" y="1424"/>
                    </a:lnTo>
                    <a:lnTo>
                      <a:pt x="31361" y="1780"/>
                    </a:lnTo>
                    <a:lnTo>
                      <a:pt x="31549" y="1780"/>
                    </a:lnTo>
                    <a:lnTo>
                      <a:pt x="32300" y="1780"/>
                    </a:lnTo>
                    <a:lnTo>
                      <a:pt x="36995" y="1780"/>
                    </a:lnTo>
                    <a:lnTo>
                      <a:pt x="40000" y="1780"/>
                    </a:lnTo>
                    <a:lnTo>
                      <a:pt x="43943" y="1780"/>
                    </a:lnTo>
                    <a:lnTo>
                      <a:pt x="44882" y="1780"/>
                    </a:lnTo>
                    <a:lnTo>
                      <a:pt x="46948" y="1780"/>
                    </a:lnTo>
                    <a:lnTo>
                      <a:pt x="47699" y="1780"/>
                    </a:lnTo>
                    <a:lnTo>
                      <a:pt x="48638" y="2136"/>
                    </a:lnTo>
                    <a:lnTo>
                      <a:pt x="51643" y="2136"/>
                    </a:lnTo>
                    <a:lnTo>
                      <a:pt x="53521" y="2136"/>
                    </a:lnTo>
                    <a:lnTo>
                      <a:pt x="54084" y="2136"/>
                    </a:lnTo>
                    <a:lnTo>
                      <a:pt x="55399" y="2136"/>
                    </a:lnTo>
                    <a:lnTo>
                      <a:pt x="57464" y="2136"/>
                    </a:lnTo>
                    <a:lnTo>
                      <a:pt x="59342" y="2136"/>
                    </a:lnTo>
                    <a:lnTo>
                      <a:pt x="60845" y="2136"/>
                    </a:lnTo>
                    <a:lnTo>
                      <a:pt x="63286" y="2136"/>
                    </a:lnTo>
                    <a:lnTo>
                      <a:pt x="65352" y="2136"/>
                    </a:lnTo>
                    <a:lnTo>
                      <a:pt x="66103" y="2136"/>
                    </a:lnTo>
                    <a:lnTo>
                      <a:pt x="67230" y="2136"/>
                    </a:lnTo>
                    <a:lnTo>
                      <a:pt x="67981" y="2136"/>
                    </a:lnTo>
                    <a:lnTo>
                      <a:pt x="70985" y="2136"/>
                    </a:lnTo>
                    <a:lnTo>
                      <a:pt x="74929" y="2136"/>
                    </a:lnTo>
                    <a:lnTo>
                      <a:pt x="76807" y="2136"/>
                    </a:lnTo>
                    <a:lnTo>
                      <a:pt x="78685" y="2136"/>
                    </a:lnTo>
                    <a:lnTo>
                      <a:pt x="82065" y="2136"/>
                    </a:lnTo>
                    <a:lnTo>
                      <a:pt x="82629" y="2136"/>
                    </a:lnTo>
                    <a:lnTo>
                      <a:pt x="83568" y="1780"/>
                    </a:lnTo>
                    <a:lnTo>
                      <a:pt x="84694" y="1780"/>
                    </a:lnTo>
                    <a:lnTo>
                      <a:pt x="88638" y="1780"/>
                    </a:lnTo>
                    <a:lnTo>
                      <a:pt x="89201" y="1780"/>
                    </a:lnTo>
                    <a:lnTo>
                      <a:pt x="90328" y="1780"/>
                    </a:lnTo>
                    <a:lnTo>
                      <a:pt x="92206" y="1780"/>
                    </a:lnTo>
                    <a:lnTo>
                      <a:pt x="92582" y="1780"/>
                    </a:lnTo>
                    <a:lnTo>
                      <a:pt x="94272" y="1780"/>
                    </a:lnTo>
                    <a:lnTo>
                      <a:pt x="95962" y="1780"/>
                    </a:lnTo>
                    <a:lnTo>
                      <a:pt x="96150" y="1780"/>
                    </a:lnTo>
                    <a:lnTo>
                      <a:pt x="98028" y="1780"/>
                    </a:lnTo>
                    <a:lnTo>
                      <a:pt x="99342" y="1780"/>
                    </a:lnTo>
                    <a:lnTo>
                      <a:pt x="106291" y="1424"/>
                    </a:lnTo>
                    <a:lnTo>
                      <a:pt x="106854" y="1424"/>
                    </a:lnTo>
                    <a:lnTo>
                      <a:pt x="109859" y="5697"/>
                    </a:lnTo>
                    <a:lnTo>
                      <a:pt x="111361" y="5697"/>
                    </a:lnTo>
                    <a:lnTo>
                      <a:pt x="111924" y="5341"/>
                    </a:lnTo>
                    <a:lnTo>
                      <a:pt x="112863" y="5697"/>
                    </a:lnTo>
                    <a:lnTo>
                      <a:pt x="113615" y="7833"/>
                    </a:lnTo>
                    <a:lnTo>
                      <a:pt x="113615" y="11038"/>
                    </a:lnTo>
                    <a:lnTo>
                      <a:pt x="111924" y="13531"/>
                    </a:lnTo>
                    <a:lnTo>
                      <a:pt x="111173" y="15667"/>
                    </a:lnTo>
                    <a:lnTo>
                      <a:pt x="110234" y="19584"/>
                    </a:lnTo>
                    <a:lnTo>
                      <a:pt x="111173" y="20652"/>
                    </a:lnTo>
                    <a:lnTo>
                      <a:pt x="111924" y="22433"/>
                    </a:lnTo>
                    <a:lnTo>
                      <a:pt x="112300" y="23501"/>
                    </a:lnTo>
                    <a:lnTo>
                      <a:pt x="113990" y="25637"/>
                    </a:lnTo>
                    <a:lnTo>
                      <a:pt x="114178" y="28842"/>
                    </a:lnTo>
                    <a:lnTo>
                      <a:pt x="115492" y="32047"/>
                    </a:lnTo>
                    <a:lnTo>
                      <a:pt x="116056" y="33115"/>
                    </a:lnTo>
                    <a:lnTo>
                      <a:pt x="118122" y="33471"/>
                    </a:lnTo>
                    <a:lnTo>
                      <a:pt x="118497" y="33471"/>
                    </a:lnTo>
                    <a:lnTo>
                      <a:pt x="118497" y="34540"/>
                    </a:lnTo>
                    <a:lnTo>
                      <a:pt x="118497" y="34896"/>
                    </a:lnTo>
                    <a:lnTo>
                      <a:pt x="118497" y="35252"/>
                    </a:lnTo>
                    <a:lnTo>
                      <a:pt x="118497" y="3774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8" name="Shape 79" descr="Maine, 30 percent by 2000. New renewable energy generation must reach 10 percent by 2017." title="Maine">
                <a:extLst>
                  <a:ext uri="{FF2B5EF4-FFF2-40B4-BE49-F238E27FC236}">
                    <a16:creationId xmlns:a16="http://schemas.microsoft.com/office/drawing/2014/main" id="{8F7D3A08-649D-2F48-AF1F-A88A3A3DCA87}"/>
                  </a:ext>
                </a:extLst>
              </p:cNvPr>
              <p:cNvSpPr/>
              <p:nvPr/>
            </p:nvSpPr>
            <p:spPr>
              <a:xfrm>
                <a:off x="7910904" y="1246985"/>
                <a:ext cx="507722" cy="774751"/>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9" name="Shape 80" descr="Maryland, 20 percent by 2022." title="Maryland">
                <a:extLst>
                  <a:ext uri="{FF2B5EF4-FFF2-40B4-BE49-F238E27FC236}">
                    <a16:creationId xmlns:a16="http://schemas.microsoft.com/office/drawing/2014/main" id="{A50AFD42-DAB5-114B-A8C0-D05E0E157A64}"/>
                  </a:ext>
                </a:extLst>
              </p:cNvPr>
              <p:cNvSpPr/>
              <p:nvPr/>
            </p:nvSpPr>
            <p:spPr>
              <a:xfrm>
                <a:off x="7080988" y="2723170"/>
                <a:ext cx="626753" cy="305476"/>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0" name="Shape 81" descr="Massachusetts, 22.1 percent by 2020. New renewable energy generation must reach 15 percent by 2020.  After 2020 the renewable portfolio standard requirment will increase by 1 percent annually." title="Massachusetts">
                <a:extLst>
                  <a:ext uri="{FF2B5EF4-FFF2-40B4-BE49-F238E27FC236}">
                    <a16:creationId xmlns:a16="http://schemas.microsoft.com/office/drawing/2014/main" id="{622662FC-5A4A-404E-9281-B6F3C539DA5B}"/>
                  </a:ext>
                </a:extLst>
              </p:cNvPr>
              <p:cNvSpPr/>
              <p:nvPr/>
            </p:nvSpPr>
            <p:spPr>
              <a:xfrm>
                <a:off x="7749756" y="2053854"/>
                <a:ext cx="465588" cy="246488"/>
              </a:xfrm>
              <a:custGeom>
                <a:avLst/>
                <a:gdLst/>
                <a:ahLst/>
                <a:cxnLst/>
                <a:rect l="0" t="0" r="0" b="0"/>
                <a:pathLst>
                  <a:path w="120000" h="120000" extrusionOk="0">
                    <a:moveTo>
                      <a:pt x="95172" y="92484"/>
                    </a:moveTo>
                    <a:lnTo>
                      <a:pt x="93517" y="95541"/>
                    </a:lnTo>
                    <a:lnTo>
                      <a:pt x="91034" y="100891"/>
                    </a:lnTo>
                    <a:lnTo>
                      <a:pt x="89379" y="100891"/>
                    </a:lnTo>
                    <a:lnTo>
                      <a:pt x="88137" y="110063"/>
                    </a:lnTo>
                    <a:lnTo>
                      <a:pt x="86068" y="114649"/>
                    </a:lnTo>
                    <a:lnTo>
                      <a:pt x="83172" y="114649"/>
                    </a:lnTo>
                    <a:lnTo>
                      <a:pt x="81931" y="107006"/>
                    </a:lnTo>
                    <a:lnTo>
                      <a:pt x="81517" y="101656"/>
                    </a:lnTo>
                    <a:lnTo>
                      <a:pt x="78620" y="100891"/>
                    </a:lnTo>
                    <a:lnTo>
                      <a:pt x="76137" y="97834"/>
                    </a:lnTo>
                    <a:lnTo>
                      <a:pt x="75724" y="96305"/>
                    </a:lnTo>
                    <a:lnTo>
                      <a:pt x="73241" y="95541"/>
                    </a:lnTo>
                    <a:lnTo>
                      <a:pt x="71586" y="85605"/>
                    </a:lnTo>
                    <a:lnTo>
                      <a:pt x="70344" y="87133"/>
                    </a:lnTo>
                    <a:lnTo>
                      <a:pt x="69517" y="79490"/>
                    </a:lnTo>
                    <a:lnTo>
                      <a:pt x="68689" y="77197"/>
                    </a:lnTo>
                    <a:lnTo>
                      <a:pt x="67034" y="78726"/>
                    </a:lnTo>
                    <a:lnTo>
                      <a:pt x="65379" y="79490"/>
                    </a:lnTo>
                    <a:lnTo>
                      <a:pt x="63724" y="79490"/>
                    </a:lnTo>
                    <a:lnTo>
                      <a:pt x="56689" y="84076"/>
                    </a:lnTo>
                    <a:lnTo>
                      <a:pt x="55448" y="84840"/>
                    </a:lnTo>
                    <a:lnTo>
                      <a:pt x="55448" y="82547"/>
                    </a:lnTo>
                    <a:lnTo>
                      <a:pt x="46758" y="87133"/>
                    </a:lnTo>
                    <a:lnTo>
                      <a:pt x="45931" y="87898"/>
                    </a:lnTo>
                    <a:lnTo>
                      <a:pt x="45103" y="87898"/>
                    </a:lnTo>
                    <a:lnTo>
                      <a:pt x="44689" y="87898"/>
                    </a:lnTo>
                    <a:lnTo>
                      <a:pt x="38896" y="90191"/>
                    </a:lnTo>
                    <a:lnTo>
                      <a:pt x="37241" y="90955"/>
                    </a:lnTo>
                    <a:lnTo>
                      <a:pt x="32689" y="93248"/>
                    </a:lnTo>
                    <a:lnTo>
                      <a:pt x="22758" y="100891"/>
                    </a:lnTo>
                    <a:lnTo>
                      <a:pt x="22758" y="97834"/>
                    </a:lnTo>
                    <a:lnTo>
                      <a:pt x="16551" y="100891"/>
                    </a:lnTo>
                    <a:lnTo>
                      <a:pt x="15310" y="100891"/>
                    </a:lnTo>
                    <a:lnTo>
                      <a:pt x="4551" y="104713"/>
                    </a:lnTo>
                    <a:lnTo>
                      <a:pt x="2068" y="106242"/>
                    </a:lnTo>
                    <a:lnTo>
                      <a:pt x="827" y="106242"/>
                    </a:lnTo>
                    <a:lnTo>
                      <a:pt x="413" y="106242"/>
                    </a:lnTo>
                    <a:lnTo>
                      <a:pt x="0" y="103949"/>
                    </a:lnTo>
                    <a:lnTo>
                      <a:pt x="0" y="100891"/>
                    </a:lnTo>
                    <a:lnTo>
                      <a:pt x="413" y="68025"/>
                    </a:lnTo>
                    <a:lnTo>
                      <a:pt x="413" y="57324"/>
                    </a:lnTo>
                    <a:lnTo>
                      <a:pt x="413" y="52738"/>
                    </a:lnTo>
                    <a:lnTo>
                      <a:pt x="413" y="46624"/>
                    </a:lnTo>
                    <a:lnTo>
                      <a:pt x="6620" y="44331"/>
                    </a:lnTo>
                    <a:lnTo>
                      <a:pt x="7862" y="44331"/>
                    </a:lnTo>
                    <a:lnTo>
                      <a:pt x="8275" y="44331"/>
                    </a:lnTo>
                    <a:lnTo>
                      <a:pt x="8275" y="43566"/>
                    </a:lnTo>
                    <a:lnTo>
                      <a:pt x="9103" y="43566"/>
                    </a:lnTo>
                    <a:lnTo>
                      <a:pt x="11172" y="43566"/>
                    </a:lnTo>
                    <a:lnTo>
                      <a:pt x="16965" y="39745"/>
                    </a:lnTo>
                    <a:lnTo>
                      <a:pt x="25241" y="38216"/>
                    </a:lnTo>
                    <a:lnTo>
                      <a:pt x="26068" y="36687"/>
                    </a:lnTo>
                    <a:lnTo>
                      <a:pt x="28965" y="35923"/>
                    </a:lnTo>
                    <a:lnTo>
                      <a:pt x="29793" y="35923"/>
                    </a:lnTo>
                    <a:lnTo>
                      <a:pt x="31862" y="33630"/>
                    </a:lnTo>
                    <a:lnTo>
                      <a:pt x="38896" y="31337"/>
                    </a:lnTo>
                    <a:lnTo>
                      <a:pt x="42206" y="30573"/>
                    </a:lnTo>
                    <a:lnTo>
                      <a:pt x="43448" y="29808"/>
                    </a:lnTo>
                    <a:lnTo>
                      <a:pt x="43862" y="29808"/>
                    </a:lnTo>
                    <a:lnTo>
                      <a:pt x="63724" y="20636"/>
                    </a:lnTo>
                    <a:lnTo>
                      <a:pt x="64137" y="17579"/>
                    </a:lnTo>
                    <a:lnTo>
                      <a:pt x="64965" y="17579"/>
                    </a:lnTo>
                    <a:lnTo>
                      <a:pt x="64965" y="16815"/>
                    </a:lnTo>
                    <a:lnTo>
                      <a:pt x="69517" y="8407"/>
                    </a:lnTo>
                    <a:lnTo>
                      <a:pt x="69931" y="3821"/>
                    </a:lnTo>
                    <a:lnTo>
                      <a:pt x="76965" y="0"/>
                    </a:lnTo>
                    <a:lnTo>
                      <a:pt x="81517" y="13757"/>
                    </a:lnTo>
                    <a:lnTo>
                      <a:pt x="85655" y="11464"/>
                    </a:lnTo>
                    <a:lnTo>
                      <a:pt x="86068" y="17579"/>
                    </a:lnTo>
                    <a:lnTo>
                      <a:pt x="81931" y="22929"/>
                    </a:lnTo>
                    <a:lnTo>
                      <a:pt x="78620" y="38216"/>
                    </a:lnTo>
                    <a:lnTo>
                      <a:pt x="77379" y="35923"/>
                    </a:lnTo>
                    <a:lnTo>
                      <a:pt x="77379" y="41273"/>
                    </a:lnTo>
                    <a:lnTo>
                      <a:pt x="77793" y="41273"/>
                    </a:lnTo>
                    <a:lnTo>
                      <a:pt x="80275" y="46624"/>
                    </a:lnTo>
                    <a:lnTo>
                      <a:pt x="83586" y="48917"/>
                    </a:lnTo>
                    <a:lnTo>
                      <a:pt x="85655" y="48917"/>
                    </a:lnTo>
                    <a:lnTo>
                      <a:pt x="93931" y="65732"/>
                    </a:lnTo>
                    <a:lnTo>
                      <a:pt x="91034" y="68025"/>
                    </a:lnTo>
                    <a:lnTo>
                      <a:pt x="93931" y="71082"/>
                    </a:lnTo>
                    <a:lnTo>
                      <a:pt x="95172" y="69554"/>
                    </a:lnTo>
                    <a:lnTo>
                      <a:pt x="98068" y="80254"/>
                    </a:lnTo>
                    <a:lnTo>
                      <a:pt x="100551" y="82547"/>
                    </a:lnTo>
                    <a:lnTo>
                      <a:pt x="108413" y="82547"/>
                    </a:lnTo>
                    <a:lnTo>
                      <a:pt x="114620" y="74140"/>
                    </a:lnTo>
                    <a:lnTo>
                      <a:pt x="114206" y="66496"/>
                    </a:lnTo>
                    <a:lnTo>
                      <a:pt x="112551" y="66496"/>
                    </a:lnTo>
                    <a:lnTo>
                      <a:pt x="108413" y="51974"/>
                    </a:lnTo>
                    <a:lnTo>
                      <a:pt x="112965" y="57324"/>
                    </a:lnTo>
                    <a:lnTo>
                      <a:pt x="119586" y="80254"/>
                    </a:lnTo>
                    <a:lnTo>
                      <a:pt x="118758" y="92484"/>
                    </a:lnTo>
                    <a:lnTo>
                      <a:pt x="118344" y="84076"/>
                    </a:lnTo>
                    <a:lnTo>
                      <a:pt x="117103" y="82547"/>
                    </a:lnTo>
                    <a:lnTo>
                      <a:pt x="106344" y="93248"/>
                    </a:lnTo>
                    <a:lnTo>
                      <a:pt x="102620" y="100891"/>
                    </a:lnTo>
                    <a:lnTo>
                      <a:pt x="98482" y="103184"/>
                    </a:lnTo>
                    <a:lnTo>
                      <a:pt x="97655" y="106242"/>
                    </a:lnTo>
                    <a:lnTo>
                      <a:pt x="90206" y="119235"/>
                    </a:lnTo>
                    <a:lnTo>
                      <a:pt x="90206" y="115414"/>
                    </a:lnTo>
                    <a:lnTo>
                      <a:pt x="96827" y="106242"/>
                    </a:lnTo>
                    <a:lnTo>
                      <a:pt x="96827" y="96305"/>
                    </a:lnTo>
                    <a:lnTo>
                      <a:pt x="96000" y="92484"/>
                    </a:lnTo>
                    <a:lnTo>
                      <a:pt x="95172" y="9248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70AD47">
                      <a:lumMod val="60000"/>
                      <a:lumOff val="40000"/>
                    </a:srgbClr>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1" name="Shape 82" descr="Michigan, 10 percent and 1,100 mega watts by 2015." title="Michigan">
                <a:extLst>
                  <a:ext uri="{FF2B5EF4-FFF2-40B4-BE49-F238E27FC236}">
                    <a16:creationId xmlns:a16="http://schemas.microsoft.com/office/drawing/2014/main" id="{C4A276B8-4B6F-D049-AA3E-51C4D91131B3}"/>
                  </a:ext>
                </a:extLst>
              </p:cNvPr>
              <p:cNvSpPr/>
              <p:nvPr/>
            </p:nvSpPr>
            <p:spPr>
              <a:xfrm>
                <a:off x="6075152" y="1904531"/>
                <a:ext cx="536690" cy="707862"/>
              </a:xfrm>
              <a:custGeom>
                <a:avLst/>
                <a:gdLst/>
                <a:ahLst/>
                <a:cxnLst/>
                <a:rect l="0" t="0" r="0" b="0"/>
                <a:pathLst>
                  <a:path w="120000" h="120000" extrusionOk="0">
                    <a:moveTo>
                      <a:pt x="85253" y="31912"/>
                    </a:moveTo>
                    <a:lnTo>
                      <a:pt x="81671" y="39296"/>
                    </a:lnTo>
                    <a:lnTo>
                      <a:pt x="80597" y="40351"/>
                    </a:lnTo>
                    <a:lnTo>
                      <a:pt x="80238" y="42461"/>
                    </a:lnTo>
                    <a:lnTo>
                      <a:pt x="80597" y="44043"/>
                    </a:lnTo>
                    <a:lnTo>
                      <a:pt x="79164" y="45890"/>
                    </a:lnTo>
                    <a:lnTo>
                      <a:pt x="75940" y="48263"/>
                    </a:lnTo>
                    <a:lnTo>
                      <a:pt x="72716" y="49582"/>
                    </a:lnTo>
                    <a:lnTo>
                      <a:pt x="72358" y="50901"/>
                    </a:lnTo>
                    <a:lnTo>
                      <a:pt x="72358" y="55648"/>
                    </a:lnTo>
                    <a:lnTo>
                      <a:pt x="74865" y="58021"/>
                    </a:lnTo>
                    <a:lnTo>
                      <a:pt x="79880" y="59076"/>
                    </a:lnTo>
                    <a:lnTo>
                      <a:pt x="81671" y="58285"/>
                    </a:lnTo>
                    <a:lnTo>
                      <a:pt x="84537" y="55384"/>
                    </a:lnTo>
                    <a:lnTo>
                      <a:pt x="85253" y="54593"/>
                    </a:lnTo>
                    <a:lnTo>
                      <a:pt x="87044" y="50901"/>
                    </a:lnTo>
                    <a:lnTo>
                      <a:pt x="88835" y="50109"/>
                    </a:lnTo>
                    <a:lnTo>
                      <a:pt x="86686" y="49054"/>
                    </a:lnTo>
                    <a:lnTo>
                      <a:pt x="89194" y="48263"/>
                    </a:lnTo>
                    <a:lnTo>
                      <a:pt x="90268" y="46945"/>
                    </a:lnTo>
                    <a:lnTo>
                      <a:pt x="93492" y="45890"/>
                    </a:lnTo>
                    <a:lnTo>
                      <a:pt x="97074" y="43252"/>
                    </a:lnTo>
                    <a:lnTo>
                      <a:pt x="98507" y="43252"/>
                    </a:lnTo>
                    <a:lnTo>
                      <a:pt x="103522" y="44571"/>
                    </a:lnTo>
                    <a:lnTo>
                      <a:pt x="106388" y="47999"/>
                    </a:lnTo>
                    <a:lnTo>
                      <a:pt x="109611" y="53010"/>
                    </a:lnTo>
                    <a:lnTo>
                      <a:pt x="113552" y="61978"/>
                    </a:lnTo>
                    <a:lnTo>
                      <a:pt x="114626" y="65142"/>
                    </a:lnTo>
                    <a:lnTo>
                      <a:pt x="115343" y="67780"/>
                    </a:lnTo>
                    <a:lnTo>
                      <a:pt x="119641" y="72527"/>
                    </a:lnTo>
                    <a:lnTo>
                      <a:pt x="118567" y="82813"/>
                    </a:lnTo>
                    <a:lnTo>
                      <a:pt x="113910" y="86505"/>
                    </a:lnTo>
                    <a:lnTo>
                      <a:pt x="113552" y="83604"/>
                    </a:lnTo>
                    <a:lnTo>
                      <a:pt x="114985" y="82021"/>
                    </a:lnTo>
                    <a:lnTo>
                      <a:pt x="112119" y="82021"/>
                    </a:lnTo>
                    <a:lnTo>
                      <a:pt x="109970" y="83868"/>
                    </a:lnTo>
                    <a:lnTo>
                      <a:pt x="108895" y="87560"/>
                    </a:lnTo>
                    <a:lnTo>
                      <a:pt x="109611" y="89142"/>
                    </a:lnTo>
                    <a:lnTo>
                      <a:pt x="108537" y="92043"/>
                    </a:lnTo>
                    <a:lnTo>
                      <a:pt x="106388" y="92835"/>
                    </a:lnTo>
                    <a:lnTo>
                      <a:pt x="103522" y="95999"/>
                    </a:lnTo>
                    <a:lnTo>
                      <a:pt x="103164" y="102329"/>
                    </a:lnTo>
                    <a:lnTo>
                      <a:pt x="98507" y="107076"/>
                    </a:lnTo>
                    <a:lnTo>
                      <a:pt x="98149" y="111032"/>
                    </a:lnTo>
                    <a:lnTo>
                      <a:pt x="97074" y="111560"/>
                    </a:lnTo>
                    <a:lnTo>
                      <a:pt x="94208" y="111824"/>
                    </a:lnTo>
                    <a:lnTo>
                      <a:pt x="92776" y="111824"/>
                    </a:lnTo>
                    <a:lnTo>
                      <a:pt x="88119" y="112615"/>
                    </a:lnTo>
                    <a:lnTo>
                      <a:pt x="85253" y="112879"/>
                    </a:lnTo>
                    <a:lnTo>
                      <a:pt x="76298" y="114197"/>
                    </a:lnTo>
                    <a:lnTo>
                      <a:pt x="71283" y="114725"/>
                    </a:lnTo>
                    <a:lnTo>
                      <a:pt x="70208" y="114725"/>
                    </a:lnTo>
                    <a:lnTo>
                      <a:pt x="67701" y="115252"/>
                    </a:lnTo>
                    <a:lnTo>
                      <a:pt x="60537" y="116043"/>
                    </a:lnTo>
                    <a:lnTo>
                      <a:pt x="58746" y="116307"/>
                    </a:lnTo>
                    <a:lnTo>
                      <a:pt x="58388" y="114461"/>
                    </a:lnTo>
                    <a:lnTo>
                      <a:pt x="58029" y="114725"/>
                    </a:lnTo>
                    <a:lnTo>
                      <a:pt x="53014" y="115252"/>
                    </a:lnTo>
                    <a:lnTo>
                      <a:pt x="49432" y="115516"/>
                    </a:lnTo>
                    <a:lnTo>
                      <a:pt x="47641" y="115516"/>
                    </a:lnTo>
                    <a:lnTo>
                      <a:pt x="46567" y="115516"/>
                    </a:lnTo>
                    <a:lnTo>
                      <a:pt x="45850" y="116043"/>
                    </a:lnTo>
                    <a:lnTo>
                      <a:pt x="44417" y="116043"/>
                    </a:lnTo>
                    <a:lnTo>
                      <a:pt x="42626" y="116043"/>
                    </a:lnTo>
                    <a:lnTo>
                      <a:pt x="38686" y="116571"/>
                    </a:lnTo>
                    <a:lnTo>
                      <a:pt x="34029" y="116571"/>
                    </a:lnTo>
                    <a:lnTo>
                      <a:pt x="31522" y="117098"/>
                    </a:lnTo>
                    <a:lnTo>
                      <a:pt x="24716" y="117890"/>
                    </a:lnTo>
                    <a:lnTo>
                      <a:pt x="22567" y="117890"/>
                    </a:lnTo>
                    <a:lnTo>
                      <a:pt x="17552" y="118153"/>
                    </a:lnTo>
                    <a:lnTo>
                      <a:pt x="17194" y="118417"/>
                    </a:lnTo>
                    <a:lnTo>
                      <a:pt x="13611" y="118417"/>
                    </a:lnTo>
                    <a:lnTo>
                      <a:pt x="9313" y="119208"/>
                    </a:lnTo>
                    <a:lnTo>
                      <a:pt x="6805" y="119208"/>
                    </a:lnTo>
                    <a:lnTo>
                      <a:pt x="3223" y="119736"/>
                    </a:lnTo>
                    <a:lnTo>
                      <a:pt x="716" y="119736"/>
                    </a:lnTo>
                    <a:lnTo>
                      <a:pt x="4656" y="116571"/>
                    </a:lnTo>
                    <a:lnTo>
                      <a:pt x="8597" y="109714"/>
                    </a:lnTo>
                    <a:lnTo>
                      <a:pt x="11820" y="104439"/>
                    </a:lnTo>
                    <a:lnTo>
                      <a:pt x="13253" y="99428"/>
                    </a:lnTo>
                    <a:lnTo>
                      <a:pt x="14328" y="89934"/>
                    </a:lnTo>
                    <a:lnTo>
                      <a:pt x="13611" y="89406"/>
                    </a:lnTo>
                    <a:lnTo>
                      <a:pt x="12179" y="82813"/>
                    </a:lnTo>
                    <a:lnTo>
                      <a:pt x="10388" y="79648"/>
                    </a:lnTo>
                    <a:lnTo>
                      <a:pt x="3940" y="70417"/>
                    </a:lnTo>
                    <a:lnTo>
                      <a:pt x="3940" y="69890"/>
                    </a:lnTo>
                    <a:lnTo>
                      <a:pt x="1432" y="63032"/>
                    </a:lnTo>
                    <a:lnTo>
                      <a:pt x="2149" y="62769"/>
                    </a:lnTo>
                    <a:lnTo>
                      <a:pt x="2865" y="60131"/>
                    </a:lnTo>
                    <a:lnTo>
                      <a:pt x="716" y="54857"/>
                    </a:lnTo>
                    <a:lnTo>
                      <a:pt x="0" y="53802"/>
                    </a:lnTo>
                    <a:lnTo>
                      <a:pt x="2149" y="49582"/>
                    </a:lnTo>
                    <a:lnTo>
                      <a:pt x="5373" y="44043"/>
                    </a:lnTo>
                    <a:lnTo>
                      <a:pt x="5373" y="41670"/>
                    </a:lnTo>
                    <a:lnTo>
                      <a:pt x="5373" y="39560"/>
                    </a:lnTo>
                    <a:lnTo>
                      <a:pt x="5373" y="38505"/>
                    </a:lnTo>
                    <a:lnTo>
                      <a:pt x="3940" y="35076"/>
                    </a:lnTo>
                    <a:lnTo>
                      <a:pt x="8238" y="32439"/>
                    </a:lnTo>
                    <a:lnTo>
                      <a:pt x="8238" y="31912"/>
                    </a:lnTo>
                    <a:lnTo>
                      <a:pt x="8238" y="28219"/>
                    </a:lnTo>
                    <a:lnTo>
                      <a:pt x="10388" y="28219"/>
                    </a:lnTo>
                    <a:lnTo>
                      <a:pt x="15761" y="24791"/>
                    </a:lnTo>
                    <a:lnTo>
                      <a:pt x="21134" y="20043"/>
                    </a:lnTo>
                    <a:lnTo>
                      <a:pt x="19343" y="24527"/>
                    </a:lnTo>
                    <a:lnTo>
                      <a:pt x="20059" y="30593"/>
                    </a:lnTo>
                    <a:lnTo>
                      <a:pt x="22567" y="24791"/>
                    </a:lnTo>
                    <a:lnTo>
                      <a:pt x="23641" y="28219"/>
                    </a:lnTo>
                    <a:lnTo>
                      <a:pt x="22567" y="31384"/>
                    </a:lnTo>
                    <a:lnTo>
                      <a:pt x="23641" y="31384"/>
                    </a:lnTo>
                    <a:lnTo>
                      <a:pt x="25074" y="27692"/>
                    </a:lnTo>
                    <a:lnTo>
                      <a:pt x="26149" y="23736"/>
                    </a:lnTo>
                    <a:lnTo>
                      <a:pt x="25074" y="17934"/>
                    </a:lnTo>
                    <a:lnTo>
                      <a:pt x="25074" y="16879"/>
                    </a:lnTo>
                    <a:lnTo>
                      <a:pt x="27940" y="13714"/>
                    </a:lnTo>
                    <a:lnTo>
                      <a:pt x="32238" y="12659"/>
                    </a:lnTo>
                    <a:lnTo>
                      <a:pt x="34746" y="12395"/>
                    </a:lnTo>
                    <a:lnTo>
                      <a:pt x="34746" y="10549"/>
                    </a:lnTo>
                    <a:lnTo>
                      <a:pt x="31522" y="8703"/>
                    </a:lnTo>
                    <a:lnTo>
                      <a:pt x="31522" y="5010"/>
                    </a:lnTo>
                    <a:lnTo>
                      <a:pt x="32955" y="4219"/>
                    </a:lnTo>
                    <a:lnTo>
                      <a:pt x="32955" y="1318"/>
                    </a:lnTo>
                    <a:lnTo>
                      <a:pt x="38686" y="1054"/>
                    </a:lnTo>
                    <a:lnTo>
                      <a:pt x="40119" y="0"/>
                    </a:lnTo>
                    <a:lnTo>
                      <a:pt x="41552" y="527"/>
                    </a:lnTo>
                    <a:lnTo>
                      <a:pt x="46925" y="2373"/>
                    </a:lnTo>
                    <a:lnTo>
                      <a:pt x="55522" y="3164"/>
                    </a:lnTo>
                    <a:lnTo>
                      <a:pt x="58388" y="6065"/>
                    </a:lnTo>
                    <a:lnTo>
                      <a:pt x="64835" y="6857"/>
                    </a:lnTo>
                    <a:lnTo>
                      <a:pt x="71283" y="8703"/>
                    </a:lnTo>
                    <a:lnTo>
                      <a:pt x="75940" y="8703"/>
                    </a:lnTo>
                    <a:lnTo>
                      <a:pt x="79164" y="12659"/>
                    </a:lnTo>
                    <a:lnTo>
                      <a:pt x="83104" y="16879"/>
                    </a:lnTo>
                    <a:lnTo>
                      <a:pt x="80238" y="16351"/>
                    </a:lnTo>
                    <a:lnTo>
                      <a:pt x="79164" y="18725"/>
                    </a:lnTo>
                    <a:lnTo>
                      <a:pt x="81671" y="21098"/>
                    </a:lnTo>
                    <a:lnTo>
                      <a:pt x="83104" y="21626"/>
                    </a:lnTo>
                    <a:lnTo>
                      <a:pt x="83104" y="22153"/>
                    </a:lnTo>
                    <a:lnTo>
                      <a:pt x="84179" y="25318"/>
                    </a:lnTo>
                    <a:lnTo>
                      <a:pt x="85253" y="31912"/>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2" name="Shape 83">
                <a:extLst>
                  <a:ext uri="{FF2B5EF4-FFF2-40B4-BE49-F238E27FC236}">
                    <a16:creationId xmlns:a16="http://schemas.microsoft.com/office/drawing/2014/main" id="{A1DFEB5F-5253-ED46-AEE2-3791A9639E4C}"/>
                  </a:ext>
                </a:extLst>
              </p:cNvPr>
              <p:cNvSpPr/>
              <p:nvPr/>
            </p:nvSpPr>
            <p:spPr>
              <a:xfrm>
                <a:off x="5561114" y="1677439"/>
                <a:ext cx="842693" cy="396066"/>
              </a:xfrm>
              <a:custGeom>
                <a:avLst/>
                <a:gdLst/>
                <a:ahLst/>
                <a:cxnLst/>
                <a:rect l="0" t="0" r="0" b="0"/>
                <a:pathLst>
                  <a:path w="120000" h="120000" extrusionOk="0">
                    <a:moveTo>
                      <a:pt x="69714" y="81259"/>
                    </a:moveTo>
                    <a:lnTo>
                      <a:pt x="66514" y="82677"/>
                    </a:lnTo>
                    <a:lnTo>
                      <a:pt x="64457" y="76535"/>
                    </a:lnTo>
                    <a:lnTo>
                      <a:pt x="63085" y="83149"/>
                    </a:lnTo>
                    <a:lnTo>
                      <a:pt x="60571" y="83149"/>
                    </a:lnTo>
                    <a:lnTo>
                      <a:pt x="59885" y="79842"/>
                    </a:lnTo>
                    <a:lnTo>
                      <a:pt x="56228" y="94960"/>
                    </a:lnTo>
                    <a:lnTo>
                      <a:pt x="53028" y="111496"/>
                    </a:lnTo>
                    <a:lnTo>
                      <a:pt x="51428" y="118110"/>
                    </a:lnTo>
                    <a:lnTo>
                      <a:pt x="51657" y="119527"/>
                    </a:lnTo>
                    <a:lnTo>
                      <a:pt x="50057" y="118110"/>
                    </a:lnTo>
                    <a:lnTo>
                      <a:pt x="45714" y="87874"/>
                    </a:lnTo>
                    <a:lnTo>
                      <a:pt x="45028" y="86929"/>
                    </a:lnTo>
                    <a:lnTo>
                      <a:pt x="43200" y="85984"/>
                    </a:lnTo>
                    <a:lnTo>
                      <a:pt x="43200" y="85039"/>
                    </a:lnTo>
                    <a:lnTo>
                      <a:pt x="41828" y="85984"/>
                    </a:lnTo>
                    <a:lnTo>
                      <a:pt x="40914" y="84566"/>
                    </a:lnTo>
                    <a:lnTo>
                      <a:pt x="41371" y="81259"/>
                    </a:lnTo>
                    <a:lnTo>
                      <a:pt x="40685" y="79370"/>
                    </a:lnTo>
                    <a:lnTo>
                      <a:pt x="38171" y="77480"/>
                    </a:lnTo>
                    <a:lnTo>
                      <a:pt x="33600" y="76535"/>
                    </a:lnTo>
                    <a:lnTo>
                      <a:pt x="31771" y="77480"/>
                    </a:lnTo>
                    <a:lnTo>
                      <a:pt x="30628" y="76062"/>
                    </a:lnTo>
                    <a:lnTo>
                      <a:pt x="29485" y="76062"/>
                    </a:lnTo>
                    <a:lnTo>
                      <a:pt x="27657" y="76062"/>
                    </a:lnTo>
                    <a:lnTo>
                      <a:pt x="26057" y="74173"/>
                    </a:lnTo>
                    <a:lnTo>
                      <a:pt x="25142" y="73228"/>
                    </a:lnTo>
                    <a:lnTo>
                      <a:pt x="23542" y="71338"/>
                    </a:lnTo>
                    <a:lnTo>
                      <a:pt x="10057" y="66141"/>
                    </a:lnTo>
                    <a:lnTo>
                      <a:pt x="8685" y="65669"/>
                    </a:lnTo>
                    <a:lnTo>
                      <a:pt x="5257" y="62834"/>
                    </a:lnTo>
                    <a:lnTo>
                      <a:pt x="3428" y="56220"/>
                    </a:lnTo>
                    <a:lnTo>
                      <a:pt x="0" y="52913"/>
                    </a:lnTo>
                    <a:lnTo>
                      <a:pt x="2742" y="49606"/>
                    </a:lnTo>
                    <a:lnTo>
                      <a:pt x="6628" y="45826"/>
                    </a:lnTo>
                    <a:lnTo>
                      <a:pt x="8457" y="41574"/>
                    </a:lnTo>
                    <a:lnTo>
                      <a:pt x="10742" y="38740"/>
                    </a:lnTo>
                    <a:lnTo>
                      <a:pt x="12571" y="38740"/>
                    </a:lnTo>
                    <a:lnTo>
                      <a:pt x="19200" y="33070"/>
                    </a:lnTo>
                    <a:lnTo>
                      <a:pt x="24228" y="25511"/>
                    </a:lnTo>
                    <a:lnTo>
                      <a:pt x="25142" y="21259"/>
                    </a:lnTo>
                    <a:lnTo>
                      <a:pt x="29028" y="14173"/>
                    </a:lnTo>
                    <a:lnTo>
                      <a:pt x="30628" y="11811"/>
                    </a:lnTo>
                    <a:lnTo>
                      <a:pt x="32228" y="6141"/>
                    </a:lnTo>
                    <a:lnTo>
                      <a:pt x="36800" y="944"/>
                    </a:lnTo>
                    <a:lnTo>
                      <a:pt x="38857" y="0"/>
                    </a:lnTo>
                    <a:lnTo>
                      <a:pt x="43200" y="472"/>
                    </a:lnTo>
                    <a:lnTo>
                      <a:pt x="43428" y="1889"/>
                    </a:lnTo>
                    <a:lnTo>
                      <a:pt x="39314" y="8503"/>
                    </a:lnTo>
                    <a:lnTo>
                      <a:pt x="35657" y="14645"/>
                    </a:lnTo>
                    <a:lnTo>
                      <a:pt x="35200" y="17480"/>
                    </a:lnTo>
                    <a:lnTo>
                      <a:pt x="33600" y="21259"/>
                    </a:lnTo>
                    <a:lnTo>
                      <a:pt x="33600" y="24566"/>
                    </a:lnTo>
                    <a:lnTo>
                      <a:pt x="32457" y="28818"/>
                    </a:lnTo>
                    <a:lnTo>
                      <a:pt x="35885" y="28818"/>
                    </a:lnTo>
                    <a:lnTo>
                      <a:pt x="39314" y="28818"/>
                    </a:lnTo>
                    <a:lnTo>
                      <a:pt x="44800" y="29763"/>
                    </a:lnTo>
                    <a:lnTo>
                      <a:pt x="47542" y="35433"/>
                    </a:lnTo>
                    <a:lnTo>
                      <a:pt x="52342" y="47244"/>
                    </a:lnTo>
                    <a:lnTo>
                      <a:pt x="56228" y="46299"/>
                    </a:lnTo>
                    <a:lnTo>
                      <a:pt x="62400" y="45826"/>
                    </a:lnTo>
                    <a:lnTo>
                      <a:pt x="63771" y="44409"/>
                    </a:lnTo>
                    <a:lnTo>
                      <a:pt x="63085" y="42519"/>
                    </a:lnTo>
                    <a:lnTo>
                      <a:pt x="64457" y="44409"/>
                    </a:lnTo>
                    <a:lnTo>
                      <a:pt x="66285" y="43937"/>
                    </a:lnTo>
                    <a:lnTo>
                      <a:pt x="72914" y="34015"/>
                    </a:lnTo>
                    <a:lnTo>
                      <a:pt x="77028" y="31181"/>
                    </a:lnTo>
                    <a:lnTo>
                      <a:pt x="78857" y="32125"/>
                    </a:lnTo>
                    <a:lnTo>
                      <a:pt x="83428" y="30708"/>
                    </a:lnTo>
                    <a:lnTo>
                      <a:pt x="87314" y="25511"/>
                    </a:lnTo>
                    <a:lnTo>
                      <a:pt x="91428" y="23622"/>
                    </a:lnTo>
                    <a:lnTo>
                      <a:pt x="91428" y="37322"/>
                    </a:lnTo>
                    <a:lnTo>
                      <a:pt x="92571" y="38740"/>
                    </a:lnTo>
                    <a:lnTo>
                      <a:pt x="96914" y="37795"/>
                    </a:lnTo>
                    <a:lnTo>
                      <a:pt x="98742" y="36377"/>
                    </a:lnTo>
                    <a:lnTo>
                      <a:pt x="100114" y="39685"/>
                    </a:lnTo>
                    <a:lnTo>
                      <a:pt x="102171" y="34488"/>
                    </a:lnTo>
                    <a:lnTo>
                      <a:pt x="104914" y="34015"/>
                    </a:lnTo>
                    <a:lnTo>
                      <a:pt x="105828" y="31181"/>
                    </a:lnTo>
                    <a:lnTo>
                      <a:pt x="106971" y="32125"/>
                    </a:lnTo>
                    <a:lnTo>
                      <a:pt x="107428" y="33070"/>
                    </a:lnTo>
                    <a:lnTo>
                      <a:pt x="107428" y="39685"/>
                    </a:lnTo>
                    <a:lnTo>
                      <a:pt x="108800" y="49133"/>
                    </a:lnTo>
                    <a:lnTo>
                      <a:pt x="110400" y="50551"/>
                    </a:lnTo>
                    <a:lnTo>
                      <a:pt x="111542" y="54330"/>
                    </a:lnTo>
                    <a:lnTo>
                      <a:pt x="112457" y="54330"/>
                    </a:lnTo>
                    <a:lnTo>
                      <a:pt x="113600" y="51023"/>
                    </a:lnTo>
                    <a:lnTo>
                      <a:pt x="114971" y="52440"/>
                    </a:lnTo>
                    <a:lnTo>
                      <a:pt x="116800" y="51023"/>
                    </a:lnTo>
                    <a:lnTo>
                      <a:pt x="119771" y="55748"/>
                    </a:lnTo>
                    <a:lnTo>
                      <a:pt x="117485" y="59527"/>
                    </a:lnTo>
                    <a:lnTo>
                      <a:pt x="115200" y="60000"/>
                    </a:lnTo>
                    <a:lnTo>
                      <a:pt x="112914" y="59055"/>
                    </a:lnTo>
                    <a:lnTo>
                      <a:pt x="111085" y="60000"/>
                    </a:lnTo>
                    <a:lnTo>
                      <a:pt x="109257" y="59055"/>
                    </a:lnTo>
                    <a:lnTo>
                      <a:pt x="104914" y="62834"/>
                    </a:lnTo>
                    <a:lnTo>
                      <a:pt x="100114" y="59055"/>
                    </a:lnTo>
                    <a:lnTo>
                      <a:pt x="99200" y="60944"/>
                    </a:lnTo>
                    <a:lnTo>
                      <a:pt x="98742" y="69921"/>
                    </a:lnTo>
                    <a:lnTo>
                      <a:pt x="93714" y="62362"/>
                    </a:lnTo>
                    <a:lnTo>
                      <a:pt x="91428" y="60944"/>
                    </a:lnTo>
                    <a:lnTo>
                      <a:pt x="84800" y="60000"/>
                    </a:lnTo>
                    <a:lnTo>
                      <a:pt x="83428" y="65669"/>
                    </a:lnTo>
                    <a:lnTo>
                      <a:pt x="81142" y="67559"/>
                    </a:lnTo>
                    <a:lnTo>
                      <a:pt x="79314" y="68031"/>
                    </a:lnTo>
                    <a:lnTo>
                      <a:pt x="77942" y="69921"/>
                    </a:lnTo>
                    <a:lnTo>
                      <a:pt x="74742" y="68503"/>
                    </a:lnTo>
                    <a:lnTo>
                      <a:pt x="72457" y="70866"/>
                    </a:lnTo>
                    <a:lnTo>
                      <a:pt x="69714" y="8125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3" name="Shape 84">
                <a:extLst>
                  <a:ext uri="{FF2B5EF4-FFF2-40B4-BE49-F238E27FC236}">
                    <a16:creationId xmlns:a16="http://schemas.microsoft.com/office/drawing/2014/main" id="{6E55BFD9-E857-A747-AA99-7F5B9B98CE35}"/>
                  </a:ext>
                </a:extLst>
              </p:cNvPr>
              <p:cNvSpPr/>
              <p:nvPr/>
            </p:nvSpPr>
            <p:spPr>
              <a:xfrm>
                <a:off x="6265296" y="1889434"/>
                <a:ext cx="38448" cy="36868"/>
              </a:xfrm>
              <a:custGeom>
                <a:avLst/>
                <a:gdLst/>
                <a:ahLst/>
                <a:cxnLst/>
                <a:rect l="0" t="0" r="0" b="0"/>
                <a:pathLst>
                  <a:path w="120000" h="120000" extrusionOk="0">
                    <a:moveTo>
                      <a:pt x="0" y="31304"/>
                    </a:moveTo>
                    <a:lnTo>
                      <a:pt x="0" y="0"/>
                    </a:lnTo>
                    <a:lnTo>
                      <a:pt x="115000" y="88695"/>
                    </a:lnTo>
                    <a:lnTo>
                      <a:pt x="65000" y="114782"/>
                    </a:lnTo>
                    <a:lnTo>
                      <a:pt x="0" y="31304"/>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4" name="Shape 85">
                <a:extLst>
                  <a:ext uri="{FF2B5EF4-FFF2-40B4-BE49-F238E27FC236}">
                    <a16:creationId xmlns:a16="http://schemas.microsoft.com/office/drawing/2014/main" id="{5D784C2A-80BD-EF40-BA53-8726A1687856}"/>
                  </a:ext>
                </a:extLst>
              </p:cNvPr>
              <p:cNvSpPr/>
              <p:nvPr/>
            </p:nvSpPr>
            <p:spPr>
              <a:xfrm>
                <a:off x="5704528" y="1592522"/>
                <a:ext cx="36868" cy="35288"/>
              </a:xfrm>
              <a:custGeom>
                <a:avLst/>
                <a:gdLst/>
                <a:ahLst/>
                <a:cxnLst/>
                <a:rect l="0" t="0" r="0" b="0"/>
                <a:pathLst>
                  <a:path w="120000" h="120000" extrusionOk="0">
                    <a:moveTo>
                      <a:pt x="0" y="36521"/>
                    </a:moveTo>
                    <a:lnTo>
                      <a:pt x="114782" y="0"/>
                    </a:lnTo>
                    <a:lnTo>
                      <a:pt x="99130" y="36521"/>
                    </a:lnTo>
                    <a:lnTo>
                      <a:pt x="67826" y="114782"/>
                    </a:lnTo>
                    <a:lnTo>
                      <a:pt x="0" y="3652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5" name="Shape 86" descr="Minnesota, 25 percent by 2025. 30 percent by 2020 for Xcel Energy." title="Minnesota">
                <a:extLst>
                  <a:ext uri="{FF2B5EF4-FFF2-40B4-BE49-F238E27FC236}">
                    <a16:creationId xmlns:a16="http://schemas.microsoft.com/office/drawing/2014/main" id="{D2950D6C-C0F4-8640-BB64-D11C1BCB8227}"/>
                  </a:ext>
                </a:extLst>
              </p:cNvPr>
              <p:cNvSpPr/>
              <p:nvPr/>
            </p:nvSpPr>
            <p:spPr>
              <a:xfrm>
                <a:off x="4736283" y="1408022"/>
                <a:ext cx="910635" cy="988057"/>
              </a:xfrm>
              <a:custGeom>
                <a:avLst/>
                <a:gdLst/>
                <a:ahLst/>
                <a:cxnLst/>
                <a:rect l="0" t="0" r="0" b="0"/>
                <a:pathLst>
                  <a:path w="120000" h="120000" extrusionOk="0">
                    <a:moveTo>
                      <a:pt x="13309" y="92976"/>
                    </a:moveTo>
                    <a:lnTo>
                      <a:pt x="13309" y="89574"/>
                    </a:lnTo>
                    <a:lnTo>
                      <a:pt x="13098" y="83527"/>
                    </a:lnTo>
                    <a:lnTo>
                      <a:pt x="12676" y="82204"/>
                    </a:lnTo>
                    <a:lnTo>
                      <a:pt x="12253" y="81448"/>
                    </a:lnTo>
                    <a:lnTo>
                      <a:pt x="10140" y="80692"/>
                    </a:lnTo>
                    <a:lnTo>
                      <a:pt x="6549" y="76913"/>
                    </a:lnTo>
                    <a:lnTo>
                      <a:pt x="6549" y="76535"/>
                    </a:lnTo>
                    <a:lnTo>
                      <a:pt x="9929" y="73889"/>
                    </a:lnTo>
                    <a:lnTo>
                      <a:pt x="10985" y="69921"/>
                    </a:lnTo>
                    <a:lnTo>
                      <a:pt x="10774" y="68598"/>
                    </a:lnTo>
                    <a:lnTo>
                      <a:pt x="10774" y="68031"/>
                    </a:lnTo>
                    <a:lnTo>
                      <a:pt x="10774" y="68409"/>
                    </a:lnTo>
                    <a:lnTo>
                      <a:pt x="9929" y="61606"/>
                    </a:lnTo>
                    <a:lnTo>
                      <a:pt x="8028" y="58582"/>
                    </a:lnTo>
                    <a:lnTo>
                      <a:pt x="7605" y="55937"/>
                    </a:lnTo>
                    <a:lnTo>
                      <a:pt x="7183" y="55937"/>
                    </a:lnTo>
                    <a:lnTo>
                      <a:pt x="7183" y="51023"/>
                    </a:lnTo>
                    <a:lnTo>
                      <a:pt x="6549" y="48377"/>
                    </a:lnTo>
                    <a:lnTo>
                      <a:pt x="6338" y="45354"/>
                    </a:lnTo>
                    <a:lnTo>
                      <a:pt x="6338" y="44787"/>
                    </a:lnTo>
                    <a:lnTo>
                      <a:pt x="6338" y="43653"/>
                    </a:lnTo>
                    <a:lnTo>
                      <a:pt x="6338" y="41763"/>
                    </a:lnTo>
                    <a:lnTo>
                      <a:pt x="6338" y="41574"/>
                    </a:lnTo>
                    <a:lnTo>
                      <a:pt x="6126" y="41007"/>
                    </a:lnTo>
                    <a:lnTo>
                      <a:pt x="6338" y="40818"/>
                    </a:lnTo>
                    <a:lnTo>
                      <a:pt x="6126" y="38362"/>
                    </a:lnTo>
                    <a:lnTo>
                      <a:pt x="6126" y="38173"/>
                    </a:lnTo>
                    <a:lnTo>
                      <a:pt x="5704" y="35905"/>
                    </a:lnTo>
                    <a:lnTo>
                      <a:pt x="5492" y="34771"/>
                    </a:lnTo>
                    <a:lnTo>
                      <a:pt x="3169" y="30803"/>
                    </a:lnTo>
                    <a:lnTo>
                      <a:pt x="1690" y="25133"/>
                    </a:lnTo>
                    <a:lnTo>
                      <a:pt x="1056" y="24755"/>
                    </a:lnTo>
                    <a:lnTo>
                      <a:pt x="1267" y="24377"/>
                    </a:lnTo>
                    <a:lnTo>
                      <a:pt x="1690" y="24000"/>
                    </a:lnTo>
                    <a:lnTo>
                      <a:pt x="1267" y="19842"/>
                    </a:lnTo>
                    <a:lnTo>
                      <a:pt x="1056" y="17385"/>
                    </a:lnTo>
                    <a:lnTo>
                      <a:pt x="422" y="10960"/>
                    </a:lnTo>
                    <a:lnTo>
                      <a:pt x="845" y="10582"/>
                    </a:lnTo>
                    <a:lnTo>
                      <a:pt x="0" y="8125"/>
                    </a:lnTo>
                    <a:lnTo>
                      <a:pt x="12464" y="8125"/>
                    </a:lnTo>
                    <a:lnTo>
                      <a:pt x="29154" y="7748"/>
                    </a:lnTo>
                    <a:lnTo>
                      <a:pt x="31478" y="7559"/>
                    </a:lnTo>
                    <a:lnTo>
                      <a:pt x="31478" y="0"/>
                    </a:lnTo>
                    <a:lnTo>
                      <a:pt x="34436" y="188"/>
                    </a:lnTo>
                    <a:lnTo>
                      <a:pt x="36549" y="944"/>
                    </a:lnTo>
                    <a:lnTo>
                      <a:pt x="38873" y="11716"/>
                    </a:lnTo>
                    <a:lnTo>
                      <a:pt x="40563" y="13039"/>
                    </a:lnTo>
                    <a:lnTo>
                      <a:pt x="42887" y="13228"/>
                    </a:lnTo>
                    <a:lnTo>
                      <a:pt x="45633" y="13228"/>
                    </a:lnTo>
                    <a:lnTo>
                      <a:pt x="45845" y="13984"/>
                    </a:lnTo>
                    <a:lnTo>
                      <a:pt x="51971" y="14362"/>
                    </a:lnTo>
                    <a:lnTo>
                      <a:pt x="52816" y="16629"/>
                    </a:lnTo>
                    <a:lnTo>
                      <a:pt x="56619" y="16440"/>
                    </a:lnTo>
                    <a:lnTo>
                      <a:pt x="58098" y="15685"/>
                    </a:lnTo>
                    <a:lnTo>
                      <a:pt x="57887" y="15118"/>
                    </a:lnTo>
                    <a:lnTo>
                      <a:pt x="61690" y="13795"/>
                    </a:lnTo>
                    <a:lnTo>
                      <a:pt x="63802" y="13984"/>
                    </a:lnTo>
                    <a:lnTo>
                      <a:pt x="65704" y="13795"/>
                    </a:lnTo>
                    <a:lnTo>
                      <a:pt x="69295" y="15685"/>
                    </a:lnTo>
                    <a:lnTo>
                      <a:pt x="70774" y="15307"/>
                    </a:lnTo>
                    <a:lnTo>
                      <a:pt x="70985" y="17385"/>
                    </a:lnTo>
                    <a:lnTo>
                      <a:pt x="73098" y="17385"/>
                    </a:lnTo>
                    <a:lnTo>
                      <a:pt x="75211" y="21732"/>
                    </a:lnTo>
                    <a:lnTo>
                      <a:pt x="76690" y="20787"/>
                    </a:lnTo>
                    <a:lnTo>
                      <a:pt x="76267" y="19275"/>
                    </a:lnTo>
                    <a:lnTo>
                      <a:pt x="79647" y="18708"/>
                    </a:lnTo>
                    <a:lnTo>
                      <a:pt x="80704" y="19275"/>
                    </a:lnTo>
                    <a:lnTo>
                      <a:pt x="81338" y="20787"/>
                    </a:lnTo>
                    <a:lnTo>
                      <a:pt x="84295" y="21732"/>
                    </a:lnTo>
                    <a:lnTo>
                      <a:pt x="88943" y="24000"/>
                    </a:lnTo>
                    <a:lnTo>
                      <a:pt x="92535" y="23811"/>
                    </a:lnTo>
                    <a:lnTo>
                      <a:pt x="95915" y="21165"/>
                    </a:lnTo>
                    <a:lnTo>
                      <a:pt x="98873" y="19842"/>
                    </a:lnTo>
                    <a:lnTo>
                      <a:pt x="100352" y="22677"/>
                    </a:lnTo>
                    <a:lnTo>
                      <a:pt x="102464" y="22488"/>
                    </a:lnTo>
                    <a:lnTo>
                      <a:pt x="106901" y="22488"/>
                    </a:lnTo>
                    <a:lnTo>
                      <a:pt x="109647" y="21921"/>
                    </a:lnTo>
                    <a:lnTo>
                      <a:pt x="114084" y="24000"/>
                    </a:lnTo>
                    <a:lnTo>
                      <a:pt x="116197" y="23244"/>
                    </a:lnTo>
                    <a:lnTo>
                      <a:pt x="119788" y="23244"/>
                    </a:lnTo>
                    <a:lnTo>
                      <a:pt x="112394" y="27401"/>
                    </a:lnTo>
                    <a:lnTo>
                      <a:pt x="105000" y="30236"/>
                    </a:lnTo>
                    <a:lnTo>
                      <a:pt x="101197" y="32503"/>
                    </a:lnTo>
                    <a:lnTo>
                      <a:pt x="97394" y="35905"/>
                    </a:lnTo>
                    <a:lnTo>
                      <a:pt x="94014" y="39496"/>
                    </a:lnTo>
                    <a:lnTo>
                      <a:pt x="92112" y="41574"/>
                    </a:lnTo>
                    <a:lnTo>
                      <a:pt x="85985" y="47055"/>
                    </a:lnTo>
                    <a:lnTo>
                      <a:pt x="82816" y="49133"/>
                    </a:lnTo>
                    <a:lnTo>
                      <a:pt x="81971" y="51023"/>
                    </a:lnTo>
                    <a:lnTo>
                      <a:pt x="82816" y="51779"/>
                    </a:lnTo>
                    <a:lnTo>
                      <a:pt x="81549" y="51023"/>
                    </a:lnTo>
                    <a:lnTo>
                      <a:pt x="79225" y="53102"/>
                    </a:lnTo>
                    <a:lnTo>
                      <a:pt x="78380" y="53102"/>
                    </a:lnTo>
                    <a:lnTo>
                      <a:pt x="78380" y="53858"/>
                    </a:lnTo>
                    <a:lnTo>
                      <a:pt x="78591" y="56314"/>
                    </a:lnTo>
                    <a:lnTo>
                      <a:pt x="78591" y="58015"/>
                    </a:lnTo>
                    <a:lnTo>
                      <a:pt x="79014" y="63307"/>
                    </a:lnTo>
                    <a:lnTo>
                      <a:pt x="79225" y="65007"/>
                    </a:lnTo>
                    <a:lnTo>
                      <a:pt x="72253" y="70110"/>
                    </a:lnTo>
                    <a:lnTo>
                      <a:pt x="70774" y="72566"/>
                    </a:lnTo>
                    <a:lnTo>
                      <a:pt x="70140" y="74267"/>
                    </a:lnTo>
                    <a:lnTo>
                      <a:pt x="72464" y="75968"/>
                    </a:lnTo>
                    <a:lnTo>
                      <a:pt x="73098" y="76913"/>
                    </a:lnTo>
                    <a:lnTo>
                      <a:pt x="72887" y="81259"/>
                    </a:lnTo>
                    <a:lnTo>
                      <a:pt x="72887" y="82204"/>
                    </a:lnTo>
                    <a:lnTo>
                      <a:pt x="72887" y="82771"/>
                    </a:lnTo>
                    <a:lnTo>
                      <a:pt x="72887" y="82960"/>
                    </a:lnTo>
                    <a:lnTo>
                      <a:pt x="73098" y="84661"/>
                    </a:lnTo>
                    <a:lnTo>
                      <a:pt x="72887" y="87118"/>
                    </a:lnTo>
                    <a:lnTo>
                      <a:pt x="73098" y="89763"/>
                    </a:lnTo>
                    <a:lnTo>
                      <a:pt x="72887" y="92409"/>
                    </a:lnTo>
                    <a:lnTo>
                      <a:pt x="73732" y="92976"/>
                    </a:lnTo>
                    <a:lnTo>
                      <a:pt x="74366" y="93543"/>
                    </a:lnTo>
                    <a:lnTo>
                      <a:pt x="77746" y="95811"/>
                    </a:lnTo>
                    <a:lnTo>
                      <a:pt x="80704" y="96188"/>
                    </a:lnTo>
                    <a:lnTo>
                      <a:pt x="80704" y="96377"/>
                    </a:lnTo>
                    <a:lnTo>
                      <a:pt x="81126" y="97133"/>
                    </a:lnTo>
                    <a:lnTo>
                      <a:pt x="82183" y="97889"/>
                    </a:lnTo>
                    <a:lnTo>
                      <a:pt x="82394" y="98267"/>
                    </a:lnTo>
                    <a:lnTo>
                      <a:pt x="83873" y="98456"/>
                    </a:lnTo>
                    <a:lnTo>
                      <a:pt x="84929" y="98834"/>
                    </a:lnTo>
                    <a:lnTo>
                      <a:pt x="86197" y="99212"/>
                    </a:lnTo>
                    <a:lnTo>
                      <a:pt x="88309" y="101858"/>
                    </a:lnTo>
                    <a:lnTo>
                      <a:pt x="88943" y="102992"/>
                    </a:lnTo>
                    <a:lnTo>
                      <a:pt x="91267" y="104314"/>
                    </a:lnTo>
                    <a:lnTo>
                      <a:pt x="92746" y="105637"/>
                    </a:lnTo>
                    <a:lnTo>
                      <a:pt x="94014" y="106015"/>
                    </a:lnTo>
                    <a:lnTo>
                      <a:pt x="94859" y="106015"/>
                    </a:lnTo>
                    <a:lnTo>
                      <a:pt x="95915" y="106582"/>
                    </a:lnTo>
                    <a:lnTo>
                      <a:pt x="95915" y="106960"/>
                    </a:lnTo>
                    <a:lnTo>
                      <a:pt x="96760" y="107716"/>
                    </a:lnTo>
                    <a:lnTo>
                      <a:pt x="98239" y="109228"/>
                    </a:lnTo>
                    <a:lnTo>
                      <a:pt x="98661" y="109417"/>
                    </a:lnTo>
                    <a:lnTo>
                      <a:pt x="99507" y="110740"/>
                    </a:lnTo>
                    <a:lnTo>
                      <a:pt x="99507" y="111307"/>
                    </a:lnTo>
                    <a:lnTo>
                      <a:pt x="99084" y="111874"/>
                    </a:lnTo>
                    <a:lnTo>
                      <a:pt x="99084" y="114141"/>
                    </a:lnTo>
                    <a:lnTo>
                      <a:pt x="99718" y="114708"/>
                    </a:lnTo>
                    <a:lnTo>
                      <a:pt x="100352" y="116220"/>
                    </a:lnTo>
                    <a:lnTo>
                      <a:pt x="99718" y="116598"/>
                    </a:lnTo>
                    <a:lnTo>
                      <a:pt x="98239" y="116598"/>
                    </a:lnTo>
                    <a:lnTo>
                      <a:pt x="94014" y="116787"/>
                    </a:lnTo>
                    <a:lnTo>
                      <a:pt x="93591" y="116787"/>
                    </a:lnTo>
                    <a:lnTo>
                      <a:pt x="91901" y="116787"/>
                    </a:lnTo>
                    <a:lnTo>
                      <a:pt x="85985" y="117354"/>
                    </a:lnTo>
                    <a:lnTo>
                      <a:pt x="79859" y="117543"/>
                    </a:lnTo>
                    <a:lnTo>
                      <a:pt x="78380" y="117543"/>
                    </a:lnTo>
                    <a:lnTo>
                      <a:pt x="70774" y="118110"/>
                    </a:lnTo>
                    <a:lnTo>
                      <a:pt x="70563" y="118110"/>
                    </a:lnTo>
                    <a:lnTo>
                      <a:pt x="69929" y="118110"/>
                    </a:lnTo>
                    <a:lnTo>
                      <a:pt x="64647" y="118110"/>
                    </a:lnTo>
                    <a:lnTo>
                      <a:pt x="64014" y="118488"/>
                    </a:lnTo>
                    <a:lnTo>
                      <a:pt x="62535" y="118488"/>
                    </a:lnTo>
                    <a:lnTo>
                      <a:pt x="60211" y="118488"/>
                    </a:lnTo>
                    <a:lnTo>
                      <a:pt x="56619" y="118677"/>
                    </a:lnTo>
                    <a:lnTo>
                      <a:pt x="56408" y="118677"/>
                    </a:lnTo>
                    <a:lnTo>
                      <a:pt x="54718" y="118677"/>
                    </a:lnTo>
                    <a:lnTo>
                      <a:pt x="54084" y="118677"/>
                    </a:lnTo>
                    <a:lnTo>
                      <a:pt x="50070" y="118866"/>
                    </a:lnTo>
                    <a:lnTo>
                      <a:pt x="47957" y="118866"/>
                    </a:lnTo>
                    <a:lnTo>
                      <a:pt x="47112" y="118866"/>
                    </a:lnTo>
                    <a:lnTo>
                      <a:pt x="43521" y="118866"/>
                    </a:lnTo>
                    <a:lnTo>
                      <a:pt x="41830" y="118866"/>
                    </a:lnTo>
                    <a:lnTo>
                      <a:pt x="39929" y="118866"/>
                    </a:lnTo>
                    <a:lnTo>
                      <a:pt x="39718" y="118866"/>
                    </a:lnTo>
                    <a:lnTo>
                      <a:pt x="39084" y="118866"/>
                    </a:lnTo>
                    <a:lnTo>
                      <a:pt x="35704" y="119244"/>
                    </a:lnTo>
                    <a:lnTo>
                      <a:pt x="33591" y="119244"/>
                    </a:lnTo>
                    <a:lnTo>
                      <a:pt x="31478" y="119433"/>
                    </a:lnTo>
                    <a:lnTo>
                      <a:pt x="30422" y="119433"/>
                    </a:lnTo>
                    <a:lnTo>
                      <a:pt x="25985" y="119433"/>
                    </a:lnTo>
                    <a:lnTo>
                      <a:pt x="25352" y="119433"/>
                    </a:lnTo>
                    <a:lnTo>
                      <a:pt x="23239" y="119433"/>
                    </a:lnTo>
                    <a:lnTo>
                      <a:pt x="22394" y="119433"/>
                    </a:lnTo>
                    <a:lnTo>
                      <a:pt x="21338" y="119433"/>
                    </a:lnTo>
                    <a:lnTo>
                      <a:pt x="20492" y="119433"/>
                    </a:lnTo>
                    <a:lnTo>
                      <a:pt x="16901" y="119433"/>
                    </a:lnTo>
                    <a:lnTo>
                      <a:pt x="14788" y="119811"/>
                    </a:lnTo>
                    <a:lnTo>
                      <a:pt x="13732" y="119811"/>
                    </a:lnTo>
                    <a:lnTo>
                      <a:pt x="13732" y="117165"/>
                    </a:lnTo>
                    <a:lnTo>
                      <a:pt x="13732" y="114519"/>
                    </a:lnTo>
                    <a:lnTo>
                      <a:pt x="13732" y="112440"/>
                    </a:lnTo>
                    <a:lnTo>
                      <a:pt x="13309" y="109417"/>
                    </a:lnTo>
                    <a:lnTo>
                      <a:pt x="13309" y="106960"/>
                    </a:lnTo>
                    <a:lnTo>
                      <a:pt x="13309" y="105259"/>
                    </a:lnTo>
                    <a:lnTo>
                      <a:pt x="13309" y="98456"/>
                    </a:lnTo>
                    <a:lnTo>
                      <a:pt x="13309" y="96566"/>
                    </a:lnTo>
                    <a:lnTo>
                      <a:pt x="13309" y="9297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6" name="Shape 87" descr="Missouri, 15 percent by 2021." title="Missouri">
                <a:extLst>
                  <a:ext uri="{FF2B5EF4-FFF2-40B4-BE49-F238E27FC236}">
                    <a16:creationId xmlns:a16="http://schemas.microsoft.com/office/drawing/2014/main" id="{70ACCEEB-7BE1-D546-9EC2-4223A7952F53}"/>
                  </a:ext>
                </a:extLst>
              </p:cNvPr>
              <p:cNvSpPr/>
              <p:nvPr/>
            </p:nvSpPr>
            <p:spPr>
              <a:xfrm>
                <a:off x="4939330" y="2860722"/>
                <a:ext cx="924855" cy="768431"/>
              </a:xfrm>
              <a:custGeom>
                <a:avLst/>
                <a:gdLst/>
                <a:ahLst/>
                <a:cxnLst/>
                <a:rect l="0" t="0" r="0" b="0"/>
                <a:pathLst>
                  <a:path w="120000" h="120000" extrusionOk="0">
                    <a:moveTo>
                      <a:pt x="25951" y="3151"/>
                    </a:moveTo>
                    <a:lnTo>
                      <a:pt x="29688" y="3151"/>
                    </a:lnTo>
                    <a:lnTo>
                      <a:pt x="30103" y="2909"/>
                    </a:lnTo>
                    <a:lnTo>
                      <a:pt x="33840" y="2666"/>
                    </a:lnTo>
                    <a:lnTo>
                      <a:pt x="34048" y="2666"/>
                    </a:lnTo>
                    <a:lnTo>
                      <a:pt x="37577" y="2666"/>
                    </a:lnTo>
                    <a:lnTo>
                      <a:pt x="38408" y="2666"/>
                    </a:lnTo>
                    <a:lnTo>
                      <a:pt x="39446" y="2181"/>
                    </a:lnTo>
                    <a:lnTo>
                      <a:pt x="40484" y="2181"/>
                    </a:lnTo>
                    <a:lnTo>
                      <a:pt x="42352" y="2181"/>
                    </a:lnTo>
                    <a:lnTo>
                      <a:pt x="45259" y="1939"/>
                    </a:lnTo>
                    <a:lnTo>
                      <a:pt x="46920" y="1939"/>
                    </a:lnTo>
                    <a:lnTo>
                      <a:pt x="51072" y="1454"/>
                    </a:lnTo>
                    <a:lnTo>
                      <a:pt x="51695" y="1454"/>
                    </a:lnTo>
                    <a:lnTo>
                      <a:pt x="52733" y="1212"/>
                    </a:lnTo>
                    <a:lnTo>
                      <a:pt x="55432" y="969"/>
                    </a:lnTo>
                    <a:lnTo>
                      <a:pt x="57923" y="969"/>
                    </a:lnTo>
                    <a:lnTo>
                      <a:pt x="59377" y="484"/>
                    </a:lnTo>
                    <a:lnTo>
                      <a:pt x="59584" y="484"/>
                    </a:lnTo>
                    <a:lnTo>
                      <a:pt x="60830" y="484"/>
                    </a:lnTo>
                    <a:lnTo>
                      <a:pt x="62906" y="484"/>
                    </a:lnTo>
                    <a:lnTo>
                      <a:pt x="63321" y="484"/>
                    </a:lnTo>
                    <a:lnTo>
                      <a:pt x="64775" y="242"/>
                    </a:lnTo>
                    <a:lnTo>
                      <a:pt x="68304" y="0"/>
                    </a:lnTo>
                    <a:lnTo>
                      <a:pt x="68512" y="242"/>
                    </a:lnTo>
                    <a:lnTo>
                      <a:pt x="70380" y="1454"/>
                    </a:lnTo>
                    <a:lnTo>
                      <a:pt x="72249" y="4848"/>
                    </a:lnTo>
                    <a:lnTo>
                      <a:pt x="73702" y="5575"/>
                    </a:lnTo>
                    <a:lnTo>
                      <a:pt x="73494" y="5818"/>
                    </a:lnTo>
                    <a:lnTo>
                      <a:pt x="72664" y="8969"/>
                    </a:lnTo>
                    <a:lnTo>
                      <a:pt x="72664" y="10181"/>
                    </a:lnTo>
                    <a:lnTo>
                      <a:pt x="72664" y="12363"/>
                    </a:lnTo>
                    <a:lnTo>
                      <a:pt x="73494" y="15757"/>
                    </a:lnTo>
                    <a:lnTo>
                      <a:pt x="73910" y="16969"/>
                    </a:lnTo>
                    <a:lnTo>
                      <a:pt x="73910" y="18666"/>
                    </a:lnTo>
                    <a:lnTo>
                      <a:pt x="75363" y="20363"/>
                    </a:lnTo>
                    <a:lnTo>
                      <a:pt x="75778" y="21575"/>
                    </a:lnTo>
                    <a:lnTo>
                      <a:pt x="75778" y="22060"/>
                    </a:lnTo>
                    <a:lnTo>
                      <a:pt x="76608" y="23757"/>
                    </a:lnTo>
                    <a:lnTo>
                      <a:pt x="77231" y="24000"/>
                    </a:lnTo>
                    <a:lnTo>
                      <a:pt x="77439" y="24484"/>
                    </a:lnTo>
                    <a:lnTo>
                      <a:pt x="79100" y="25696"/>
                    </a:lnTo>
                    <a:lnTo>
                      <a:pt x="79515" y="27151"/>
                    </a:lnTo>
                    <a:lnTo>
                      <a:pt x="80346" y="27393"/>
                    </a:lnTo>
                    <a:lnTo>
                      <a:pt x="82422" y="30060"/>
                    </a:lnTo>
                    <a:lnTo>
                      <a:pt x="83460" y="30787"/>
                    </a:lnTo>
                    <a:lnTo>
                      <a:pt x="85121" y="32000"/>
                    </a:lnTo>
                    <a:lnTo>
                      <a:pt x="86989" y="34181"/>
                    </a:lnTo>
                    <a:lnTo>
                      <a:pt x="87612" y="35151"/>
                    </a:lnTo>
                    <a:lnTo>
                      <a:pt x="88027" y="37818"/>
                    </a:lnTo>
                    <a:lnTo>
                      <a:pt x="88442" y="40727"/>
                    </a:lnTo>
                    <a:lnTo>
                      <a:pt x="88858" y="42424"/>
                    </a:lnTo>
                    <a:lnTo>
                      <a:pt x="90311" y="44121"/>
                    </a:lnTo>
                    <a:lnTo>
                      <a:pt x="90934" y="43878"/>
                    </a:lnTo>
                    <a:lnTo>
                      <a:pt x="92387" y="41454"/>
                    </a:lnTo>
                    <a:lnTo>
                      <a:pt x="93840" y="41454"/>
                    </a:lnTo>
                    <a:lnTo>
                      <a:pt x="94671" y="42181"/>
                    </a:lnTo>
                    <a:lnTo>
                      <a:pt x="95501" y="42181"/>
                    </a:lnTo>
                    <a:lnTo>
                      <a:pt x="96124" y="42181"/>
                    </a:lnTo>
                    <a:lnTo>
                      <a:pt x="98408" y="43878"/>
                    </a:lnTo>
                    <a:lnTo>
                      <a:pt x="98408" y="45090"/>
                    </a:lnTo>
                    <a:lnTo>
                      <a:pt x="98408" y="45575"/>
                    </a:lnTo>
                    <a:lnTo>
                      <a:pt x="97785" y="46060"/>
                    </a:lnTo>
                    <a:lnTo>
                      <a:pt x="97577" y="46787"/>
                    </a:lnTo>
                    <a:lnTo>
                      <a:pt x="97785" y="49212"/>
                    </a:lnTo>
                    <a:lnTo>
                      <a:pt x="97785" y="49939"/>
                    </a:lnTo>
                    <a:lnTo>
                      <a:pt x="96747" y="52121"/>
                    </a:lnTo>
                    <a:lnTo>
                      <a:pt x="96747" y="52606"/>
                    </a:lnTo>
                    <a:lnTo>
                      <a:pt x="96332" y="52848"/>
                    </a:lnTo>
                    <a:lnTo>
                      <a:pt x="96332" y="53575"/>
                    </a:lnTo>
                    <a:lnTo>
                      <a:pt x="95294" y="56484"/>
                    </a:lnTo>
                    <a:lnTo>
                      <a:pt x="95294" y="59878"/>
                    </a:lnTo>
                    <a:lnTo>
                      <a:pt x="95294" y="60848"/>
                    </a:lnTo>
                    <a:lnTo>
                      <a:pt x="97370" y="63272"/>
                    </a:lnTo>
                    <a:lnTo>
                      <a:pt x="97577" y="63272"/>
                    </a:lnTo>
                    <a:lnTo>
                      <a:pt x="98408" y="64000"/>
                    </a:lnTo>
                    <a:lnTo>
                      <a:pt x="99861" y="64727"/>
                    </a:lnTo>
                    <a:lnTo>
                      <a:pt x="102145" y="66909"/>
                    </a:lnTo>
                    <a:lnTo>
                      <a:pt x="103391" y="69333"/>
                    </a:lnTo>
                    <a:lnTo>
                      <a:pt x="104429" y="69090"/>
                    </a:lnTo>
                    <a:lnTo>
                      <a:pt x="105674" y="69090"/>
                    </a:lnTo>
                    <a:lnTo>
                      <a:pt x="108166" y="71030"/>
                    </a:lnTo>
                    <a:lnTo>
                      <a:pt x="108166" y="72000"/>
                    </a:lnTo>
                    <a:lnTo>
                      <a:pt x="111280" y="75393"/>
                    </a:lnTo>
                    <a:lnTo>
                      <a:pt x="111072" y="76606"/>
                    </a:lnTo>
                    <a:lnTo>
                      <a:pt x="113148" y="81696"/>
                    </a:lnTo>
                    <a:lnTo>
                      <a:pt x="112733" y="82666"/>
                    </a:lnTo>
                    <a:lnTo>
                      <a:pt x="112318" y="82666"/>
                    </a:lnTo>
                    <a:lnTo>
                      <a:pt x="111903" y="83393"/>
                    </a:lnTo>
                    <a:lnTo>
                      <a:pt x="112318" y="85090"/>
                    </a:lnTo>
                    <a:lnTo>
                      <a:pt x="112733" y="85090"/>
                    </a:lnTo>
                    <a:lnTo>
                      <a:pt x="114809" y="90424"/>
                    </a:lnTo>
                    <a:lnTo>
                      <a:pt x="116055" y="91151"/>
                    </a:lnTo>
                    <a:lnTo>
                      <a:pt x="116885" y="91393"/>
                    </a:lnTo>
                    <a:lnTo>
                      <a:pt x="116885" y="89454"/>
                    </a:lnTo>
                    <a:lnTo>
                      <a:pt x="118546" y="91151"/>
                    </a:lnTo>
                    <a:lnTo>
                      <a:pt x="119169" y="91393"/>
                    </a:lnTo>
                    <a:lnTo>
                      <a:pt x="119792" y="92121"/>
                    </a:lnTo>
                    <a:lnTo>
                      <a:pt x="119792" y="92363"/>
                    </a:lnTo>
                    <a:lnTo>
                      <a:pt x="119792" y="93818"/>
                    </a:lnTo>
                    <a:lnTo>
                      <a:pt x="119377" y="94545"/>
                    </a:lnTo>
                    <a:lnTo>
                      <a:pt x="119792" y="96484"/>
                    </a:lnTo>
                    <a:lnTo>
                      <a:pt x="119792" y="97454"/>
                    </a:lnTo>
                    <a:lnTo>
                      <a:pt x="118546" y="97939"/>
                    </a:lnTo>
                    <a:lnTo>
                      <a:pt x="119169" y="100121"/>
                    </a:lnTo>
                    <a:lnTo>
                      <a:pt x="117923" y="102787"/>
                    </a:lnTo>
                    <a:lnTo>
                      <a:pt x="116262" y="101090"/>
                    </a:lnTo>
                    <a:lnTo>
                      <a:pt x="115640" y="101090"/>
                    </a:lnTo>
                    <a:lnTo>
                      <a:pt x="115640" y="101575"/>
                    </a:lnTo>
                    <a:lnTo>
                      <a:pt x="115017" y="104484"/>
                    </a:lnTo>
                    <a:lnTo>
                      <a:pt x="113564" y="104969"/>
                    </a:lnTo>
                    <a:lnTo>
                      <a:pt x="113356" y="102787"/>
                    </a:lnTo>
                    <a:lnTo>
                      <a:pt x="112733" y="104969"/>
                    </a:lnTo>
                    <a:lnTo>
                      <a:pt x="113564" y="108121"/>
                    </a:lnTo>
                    <a:lnTo>
                      <a:pt x="113148" y="109333"/>
                    </a:lnTo>
                    <a:lnTo>
                      <a:pt x="113356" y="111515"/>
                    </a:lnTo>
                    <a:lnTo>
                      <a:pt x="110449" y="112000"/>
                    </a:lnTo>
                    <a:lnTo>
                      <a:pt x="111903" y="113212"/>
                    </a:lnTo>
                    <a:lnTo>
                      <a:pt x="112525" y="114909"/>
                    </a:lnTo>
                    <a:lnTo>
                      <a:pt x="112318" y="115636"/>
                    </a:lnTo>
                    <a:lnTo>
                      <a:pt x="110242" y="118303"/>
                    </a:lnTo>
                    <a:lnTo>
                      <a:pt x="107335" y="119030"/>
                    </a:lnTo>
                    <a:lnTo>
                      <a:pt x="106089" y="119030"/>
                    </a:lnTo>
                    <a:lnTo>
                      <a:pt x="102768" y="119272"/>
                    </a:lnTo>
                    <a:lnTo>
                      <a:pt x="101314" y="119757"/>
                    </a:lnTo>
                    <a:lnTo>
                      <a:pt x="100484" y="119757"/>
                    </a:lnTo>
                    <a:lnTo>
                      <a:pt x="98615" y="119757"/>
                    </a:lnTo>
                    <a:lnTo>
                      <a:pt x="100069" y="116363"/>
                    </a:lnTo>
                    <a:lnTo>
                      <a:pt x="100692" y="115878"/>
                    </a:lnTo>
                    <a:lnTo>
                      <a:pt x="101937" y="113939"/>
                    </a:lnTo>
                    <a:lnTo>
                      <a:pt x="102768" y="112484"/>
                    </a:lnTo>
                    <a:lnTo>
                      <a:pt x="101937" y="105939"/>
                    </a:lnTo>
                    <a:lnTo>
                      <a:pt x="100692" y="106181"/>
                    </a:lnTo>
                    <a:lnTo>
                      <a:pt x="100069" y="106181"/>
                    </a:lnTo>
                    <a:lnTo>
                      <a:pt x="99238" y="106181"/>
                    </a:lnTo>
                    <a:lnTo>
                      <a:pt x="94463" y="106666"/>
                    </a:lnTo>
                    <a:lnTo>
                      <a:pt x="92179" y="106909"/>
                    </a:lnTo>
                    <a:lnTo>
                      <a:pt x="91764" y="106909"/>
                    </a:lnTo>
                    <a:lnTo>
                      <a:pt x="90934" y="106909"/>
                    </a:lnTo>
                    <a:lnTo>
                      <a:pt x="89273" y="107151"/>
                    </a:lnTo>
                    <a:lnTo>
                      <a:pt x="86989" y="107151"/>
                    </a:lnTo>
                    <a:lnTo>
                      <a:pt x="84705" y="107636"/>
                    </a:lnTo>
                    <a:lnTo>
                      <a:pt x="83460" y="107636"/>
                    </a:lnTo>
                    <a:lnTo>
                      <a:pt x="82837" y="107636"/>
                    </a:lnTo>
                    <a:lnTo>
                      <a:pt x="79723" y="107878"/>
                    </a:lnTo>
                    <a:lnTo>
                      <a:pt x="79515" y="107878"/>
                    </a:lnTo>
                    <a:lnTo>
                      <a:pt x="78892" y="107878"/>
                    </a:lnTo>
                    <a:lnTo>
                      <a:pt x="78062" y="108121"/>
                    </a:lnTo>
                    <a:lnTo>
                      <a:pt x="77231" y="108121"/>
                    </a:lnTo>
                    <a:lnTo>
                      <a:pt x="75155" y="108121"/>
                    </a:lnTo>
                    <a:lnTo>
                      <a:pt x="73702" y="108121"/>
                    </a:lnTo>
                    <a:lnTo>
                      <a:pt x="69134" y="108606"/>
                    </a:lnTo>
                    <a:lnTo>
                      <a:pt x="67058" y="108606"/>
                    </a:lnTo>
                    <a:lnTo>
                      <a:pt x="66851" y="108606"/>
                    </a:lnTo>
                    <a:lnTo>
                      <a:pt x="66643" y="108606"/>
                    </a:lnTo>
                    <a:lnTo>
                      <a:pt x="62491" y="109333"/>
                    </a:lnTo>
                    <a:lnTo>
                      <a:pt x="61453" y="109333"/>
                    </a:lnTo>
                    <a:lnTo>
                      <a:pt x="59584" y="109333"/>
                    </a:lnTo>
                    <a:lnTo>
                      <a:pt x="56262" y="109575"/>
                    </a:lnTo>
                    <a:lnTo>
                      <a:pt x="55847" y="109575"/>
                    </a:lnTo>
                    <a:lnTo>
                      <a:pt x="55432" y="109575"/>
                    </a:lnTo>
                    <a:lnTo>
                      <a:pt x="53979" y="109575"/>
                    </a:lnTo>
                    <a:lnTo>
                      <a:pt x="50449" y="109818"/>
                    </a:lnTo>
                    <a:lnTo>
                      <a:pt x="48788" y="109818"/>
                    </a:lnTo>
                    <a:lnTo>
                      <a:pt x="46089" y="109818"/>
                    </a:lnTo>
                    <a:lnTo>
                      <a:pt x="45882" y="109818"/>
                    </a:lnTo>
                    <a:lnTo>
                      <a:pt x="44636" y="110303"/>
                    </a:lnTo>
                    <a:lnTo>
                      <a:pt x="43598" y="110303"/>
                    </a:lnTo>
                    <a:lnTo>
                      <a:pt x="40899" y="110303"/>
                    </a:lnTo>
                    <a:lnTo>
                      <a:pt x="39031" y="110303"/>
                    </a:lnTo>
                    <a:lnTo>
                      <a:pt x="37162" y="110303"/>
                    </a:lnTo>
                    <a:lnTo>
                      <a:pt x="36124" y="110545"/>
                    </a:lnTo>
                    <a:lnTo>
                      <a:pt x="34878" y="110545"/>
                    </a:lnTo>
                    <a:lnTo>
                      <a:pt x="33425" y="110545"/>
                    </a:lnTo>
                    <a:lnTo>
                      <a:pt x="31972" y="111030"/>
                    </a:lnTo>
                    <a:lnTo>
                      <a:pt x="26989" y="111030"/>
                    </a:lnTo>
                    <a:lnTo>
                      <a:pt x="24498" y="111030"/>
                    </a:lnTo>
                    <a:lnTo>
                      <a:pt x="22629" y="111030"/>
                    </a:lnTo>
                    <a:lnTo>
                      <a:pt x="22629" y="108606"/>
                    </a:lnTo>
                    <a:lnTo>
                      <a:pt x="22629" y="107151"/>
                    </a:lnTo>
                    <a:lnTo>
                      <a:pt x="22629" y="106666"/>
                    </a:lnTo>
                    <a:lnTo>
                      <a:pt x="22629" y="106181"/>
                    </a:lnTo>
                    <a:lnTo>
                      <a:pt x="22214" y="104969"/>
                    </a:lnTo>
                    <a:lnTo>
                      <a:pt x="22214" y="104242"/>
                    </a:lnTo>
                    <a:lnTo>
                      <a:pt x="22214" y="101575"/>
                    </a:lnTo>
                    <a:lnTo>
                      <a:pt x="22214" y="98909"/>
                    </a:lnTo>
                    <a:lnTo>
                      <a:pt x="22214" y="97939"/>
                    </a:lnTo>
                    <a:lnTo>
                      <a:pt x="22214" y="97212"/>
                    </a:lnTo>
                    <a:lnTo>
                      <a:pt x="22214" y="96484"/>
                    </a:lnTo>
                    <a:lnTo>
                      <a:pt x="22214" y="95515"/>
                    </a:lnTo>
                    <a:lnTo>
                      <a:pt x="22214" y="93575"/>
                    </a:lnTo>
                    <a:lnTo>
                      <a:pt x="22006" y="89212"/>
                    </a:lnTo>
                    <a:lnTo>
                      <a:pt x="22006" y="88000"/>
                    </a:lnTo>
                    <a:lnTo>
                      <a:pt x="21799" y="84848"/>
                    </a:lnTo>
                    <a:lnTo>
                      <a:pt x="21799" y="80727"/>
                    </a:lnTo>
                    <a:lnTo>
                      <a:pt x="21799" y="80000"/>
                    </a:lnTo>
                    <a:lnTo>
                      <a:pt x="21799" y="77090"/>
                    </a:lnTo>
                    <a:lnTo>
                      <a:pt x="21799" y="72969"/>
                    </a:lnTo>
                    <a:lnTo>
                      <a:pt x="21384" y="70303"/>
                    </a:lnTo>
                    <a:lnTo>
                      <a:pt x="21384" y="69575"/>
                    </a:lnTo>
                    <a:lnTo>
                      <a:pt x="21384" y="67393"/>
                    </a:lnTo>
                    <a:lnTo>
                      <a:pt x="21384" y="64969"/>
                    </a:lnTo>
                    <a:lnTo>
                      <a:pt x="21176" y="61333"/>
                    </a:lnTo>
                    <a:lnTo>
                      <a:pt x="21176" y="58909"/>
                    </a:lnTo>
                    <a:lnTo>
                      <a:pt x="21176" y="58181"/>
                    </a:lnTo>
                    <a:lnTo>
                      <a:pt x="21176" y="54787"/>
                    </a:lnTo>
                    <a:lnTo>
                      <a:pt x="21176" y="51878"/>
                    </a:lnTo>
                    <a:lnTo>
                      <a:pt x="21176" y="51636"/>
                    </a:lnTo>
                    <a:lnTo>
                      <a:pt x="21176" y="49212"/>
                    </a:lnTo>
                    <a:lnTo>
                      <a:pt x="20968" y="47515"/>
                    </a:lnTo>
                    <a:lnTo>
                      <a:pt x="20968" y="45575"/>
                    </a:lnTo>
                    <a:lnTo>
                      <a:pt x="20968" y="43878"/>
                    </a:lnTo>
                    <a:lnTo>
                      <a:pt x="20968" y="42181"/>
                    </a:lnTo>
                    <a:lnTo>
                      <a:pt x="20968" y="41696"/>
                    </a:lnTo>
                    <a:lnTo>
                      <a:pt x="20968" y="41454"/>
                    </a:lnTo>
                    <a:lnTo>
                      <a:pt x="20968" y="40727"/>
                    </a:lnTo>
                    <a:lnTo>
                      <a:pt x="20553" y="40727"/>
                    </a:lnTo>
                    <a:lnTo>
                      <a:pt x="18269" y="40484"/>
                    </a:lnTo>
                    <a:lnTo>
                      <a:pt x="17647" y="39757"/>
                    </a:lnTo>
                    <a:lnTo>
                      <a:pt x="16193" y="37818"/>
                    </a:lnTo>
                    <a:lnTo>
                      <a:pt x="15986" y="35393"/>
                    </a:lnTo>
                    <a:lnTo>
                      <a:pt x="14325" y="34181"/>
                    </a:lnTo>
                    <a:lnTo>
                      <a:pt x="13702" y="33454"/>
                    </a:lnTo>
                    <a:lnTo>
                      <a:pt x="12871" y="32000"/>
                    </a:lnTo>
                    <a:lnTo>
                      <a:pt x="12041" y="31515"/>
                    </a:lnTo>
                    <a:lnTo>
                      <a:pt x="12871" y="28848"/>
                    </a:lnTo>
                    <a:lnTo>
                      <a:pt x="13702" y="27393"/>
                    </a:lnTo>
                    <a:lnTo>
                      <a:pt x="15778" y="25696"/>
                    </a:lnTo>
                    <a:lnTo>
                      <a:pt x="15778" y="23272"/>
                    </a:lnTo>
                    <a:lnTo>
                      <a:pt x="14740" y="22060"/>
                    </a:lnTo>
                    <a:lnTo>
                      <a:pt x="13702" y="21575"/>
                    </a:lnTo>
                    <a:lnTo>
                      <a:pt x="13079" y="22060"/>
                    </a:lnTo>
                    <a:lnTo>
                      <a:pt x="11418" y="22060"/>
                    </a:lnTo>
                    <a:lnTo>
                      <a:pt x="8304" y="18909"/>
                    </a:lnTo>
                    <a:lnTo>
                      <a:pt x="7058" y="18424"/>
                    </a:lnTo>
                    <a:lnTo>
                      <a:pt x="4775" y="12363"/>
                    </a:lnTo>
                    <a:lnTo>
                      <a:pt x="3944" y="12363"/>
                    </a:lnTo>
                    <a:lnTo>
                      <a:pt x="2698" y="10909"/>
                    </a:lnTo>
                    <a:lnTo>
                      <a:pt x="1660" y="4606"/>
                    </a:lnTo>
                    <a:lnTo>
                      <a:pt x="1038" y="5575"/>
                    </a:lnTo>
                    <a:lnTo>
                      <a:pt x="415" y="5575"/>
                    </a:lnTo>
                    <a:lnTo>
                      <a:pt x="0" y="3878"/>
                    </a:lnTo>
                    <a:lnTo>
                      <a:pt x="207" y="3878"/>
                    </a:lnTo>
                    <a:lnTo>
                      <a:pt x="415" y="3878"/>
                    </a:lnTo>
                    <a:lnTo>
                      <a:pt x="4567" y="3878"/>
                    </a:lnTo>
                    <a:lnTo>
                      <a:pt x="6851" y="3878"/>
                    </a:lnTo>
                    <a:lnTo>
                      <a:pt x="8719" y="3878"/>
                    </a:lnTo>
                    <a:lnTo>
                      <a:pt x="9757" y="3878"/>
                    </a:lnTo>
                    <a:lnTo>
                      <a:pt x="13079" y="3636"/>
                    </a:lnTo>
                    <a:lnTo>
                      <a:pt x="14532" y="3636"/>
                    </a:lnTo>
                    <a:lnTo>
                      <a:pt x="17439" y="3636"/>
                    </a:lnTo>
                    <a:lnTo>
                      <a:pt x="19100" y="3636"/>
                    </a:lnTo>
                    <a:lnTo>
                      <a:pt x="21384" y="3636"/>
                    </a:lnTo>
                    <a:lnTo>
                      <a:pt x="22006" y="3151"/>
                    </a:lnTo>
                    <a:lnTo>
                      <a:pt x="25743" y="3151"/>
                    </a:lnTo>
                    <a:lnTo>
                      <a:pt x="25951" y="315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7" name="Shape 88" descr="Montana, 15 percent by 2015." title="Montana">
                <a:extLst>
                  <a:ext uri="{FF2B5EF4-FFF2-40B4-BE49-F238E27FC236}">
                    <a16:creationId xmlns:a16="http://schemas.microsoft.com/office/drawing/2014/main" id="{2E780738-8DE8-5347-B1BA-29F2F58BD055}"/>
                  </a:ext>
                </a:extLst>
              </p:cNvPr>
              <p:cNvSpPr/>
              <p:nvPr/>
            </p:nvSpPr>
            <p:spPr>
              <a:xfrm>
                <a:off x="2525142" y="1301319"/>
                <a:ext cx="1416251" cy="832159"/>
              </a:xfrm>
              <a:custGeom>
                <a:avLst/>
                <a:gdLst/>
                <a:ahLst/>
                <a:cxnLst/>
                <a:rect l="0" t="0" r="0" b="0"/>
                <a:pathLst>
                  <a:path w="120000" h="120000" extrusionOk="0">
                    <a:moveTo>
                      <a:pt x="15356" y="83507"/>
                    </a:moveTo>
                    <a:lnTo>
                      <a:pt x="11823" y="86865"/>
                    </a:lnTo>
                    <a:lnTo>
                      <a:pt x="10464" y="86865"/>
                    </a:lnTo>
                    <a:lnTo>
                      <a:pt x="8561" y="85074"/>
                    </a:lnTo>
                    <a:lnTo>
                      <a:pt x="12502" y="63134"/>
                    </a:lnTo>
                    <a:lnTo>
                      <a:pt x="12910" y="63134"/>
                    </a:lnTo>
                    <a:lnTo>
                      <a:pt x="13725" y="60447"/>
                    </a:lnTo>
                    <a:lnTo>
                      <a:pt x="13725" y="59552"/>
                    </a:lnTo>
                    <a:lnTo>
                      <a:pt x="13182" y="59328"/>
                    </a:lnTo>
                    <a:lnTo>
                      <a:pt x="11959" y="59552"/>
                    </a:lnTo>
                    <a:lnTo>
                      <a:pt x="10872" y="59328"/>
                    </a:lnTo>
                    <a:lnTo>
                      <a:pt x="10736" y="58656"/>
                    </a:lnTo>
                    <a:lnTo>
                      <a:pt x="10872" y="57537"/>
                    </a:lnTo>
                    <a:lnTo>
                      <a:pt x="10464" y="56865"/>
                    </a:lnTo>
                    <a:lnTo>
                      <a:pt x="9377" y="57537"/>
                    </a:lnTo>
                    <a:lnTo>
                      <a:pt x="9105" y="57089"/>
                    </a:lnTo>
                    <a:lnTo>
                      <a:pt x="9513" y="56194"/>
                    </a:lnTo>
                    <a:lnTo>
                      <a:pt x="8018" y="51492"/>
                    </a:lnTo>
                    <a:lnTo>
                      <a:pt x="7066" y="49477"/>
                    </a:lnTo>
                    <a:lnTo>
                      <a:pt x="5028" y="42985"/>
                    </a:lnTo>
                    <a:lnTo>
                      <a:pt x="3669" y="41641"/>
                    </a:lnTo>
                    <a:lnTo>
                      <a:pt x="1494" y="37388"/>
                    </a:lnTo>
                    <a:lnTo>
                      <a:pt x="2718" y="36716"/>
                    </a:lnTo>
                    <a:lnTo>
                      <a:pt x="1630" y="34925"/>
                    </a:lnTo>
                    <a:lnTo>
                      <a:pt x="2174" y="30895"/>
                    </a:lnTo>
                    <a:lnTo>
                      <a:pt x="0" y="23731"/>
                    </a:lnTo>
                    <a:lnTo>
                      <a:pt x="0" y="23507"/>
                    </a:lnTo>
                    <a:lnTo>
                      <a:pt x="543" y="18134"/>
                    </a:lnTo>
                    <a:lnTo>
                      <a:pt x="1087" y="12313"/>
                    </a:lnTo>
                    <a:lnTo>
                      <a:pt x="1223" y="11641"/>
                    </a:lnTo>
                    <a:lnTo>
                      <a:pt x="1223" y="11417"/>
                    </a:lnTo>
                    <a:lnTo>
                      <a:pt x="2174" y="2910"/>
                    </a:lnTo>
                    <a:lnTo>
                      <a:pt x="2446" y="447"/>
                    </a:lnTo>
                    <a:lnTo>
                      <a:pt x="2582" y="0"/>
                    </a:lnTo>
                    <a:lnTo>
                      <a:pt x="15356" y="3582"/>
                    </a:lnTo>
                    <a:lnTo>
                      <a:pt x="21608" y="5373"/>
                    </a:lnTo>
                    <a:lnTo>
                      <a:pt x="40090" y="9850"/>
                    </a:lnTo>
                    <a:lnTo>
                      <a:pt x="48924" y="11865"/>
                    </a:lnTo>
                    <a:lnTo>
                      <a:pt x="54224" y="12985"/>
                    </a:lnTo>
                    <a:lnTo>
                      <a:pt x="61562" y="14328"/>
                    </a:lnTo>
                    <a:lnTo>
                      <a:pt x="66455" y="15447"/>
                    </a:lnTo>
                    <a:lnTo>
                      <a:pt x="78686" y="17462"/>
                    </a:lnTo>
                    <a:lnTo>
                      <a:pt x="89014" y="19029"/>
                    </a:lnTo>
                    <a:lnTo>
                      <a:pt x="99614" y="20597"/>
                    </a:lnTo>
                    <a:lnTo>
                      <a:pt x="109943" y="21940"/>
                    </a:lnTo>
                    <a:lnTo>
                      <a:pt x="119864" y="22835"/>
                    </a:lnTo>
                    <a:lnTo>
                      <a:pt x="119592" y="28656"/>
                    </a:lnTo>
                    <a:lnTo>
                      <a:pt x="119592" y="30895"/>
                    </a:lnTo>
                    <a:lnTo>
                      <a:pt x="119592" y="31567"/>
                    </a:lnTo>
                    <a:lnTo>
                      <a:pt x="119592" y="31791"/>
                    </a:lnTo>
                    <a:lnTo>
                      <a:pt x="119456" y="34477"/>
                    </a:lnTo>
                    <a:lnTo>
                      <a:pt x="119456" y="37388"/>
                    </a:lnTo>
                    <a:lnTo>
                      <a:pt x="119184" y="43432"/>
                    </a:lnTo>
                    <a:lnTo>
                      <a:pt x="119048" y="46567"/>
                    </a:lnTo>
                    <a:lnTo>
                      <a:pt x="118912" y="49477"/>
                    </a:lnTo>
                    <a:lnTo>
                      <a:pt x="118912" y="52611"/>
                    </a:lnTo>
                    <a:lnTo>
                      <a:pt x="118505" y="60895"/>
                    </a:lnTo>
                    <a:lnTo>
                      <a:pt x="118505" y="61567"/>
                    </a:lnTo>
                    <a:lnTo>
                      <a:pt x="118505" y="62462"/>
                    </a:lnTo>
                    <a:lnTo>
                      <a:pt x="118233" y="67388"/>
                    </a:lnTo>
                    <a:lnTo>
                      <a:pt x="117961" y="76343"/>
                    </a:lnTo>
                    <a:lnTo>
                      <a:pt x="117961" y="78805"/>
                    </a:lnTo>
                    <a:lnTo>
                      <a:pt x="117689" y="81268"/>
                    </a:lnTo>
                    <a:lnTo>
                      <a:pt x="117689" y="82164"/>
                    </a:lnTo>
                    <a:lnTo>
                      <a:pt x="117553" y="87537"/>
                    </a:lnTo>
                    <a:lnTo>
                      <a:pt x="117553" y="88432"/>
                    </a:lnTo>
                    <a:lnTo>
                      <a:pt x="117281" y="92014"/>
                    </a:lnTo>
                    <a:lnTo>
                      <a:pt x="117146" y="95597"/>
                    </a:lnTo>
                    <a:lnTo>
                      <a:pt x="117146" y="97164"/>
                    </a:lnTo>
                    <a:lnTo>
                      <a:pt x="117146" y="100074"/>
                    </a:lnTo>
                    <a:lnTo>
                      <a:pt x="116602" y="112164"/>
                    </a:lnTo>
                    <a:lnTo>
                      <a:pt x="116602" y="113059"/>
                    </a:lnTo>
                    <a:lnTo>
                      <a:pt x="116466" y="118208"/>
                    </a:lnTo>
                    <a:lnTo>
                      <a:pt x="116602" y="118432"/>
                    </a:lnTo>
                    <a:lnTo>
                      <a:pt x="116194" y="118432"/>
                    </a:lnTo>
                    <a:lnTo>
                      <a:pt x="109263" y="117537"/>
                    </a:lnTo>
                    <a:lnTo>
                      <a:pt x="108176" y="117537"/>
                    </a:lnTo>
                    <a:lnTo>
                      <a:pt x="106002" y="117089"/>
                    </a:lnTo>
                    <a:lnTo>
                      <a:pt x="105594" y="117089"/>
                    </a:lnTo>
                    <a:lnTo>
                      <a:pt x="97032" y="115970"/>
                    </a:lnTo>
                    <a:lnTo>
                      <a:pt x="96081" y="115970"/>
                    </a:lnTo>
                    <a:lnTo>
                      <a:pt x="95809" y="115970"/>
                    </a:lnTo>
                    <a:lnTo>
                      <a:pt x="94722" y="115970"/>
                    </a:lnTo>
                    <a:lnTo>
                      <a:pt x="93363" y="115970"/>
                    </a:lnTo>
                    <a:lnTo>
                      <a:pt x="93227" y="115970"/>
                    </a:lnTo>
                    <a:lnTo>
                      <a:pt x="85617" y="114626"/>
                    </a:lnTo>
                    <a:lnTo>
                      <a:pt x="84394" y="114402"/>
                    </a:lnTo>
                    <a:lnTo>
                      <a:pt x="76240" y="113059"/>
                    </a:lnTo>
                    <a:lnTo>
                      <a:pt x="72706" y="112611"/>
                    </a:lnTo>
                    <a:lnTo>
                      <a:pt x="71347" y="112164"/>
                    </a:lnTo>
                    <a:lnTo>
                      <a:pt x="69988" y="112164"/>
                    </a:lnTo>
                    <a:lnTo>
                      <a:pt x="68901" y="111940"/>
                    </a:lnTo>
                    <a:lnTo>
                      <a:pt x="64960" y="111268"/>
                    </a:lnTo>
                    <a:lnTo>
                      <a:pt x="63601" y="110597"/>
                    </a:lnTo>
                    <a:lnTo>
                      <a:pt x="56670" y="109477"/>
                    </a:lnTo>
                    <a:lnTo>
                      <a:pt x="55855" y="109477"/>
                    </a:lnTo>
                    <a:lnTo>
                      <a:pt x="54631" y="109029"/>
                    </a:lnTo>
                    <a:lnTo>
                      <a:pt x="50419" y="108582"/>
                    </a:lnTo>
                    <a:lnTo>
                      <a:pt x="43624" y="107014"/>
                    </a:lnTo>
                    <a:lnTo>
                      <a:pt x="43080" y="115074"/>
                    </a:lnTo>
                    <a:lnTo>
                      <a:pt x="42672" y="119104"/>
                    </a:lnTo>
                    <a:lnTo>
                      <a:pt x="42672" y="119776"/>
                    </a:lnTo>
                    <a:lnTo>
                      <a:pt x="42400" y="119104"/>
                    </a:lnTo>
                    <a:lnTo>
                      <a:pt x="42129" y="119104"/>
                    </a:lnTo>
                    <a:lnTo>
                      <a:pt x="41993" y="118656"/>
                    </a:lnTo>
                    <a:lnTo>
                      <a:pt x="40770" y="115074"/>
                    </a:lnTo>
                    <a:lnTo>
                      <a:pt x="39682" y="112164"/>
                    </a:lnTo>
                    <a:lnTo>
                      <a:pt x="38731" y="113059"/>
                    </a:lnTo>
                    <a:lnTo>
                      <a:pt x="38187" y="114402"/>
                    </a:lnTo>
                    <a:lnTo>
                      <a:pt x="38187" y="116865"/>
                    </a:lnTo>
                    <a:lnTo>
                      <a:pt x="36828" y="116641"/>
                    </a:lnTo>
                    <a:lnTo>
                      <a:pt x="31528" y="115970"/>
                    </a:lnTo>
                    <a:lnTo>
                      <a:pt x="30441" y="114626"/>
                    </a:lnTo>
                    <a:lnTo>
                      <a:pt x="29082" y="115970"/>
                    </a:lnTo>
                    <a:lnTo>
                      <a:pt x="27451" y="116641"/>
                    </a:lnTo>
                    <a:lnTo>
                      <a:pt x="25141" y="115074"/>
                    </a:lnTo>
                    <a:lnTo>
                      <a:pt x="23918" y="116641"/>
                    </a:lnTo>
                    <a:lnTo>
                      <a:pt x="24054" y="117761"/>
                    </a:lnTo>
                    <a:lnTo>
                      <a:pt x="23646" y="118208"/>
                    </a:lnTo>
                    <a:lnTo>
                      <a:pt x="22423" y="115746"/>
                    </a:lnTo>
                    <a:lnTo>
                      <a:pt x="21608" y="107910"/>
                    </a:lnTo>
                    <a:lnTo>
                      <a:pt x="18618" y="104104"/>
                    </a:lnTo>
                    <a:lnTo>
                      <a:pt x="19026" y="101194"/>
                    </a:lnTo>
                    <a:lnTo>
                      <a:pt x="15356" y="83507"/>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8" name="Shape 89" descr="Nevada, 25 percent by 2025." title="Nevada">
                <a:extLst>
                  <a:ext uri="{FF2B5EF4-FFF2-40B4-BE49-F238E27FC236}">
                    <a16:creationId xmlns:a16="http://schemas.microsoft.com/office/drawing/2014/main" id="{A46C2442-F086-EA41-88FF-8368FB133867}"/>
                  </a:ext>
                </a:extLst>
              </p:cNvPr>
              <p:cNvSpPr/>
              <p:nvPr/>
            </p:nvSpPr>
            <p:spPr>
              <a:xfrm>
                <a:off x="1732479" y="2352447"/>
                <a:ext cx="865340" cy="1298274"/>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9" name="Shape 90" descr="New Hampshire, 24.8 percent by 2025." title="New Hampshire">
                <a:extLst>
                  <a:ext uri="{FF2B5EF4-FFF2-40B4-BE49-F238E27FC236}">
                    <a16:creationId xmlns:a16="http://schemas.microsoft.com/office/drawing/2014/main" id="{3D8DAE08-754E-B248-997A-6DAB643AC95A}"/>
                  </a:ext>
                </a:extLst>
              </p:cNvPr>
              <p:cNvSpPr/>
              <p:nvPr/>
            </p:nvSpPr>
            <p:spPr>
              <a:xfrm>
                <a:off x="7825495" y="1666354"/>
                <a:ext cx="227000" cy="464534"/>
              </a:xfrm>
              <a:custGeom>
                <a:avLst/>
                <a:gdLst/>
                <a:ahLst/>
                <a:cxnLst/>
                <a:rect l="0" t="0" r="0" b="0"/>
                <a:pathLst>
                  <a:path w="120000" h="120000" extrusionOk="0">
                    <a:moveTo>
                      <a:pt x="1690" y="81471"/>
                    </a:moveTo>
                    <a:lnTo>
                      <a:pt x="845" y="80267"/>
                    </a:lnTo>
                    <a:lnTo>
                      <a:pt x="3380" y="74648"/>
                    </a:lnTo>
                    <a:lnTo>
                      <a:pt x="6760" y="73043"/>
                    </a:lnTo>
                    <a:lnTo>
                      <a:pt x="6760" y="63010"/>
                    </a:lnTo>
                    <a:lnTo>
                      <a:pt x="9295" y="56989"/>
                    </a:lnTo>
                    <a:lnTo>
                      <a:pt x="6760" y="55785"/>
                    </a:lnTo>
                    <a:lnTo>
                      <a:pt x="4225" y="51772"/>
                    </a:lnTo>
                    <a:lnTo>
                      <a:pt x="6760" y="47759"/>
                    </a:lnTo>
                    <a:lnTo>
                      <a:pt x="16056" y="45752"/>
                    </a:lnTo>
                    <a:lnTo>
                      <a:pt x="16901" y="44548"/>
                    </a:lnTo>
                    <a:lnTo>
                      <a:pt x="19436" y="42943"/>
                    </a:lnTo>
                    <a:lnTo>
                      <a:pt x="28732" y="37324"/>
                    </a:lnTo>
                    <a:lnTo>
                      <a:pt x="19436" y="27290"/>
                    </a:lnTo>
                    <a:lnTo>
                      <a:pt x="24507" y="19264"/>
                    </a:lnTo>
                    <a:lnTo>
                      <a:pt x="20281" y="14849"/>
                    </a:lnTo>
                    <a:lnTo>
                      <a:pt x="19436" y="5217"/>
                    </a:lnTo>
                    <a:lnTo>
                      <a:pt x="31267" y="2408"/>
                    </a:lnTo>
                    <a:lnTo>
                      <a:pt x="33802" y="3210"/>
                    </a:lnTo>
                    <a:lnTo>
                      <a:pt x="39718" y="2408"/>
                    </a:lnTo>
                    <a:lnTo>
                      <a:pt x="39718" y="0"/>
                    </a:lnTo>
                    <a:lnTo>
                      <a:pt x="43098" y="1605"/>
                    </a:lnTo>
                    <a:lnTo>
                      <a:pt x="43098" y="3612"/>
                    </a:lnTo>
                    <a:lnTo>
                      <a:pt x="56619" y="22073"/>
                    </a:lnTo>
                    <a:lnTo>
                      <a:pt x="69295" y="41739"/>
                    </a:lnTo>
                    <a:lnTo>
                      <a:pt x="70985" y="43344"/>
                    </a:lnTo>
                    <a:lnTo>
                      <a:pt x="77746" y="54180"/>
                    </a:lnTo>
                    <a:lnTo>
                      <a:pt x="83661" y="62207"/>
                    </a:lnTo>
                    <a:lnTo>
                      <a:pt x="83661" y="64214"/>
                    </a:lnTo>
                    <a:lnTo>
                      <a:pt x="90422" y="73043"/>
                    </a:lnTo>
                    <a:lnTo>
                      <a:pt x="95492" y="80668"/>
                    </a:lnTo>
                    <a:lnTo>
                      <a:pt x="105633" y="84280"/>
                    </a:lnTo>
                    <a:lnTo>
                      <a:pt x="109014" y="89096"/>
                    </a:lnTo>
                    <a:lnTo>
                      <a:pt x="114929" y="90301"/>
                    </a:lnTo>
                    <a:lnTo>
                      <a:pt x="119154" y="90702"/>
                    </a:lnTo>
                    <a:lnTo>
                      <a:pt x="116619" y="97525"/>
                    </a:lnTo>
                    <a:lnTo>
                      <a:pt x="116619" y="99933"/>
                    </a:lnTo>
                    <a:lnTo>
                      <a:pt x="102253" y="101939"/>
                    </a:lnTo>
                    <a:lnTo>
                      <a:pt x="101408" y="104347"/>
                    </a:lnTo>
                    <a:lnTo>
                      <a:pt x="92112" y="108762"/>
                    </a:lnTo>
                    <a:lnTo>
                      <a:pt x="92112" y="109163"/>
                    </a:lnTo>
                    <a:lnTo>
                      <a:pt x="90422" y="109163"/>
                    </a:lnTo>
                    <a:lnTo>
                      <a:pt x="89577" y="111170"/>
                    </a:lnTo>
                    <a:lnTo>
                      <a:pt x="49859" y="115585"/>
                    </a:lnTo>
                    <a:lnTo>
                      <a:pt x="49014" y="115585"/>
                    </a:lnTo>
                    <a:lnTo>
                      <a:pt x="46478" y="115986"/>
                    </a:lnTo>
                    <a:lnTo>
                      <a:pt x="39718" y="116789"/>
                    </a:lnTo>
                    <a:lnTo>
                      <a:pt x="25352" y="117591"/>
                    </a:lnTo>
                    <a:lnTo>
                      <a:pt x="20281" y="118795"/>
                    </a:lnTo>
                    <a:lnTo>
                      <a:pt x="19436" y="118795"/>
                    </a:lnTo>
                    <a:lnTo>
                      <a:pt x="13521" y="119598"/>
                    </a:lnTo>
                    <a:lnTo>
                      <a:pt x="4225" y="110367"/>
                    </a:lnTo>
                    <a:lnTo>
                      <a:pt x="6760" y="107558"/>
                    </a:lnTo>
                    <a:lnTo>
                      <a:pt x="4225" y="100334"/>
                    </a:lnTo>
                    <a:lnTo>
                      <a:pt x="4225" y="97525"/>
                    </a:lnTo>
                    <a:lnTo>
                      <a:pt x="845" y="86287"/>
                    </a:lnTo>
                    <a:lnTo>
                      <a:pt x="0" y="82675"/>
                    </a:lnTo>
                    <a:lnTo>
                      <a:pt x="1690" y="8147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0" name="Shape 91" descr="New Jersey, 20.38 percent by 2021, plus 4.1% solar by 2028." title="New Jersey">
                <a:extLst>
                  <a:ext uri="{FF2B5EF4-FFF2-40B4-BE49-F238E27FC236}">
                    <a16:creationId xmlns:a16="http://schemas.microsoft.com/office/drawing/2014/main" id="{ED6CE458-173E-8D42-A727-43A55BD7ED9C}"/>
                  </a:ext>
                </a:extLst>
              </p:cNvPr>
              <p:cNvSpPr/>
              <p:nvPr/>
            </p:nvSpPr>
            <p:spPr>
              <a:xfrm>
                <a:off x="7575780" y="2422901"/>
                <a:ext cx="185392" cy="410813"/>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31" name="Shape 92" descr="New Mexico, 20 percent by 2020 for investor owned utilities. 10 percent by 2020 for cooperative utilities." title="New Mexico">
                <a:extLst>
                  <a:ext uri="{FF2B5EF4-FFF2-40B4-BE49-F238E27FC236}">
                    <a16:creationId xmlns:a16="http://schemas.microsoft.com/office/drawing/2014/main" id="{BE28B95C-FCCC-734F-9331-A99FF6A14D92}"/>
                  </a:ext>
                </a:extLst>
              </p:cNvPr>
              <p:cNvSpPr/>
              <p:nvPr/>
            </p:nvSpPr>
            <p:spPr>
              <a:xfrm>
                <a:off x="3028111" y="3419328"/>
                <a:ext cx="931176" cy="968044"/>
              </a:xfrm>
              <a:custGeom>
                <a:avLst/>
                <a:gdLst/>
                <a:ahLst/>
                <a:cxnLst/>
                <a:rect l="0" t="0" r="0" b="0"/>
                <a:pathLst>
                  <a:path w="120000" h="120000" extrusionOk="0">
                    <a:moveTo>
                      <a:pt x="3298" y="118649"/>
                    </a:moveTo>
                    <a:lnTo>
                      <a:pt x="15670" y="119807"/>
                    </a:lnTo>
                    <a:lnTo>
                      <a:pt x="16701" y="110353"/>
                    </a:lnTo>
                    <a:lnTo>
                      <a:pt x="33608" y="111897"/>
                    </a:lnTo>
                    <a:lnTo>
                      <a:pt x="48041" y="113054"/>
                    </a:lnTo>
                    <a:lnTo>
                      <a:pt x="46185" y="110546"/>
                    </a:lnTo>
                    <a:lnTo>
                      <a:pt x="46597" y="110160"/>
                    </a:lnTo>
                    <a:lnTo>
                      <a:pt x="46185" y="108810"/>
                    </a:lnTo>
                    <a:lnTo>
                      <a:pt x="46597" y="108424"/>
                    </a:lnTo>
                    <a:lnTo>
                      <a:pt x="51340" y="108810"/>
                    </a:lnTo>
                    <a:lnTo>
                      <a:pt x="53608" y="108810"/>
                    </a:lnTo>
                    <a:lnTo>
                      <a:pt x="55876" y="109003"/>
                    </a:lnTo>
                    <a:lnTo>
                      <a:pt x="58350" y="109389"/>
                    </a:lnTo>
                    <a:lnTo>
                      <a:pt x="69690" y="110353"/>
                    </a:lnTo>
                    <a:lnTo>
                      <a:pt x="74845" y="110546"/>
                    </a:lnTo>
                    <a:lnTo>
                      <a:pt x="78350" y="110546"/>
                    </a:lnTo>
                    <a:lnTo>
                      <a:pt x="79793" y="110546"/>
                    </a:lnTo>
                    <a:lnTo>
                      <a:pt x="88659" y="111511"/>
                    </a:lnTo>
                    <a:lnTo>
                      <a:pt x="90515" y="111511"/>
                    </a:lnTo>
                    <a:lnTo>
                      <a:pt x="95257" y="111704"/>
                    </a:lnTo>
                    <a:lnTo>
                      <a:pt x="95670" y="111704"/>
                    </a:lnTo>
                    <a:lnTo>
                      <a:pt x="100000" y="111897"/>
                    </a:lnTo>
                    <a:lnTo>
                      <a:pt x="100206" y="111897"/>
                    </a:lnTo>
                    <a:lnTo>
                      <a:pt x="100618" y="111897"/>
                    </a:lnTo>
                    <a:lnTo>
                      <a:pt x="102680" y="111897"/>
                    </a:lnTo>
                    <a:lnTo>
                      <a:pt x="107422" y="112475"/>
                    </a:lnTo>
                    <a:lnTo>
                      <a:pt x="108041" y="112475"/>
                    </a:lnTo>
                    <a:lnTo>
                      <a:pt x="111752" y="112475"/>
                    </a:lnTo>
                    <a:lnTo>
                      <a:pt x="112783" y="112475"/>
                    </a:lnTo>
                    <a:lnTo>
                      <a:pt x="112783" y="110546"/>
                    </a:lnTo>
                    <a:lnTo>
                      <a:pt x="113195" y="107459"/>
                    </a:lnTo>
                    <a:lnTo>
                      <a:pt x="113402" y="102636"/>
                    </a:lnTo>
                    <a:lnTo>
                      <a:pt x="113402" y="101479"/>
                    </a:lnTo>
                    <a:lnTo>
                      <a:pt x="113608" y="99356"/>
                    </a:lnTo>
                    <a:lnTo>
                      <a:pt x="113608" y="95498"/>
                    </a:lnTo>
                    <a:lnTo>
                      <a:pt x="114020" y="92411"/>
                    </a:lnTo>
                    <a:lnTo>
                      <a:pt x="114226" y="88938"/>
                    </a:lnTo>
                    <a:lnTo>
                      <a:pt x="114639" y="83729"/>
                    </a:lnTo>
                    <a:lnTo>
                      <a:pt x="114639" y="83344"/>
                    </a:lnTo>
                    <a:lnTo>
                      <a:pt x="114845" y="81028"/>
                    </a:lnTo>
                    <a:lnTo>
                      <a:pt x="114845" y="80450"/>
                    </a:lnTo>
                    <a:lnTo>
                      <a:pt x="114845" y="79678"/>
                    </a:lnTo>
                    <a:lnTo>
                      <a:pt x="115051" y="77556"/>
                    </a:lnTo>
                    <a:lnTo>
                      <a:pt x="115051" y="76784"/>
                    </a:lnTo>
                    <a:lnTo>
                      <a:pt x="115051" y="74276"/>
                    </a:lnTo>
                    <a:lnTo>
                      <a:pt x="115463" y="70610"/>
                    </a:lnTo>
                    <a:lnTo>
                      <a:pt x="115670" y="65594"/>
                    </a:lnTo>
                    <a:lnTo>
                      <a:pt x="115670" y="64244"/>
                    </a:lnTo>
                    <a:lnTo>
                      <a:pt x="116082" y="61736"/>
                    </a:lnTo>
                    <a:lnTo>
                      <a:pt x="116288" y="60192"/>
                    </a:lnTo>
                    <a:lnTo>
                      <a:pt x="116288" y="55176"/>
                    </a:lnTo>
                    <a:lnTo>
                      <a:pt x="116494" y="52475"/>
                    </a:lnTo>
                    <a:lnTo>
                      <a:pt x="116494" y="50546"/>
                    </a:lnTo>
                    <a:lnTo>
                      <a:pt x="116907" y="49581"/>
                    </a:lnTo>
                    <a:lnTo>
                      <a:pt x="116907" y="46881"/>
                    </a:lnTo>
                    <a:lnTo>
                      <a:pt x="116907" y="45723"/>
                    </a:lnTo>
                    <a:lnTo>
                      <a:pt x="117113" y="43987"/>
                    </a:lnTo>
                    <a:lnTo>
                      <a:pt x="117113" y="42829"/>
                    </a:lnTo>
                    <a:lnTo>
                      <a:pt x="117319" y="36463"/>
                    </a:lnTo>
                    <a:lnTo>
                      <a:pt x="117319" y="34147"/>
                    </a:lnTo>
                    <a:lnTo>
                      <a:pt x="117731" y="33762"/>
                    </a:lnTo>
                    <a:lnTo>
                      <a:pt x="117731" y="33183"/>
                    </a:lnTo>
                    <a:lnTo>
                      <a:pt x="117938" y="27395"/>
                    </a:lnTo>
                    <a:lnTo>
                      <a:pt x="118350" y="18327"/>
                    </a:lnTo>
                    <a:lnTo>
                      <a:pt x="119175" y="18327"/>
                    </a:lnTo>
                    <a:lnTo>
                      <a:pt x="119175" y="13504"/>
                    </a:lnTo>
                    <a:lnTo>
                      <a:pt x="119381" y="10225"/>
                    </a:lnTo>
                    <a:lnTo>
                      <a:pt x="119793" y="7717"/>
                    </a:lnTo>
                    <a:lnTo>
                      <a:pt x="118350" y="7717"/>
                    </a:lnTo>
                    <a:lnTo>
                      <a:pt x="114226" y="7331"/>
                    </a:lnTo>
                    <a:lnTo>
                      <a:pt x="113195" y="7331"/>
                    </a:lnTo>
                    <a:lnTo>
                      <a:pt x="102061" y="6752"/>
                    </a:lnTo>
                    <a:lnTo>
                      <a:pt x="95670" y="6559"/>
                    </a:lnTo>
                    <a:lnTo>
                      <a:pt x="85773" y="5980"/>
                    </a:lnTo>
                    <a:lnTo>
                      <a:pt x="81855" y="5594"/>
                    </a:lnTo>
                    <a:lnTo>
                      <a:pt x="80618" y="5594"/>
                    </a:lnTo>
                    <a:lnTo>
                      <a:pt x="71958" y="5016"/>
                    </a:lnTo>
                    <a:lnTo>
                      <a:pt x="71546" y="5016"/>
                    </a:lnTo>
                    <a:lnTo>
                      <a:pt x="69278" y="4630"/>
                    </a:lnTo>
                    <a:lnTo>
                      <a:pt x="67010" y="4437"/>
                    </a:lnTo>
                    <a:lnTo>
                      <a:pt x="58969" y="4244"/>
                    </a:lnTo>
                    <a:lnTo>
                      <a:pt x="42061" y="2508"/>
                    </a:lnTo>
                    <a:lnTo>
                      <a:pt x="41443" y="2315"/>
                    </a:lnTo>
                    <a:lnTo>
                      <a:pt x="41237" y="2315"/>
                    </a:lnTo>
                    <a:lnTo>
                      <a:pt x="41030" y="2315"/>
                    </a:lnTo>
                    <a:lnTo>
                      <a:pt x="29896" y="1157"/>
                    </a:lnTo>
                    <a:lnTo>
                      <a:pt x="25567" y="964"/>
                    </a:lnTo>
                    <a:lnTo>
                      <a:pt x="20412" y="385"/>
                    </a:lnTo>
                    <a:lnTo>
                      <a:pt x="18969" y="385"/>
                    </a:lnTo>
                    <a:lnTo>
                      <a:pt x="13814" y="0"/>
                    </a:lnTo>
                    <a:lnTo>
                      <a:pt x="13402" y="5016"/>
                    </a:lnTo>
                    <a:lnTo>
                      <a:pt x="12783" y="10225"/>
                    </a:lnTo>
                    <a:lnTo>
                      <a:pt x="11340" y="20643"/>
                    </a:lnTo>
                    <a:lnTo>
                      <a:pt x="10103" y="30675"/>
                    </a:lnTo>
                    <a:lnTo>
                      <a:pt x="10103" y="31061"/>
                    </a:lnTo>
                    <a:lnTo>
                      <a:pt x="8659" y="42250"/>
                    </a:lnTo>
                    <a:lnTo>
                      <a:pt x="8247" y="46109"/>
                    </a:lnTo>
                    <a:lnTo>
                      <a:pt x="8247" y="46302"/>
                    </a:lnTo>
                    <a:lnTo>
                      <a:pt x="7835" y="50546"/>
                    </a:lnTo>
                    <a:lnTo>
                      <a:pt x="7216" y="54598"/>
                    </a:lnTo>
                    <a:lnTo>
                      <a:pt x="6391" y="62700"/>
                    </a:lnTo>
                    <a:lnTo>
                      <a:pt x="5979" y="67138"/>
                    </a:lnTo>
                    <a:lnTo>
                      <a:pt x="5979" y="67717"/>
                    </a:lnTo>
                    <a:lnTo>
                      <a:pt x="5979" y="67909"/>
                    </a:lnTo>
                    <a:lnTo>
                      <a:pt x="4536" y="79099"/>
                    </a:lnTo>
                    <a:lnTo>
                      <a:pt x="4536" y="80257"/>
                    </a:lnTo>
                    <a:lnTo>
                      <a:pt x="3917" y="83344"/>
                    </a:lnTo>
                    <a:lnTo>
                      <a:pt x="3298" y="88167"/>
                    </a:lnTo>
                    <a:lnTo>
                      <a:pt x="3298" y="88745"/>
                    </a:lnTo>
                    <a:lnTo>
                      <a:pt x="2680" y="93762"/>
                    </a:lnTo>
                    <a:lnTo>
                      <a:pt x="2474" y="95498"/>
                    </a:lnTo>
                    <a:lnTo>
                      <a:pt x="412" y="113826"/>
                    </a:lnTo>
                    <a:lnTo>
                      <a:pt x="412" y="114405"/>
                    </a:lnTo>
                    <a:lnTo>
                      <a:pt x="0" y="118456"/>
                    </a:lnTo>
                    <a:lnTo>
                      <a:pt x="3298" y="118649"/>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2" name="Shape 93" descr="New York, 29 percent by 2015." title="New York">
                <a:extLst>
                  <a:ext uri="{FF2B5EF4-FFF2-40B4-BE49-F238E27FC236}">
                    <a16:creationId xmlns:a16="http://schemas.microsoft.com/office/drawing/2014/main" id="{85F1C8F4-87E1-614E-90BA-70FDF2DA0667}"/>
                  </a:ext>
                </a:extLst>
              </p:cNvPr>
              <p:cNvSpPr/>
              <p:nvPr/>
            </p:nvSpPr>
            <p:spPr>
              <a:xfrm>
                <a:off x="6963352" y="1782102"/>
                <a:ext cx="1029665" cy="768431"/>
              </a:xfrm>
              <a:custGeom>
                <a:avLst/>
                <a:gdLst/>
                <a:ahLst/>
                <a:cxnLst/>
                <a:rect l="0" t="0" r="0" b="0"/>
                <a:pathLst>
                  <a:path w="120000" h="120000" extrusionOk="0">
                    <a:moveTo>
                      <a:pt x="91446" y="104939"/>
                    </a:moveTo>
                    <a:lnTo>
                      <a:pt x="91259" y="104939"/>
                    </a:lnTo>
                    <a:lnTo>
                      <a:pt x="87340" y="103481"/>
                    </a:lnTo>
                    <a:lnTo>
                      <a:pt x="86034" y="103238"/>
                    </a:lnTo>
                    <a:lnTo>
                      <a:pt x="85847" y="102753"/>
                    </a:lnTo>
                    <a:lnTo>
                      <a:pt x="85287" y="102510"/>
                    </a:lnTo>
                    <a:lnTo>
                      <a:pt x="83981" y="102024"/>
                    </a:lnTo>
                    <a:lnTo>
                      <a:pt x="83421" y="101781"/>
                    </a:lnTo>
                    <a:lnTo>
                      <a:pt x="81928" y="101052"/>
                    </a:lnTo>
                    <a:lnTo>
                      <a:pt x="80435" y="100566"/>
                    </a:lnTo>
                    <a:lnTo>
                      <a:pt x="78009" y="99352"/>
                    </a:lnTo>
                    <a:lnTo>
                      <a:pt x="77822" y="99109"/>
                    </a:lnTo>
                    <a:lnTo>
                      <a:pt x="76702" y="97651"/>
                    </a:lnTo>
                    <a:lnTo>
                      <a:pt x="75023" y="97651"/>
                    </a:lnTo>
                    <a:lnTo>
                      <a:pt x="72970" y="96680"/>
                    </a:lnTo>
                    <a:lnTo>
                      <a:pt x="71290" y="94736"/>
                    </a:lnTo>
                    <a:lnTo>
                      <a:pt x="71664" y="94008"/>
                    </a:lnTo>
                    <a:lnTo>
                      <a:pt x="71104" y="91093"/>
                    </a:lnTo>
                    <a:lnTo>
                      <a:pt x="69051" y="88663"/>
                    </a:lnTo>
                    <a:lnTo>
                      <a:pt x="68678" y="88421"/>
                    </a:lnTo>
                    <a:lnTo>
                      <a:pt x="67371" y="88663"/>
                    </a:lnTo>
                    <a:lnTo>
                      <a:pt x="65318" y="85748"/>
                    </a:lnTo>
                    <a:lnTo>
                      <a:pt x="65132" y="85748"/>
                    </a:lnTo>
                    <a:lnTo>
                      <a:pt x="63639" y="86234"/>
                    </a:lnTo>
                    <a:lnTo>
                      <a:pt x="58973" y="87692"/>
                    </a:lnTo>
                    <a:lnTo>
                      <a:pt x="55987" y="88421"/>
                    </a:lnTo>
                    <a:lnTo>
                      <a:pt x="54494" y="88663"/>
                    </a:lnTo>
                    <a:lnTo>
                      <a:pt x="54307" y="88906"/>
                    </a:lnTo>
                    <a:lnTo>
                      <a:pt x="53748" y="88906"/>
                    </a:lnTo>
                    <a:lnTo>
                      <a:pt x="52441" y="89392"/>
                    </a:lnTo>
                    <a:lnTo>
                      <a:pt x="50575" y="90121"/>
                    </a:lnTo>
                    <a:lnTo>
                      <a:pt x="47962" y="90607"/>
                    </a:lnTo>
                    <a:lnTo>
                      <a:pt x="44416" y="91821"/>
                    </a:lnTo>
                    <a:lnTo>
                      <a:pt x="43110" y="92064"/>
                    </a:lnTo>
                    <a:lnTo>
                      <a:pt x="42550" y="92064"/>
                    </a:lnTo>
                    <a:lnTo>
                      <a:pt x="41804" y="92307"/>
                    </a:lnTo>
                    <a:lnTo>
                      <a:pt x="40311" y="92793"/>
                    </a:lnTo>
                    <a:lnTo>
                      <a:pt x="34152" y="94493"/>
                    </a:lnTo>
                    <a:lnTo>
                      <a:pt x="32472" y="94979"/>
                    </a:lnTo>
                    <a:lnTo>
                      <a:pt x="32286" y="94979"/>
                    </a:lnTo>
                    <a:lnTo>
                      <a:pt x="30979" y="95465"/>
                    </a:lnTo>
                    <a:lnTo>
                      <a:pt x="30419" y="95465"/>
                    </a:lnTo>
                    <a:lnTo>
                      <a:pt x="28180" y="96194"/>
                    </a:lnTo>
                    <a:lnTo>
                      <a:pt x="25007" y="96680"/>
                    </a:lnTo>
                    <a:lnTo>
                      <a:pt x="23701" y="97165"/>
                    </a:lnTo>
                    <a:lnTo>
                      <a:pt x="22954" y="97408"/>
                    </a:lnTo>
                    <a:lnTo>
                      <a:pt x="22208" y="97408"/>
                    </a:lnTo>
                    <a:lnTo>
                      <a:pt x="17729" y="98866"/>
                    </a:lnTo>
                    <a:lnTo>
                      <a:pt x="14183" y="99352"/>
                    </a:lnTo>
                    <a:lnTo>
                      <a:pt x="13437" y="99838"/>
                    </a:lnTo>
                    <a:lnTo>
                      <a:pt x="12317" y="100080"/>
                    </a:lnTo>
                    <a:lnTo>
                      <a:pt x="12130" y="100080"/>
                    </a:lnTo>
                    <a:lnTo>
                      <a:pt x="11384" y="100080"/>
                    </a:lnTo>
                    <a:lnTo>
                      <a:pt x="9517" y="100809"/>
                    </a:lnTo>
                    <a:lnTo>
                      <a:pt x="5412" y="101781"/>
                    </a:lnTo>
                    <a:lnTo>
                      <a:pt x="3359" y="102510"/>
                    </a:lnTo>
                    <a:lnTo>
                      <a:pt x="2426" y="102510"/>
                    </a:lnTo>
                    <a:lnTo>
                      <a:pt x="933" y="102753"/>
                    </a:lnTo>
                    <a:lnTo>
                      <a:pt x="0" y="95708"/>
                    </a:lnTo>
                    <a:lnTo>
                      <a:pt x="1679" y="93765"/>
                    </a:lnTo>
                    <a:lnTo>
                      <a:pt x="5598" y="87935"/>
                    </a:lnTo>
                    <a:lnTo>
                      <a:pt x="7838" y="85748"/>
                    </a:lnTo>
                    <a:lnTo>
                      <a:pt x="9517" y="81619"/>
                    </a:lnTo>
                    <a:lnTo>
                      <a:pt x="10824" y="80161"/>
                    </a:lnTo>
                    <a:lnTo>
                      <a:pt x="9704" y="75303"/>
                    </a:lnTo>
                    <a:lnTo>
                      <a:pt x="8211" y="74574"/>
                    </a:lnTo>
                    <a:lnTo>
                      <a:pt x="7838" y="72631"/>
                    </a:lnTo>
                    <a:lnTo>
                      <a:pt x="6905" y="71417"/>
                    </a:lnTo>
                    <a:lnTo>
                      <a:pt x="6345" y="67530"/>
                    </a:lnTo>
                    <a:lnTo>
                      <a:pt x="14743" y="62672"/>
                    </a:lnTo>
                    <a:lnTo>
                      <a:pt x="19222" y="61457"/>
                    </a:lnTo>
                    <a:lnTo>
                      <a:pt x="21461" y="61214"/>
                    </a:lnTo>
                    <a:lnTo>
                      <a:pt x="25007" y="61214"/>
                    </a:lnTo>
                    <a:lnTo>
                      <a:pt x="28367" y="62672"/>
                    </a:lnTo>
                    <a:lnTo>
                      <a:pt x="30793" y="61214"/>
                    </a:lnTo>
                    <a:lnTo>
                      <a:pt x="34152" y="60000"/>
                    </a:lnTo>
                    <a:lnTo>
                      <a:pt x="35832" y="59757"/>
                    </a:lnTo>
                    <a:lnTo>
                      <a:pt x="39751" y="56842"/>
                    </a:lnTo>
                    <a:lnTo>
                      <a:pt x="40497" y="55627"/>
                    </a:lnTo>
                    <a:lnTo>
                      <a:pt x="40870" y="54412"/>
                    </a:lnTo>
                    <a:lnTo>
                      <a:pt x="42923" y="51740"/>
                    </a:lnTo>
                    <a:lnTo>
                      <a:pt x="45723" y="50283"/>
                    </a:lnTo>
                    <a:lnTo>
                      <a:pt x="46283" y="47368"/>
                    </a:lnTo>
                    <a:lnTo>
                      <a:pt x="45723" y="45910"/>
                    </a:lnTo>
                    <a:lnTo>
                      <a:pt x="44976" y="42995"/>
                    </a:lnTo>
                    <a:lnTo>
                      <a:pt x="44230" y="42510"/>
                    </a:lnTo>
                    <a:lnTo>
                      <a:pt x="43856" y="41295"/>
                    </a:lnTo>
                    <a:lnTo>
                      <a:pt x="44976" y="41538"/>
                    </a:lnTo>
                    <a:lnTo>
                      <a:pt x="45723" y="39838"/>
                    </a:lnTo>
                    <a:lnTo>
                      <a:pt x="43856" y="38623"/>
                    </a:lnTo>
                    <a:lnTo>
                      <a:pt x="43297" y="39352"/>
                    </a:lnTo>
                    <a:lnTo>
                      <a:pt x="43297" y="38137"/>
                    </a:lnTo>
                    <a:lnTo>
                      <a:pt x="41804" y="37651"/>
                    </a:lnTo>
                    <a:lnTo>
                      <a:pt x="42177" y="33279"/>
                    </a:lnTo>
                    <a:lnTo>
                      <a:pt x="43856" y="31578"/>
                    </a:lnTo>
                    <a:lnTo>
                      <a:pt x="43670" y="30607"/>
                    </a:lnTo>
                    <a:lnTo>
                      <a:pt x="46656" y="26720"/>
                    </a:lnTo>
                    <a:lnTo>
                      <a:pt x="47589" y="26234"/>
                    </a:lnTo>
                    <a:lnTo>
                      <a:pt x="47962" y="24048"/>
                    </a:lnTo>
                    <a:lnTo>
                      <a:pt x="53188" y="13117"/>
                    </a:lnTo>
                    <a:lnTo>
                      <a:pt x="55614" y="10688"/>
                    </a:lnTo>
                    <a:lnTo>
                      <a:pt x="55614" y="9959"/>
                    </a:lnTo>
                    <a:lnTo>
                      <a:pt x="58600" y="6558"/>
                    </a:lnTo>
                    <a:lnTo>
                      <a:pt x="60653" y="6315"/>
                    </a:lnTo>
                    <a:lnTo>
                      <a:pt x="61026" y="5829"/>
                    </a:lnTo>
                    <a:lnTo>
                      <a:pt x="70544" y="3157"/>
                    </a:lnTo>
                    <a:lnTo>
                      <a:pt x="70730" y="3157"/>
                    </a:lnTo>
                    <a:lnTo>
                      <a:pt x="75956" y="1214"/>
                    </a:lnTo>
                    <a:lnTo>
                      <a:pt x="79875" y="0"/>
                    </a:lnTo>
                    <a:lnTo>
                      <a:pt x="80062" y="3643"/>
                    </a:lnTo>
                    <a:lnTo>
                      <a:pt x="81741" y="10931"/>
                    </a:lnTo>
                    <a:lnTo>
                      <a:pt x="81741" y="11417"/>
                    </a:lnTo>
                    <a:lnTo>
                      <a:pt x="82115" y="11659"/>
                    </a:lnTo>
                    <a:lnTo>
                      <a:pt x="83048" y="12631"/>
                    </a:lnTo>
                    <a:lnTo>
                      <a:pt x="83981" y="18704"/>
                    </a:lnTo>
                    <a:lnTo>
                      <a:pt x="83234" y="21133"/>
                    </a:lnTo>
                    <a:lnTo>
                      <a:pt x="83234" y="24048"/>
                    </a:lnTo>
                    <a:lnTo>
                      <a:pt x="85287" y="30850"/>
                    </a:lnTo>
                    <a:lnTo>
                      <a:pt x="85847" y="31821"/>
                    </a:lnTo>
                    <a:lnTo>
                      <a:pt x="85474" y="35465"/>
                    </a:lnTo>
                    <a:lnTo>
                      <a:pt x="87153" y="34979"/>
                    </a:lnTo>
                    <a:lnTo>
                      <a:pt x="89393" y="42510"/>
                    </a:lnTo>
                    <a:lnTo>
                      <a:pt x="89766" y="44210"/>
                    </a:lnTo>
                    <a:lnTo>
                      <a:pt x="90139" y="47611"/>
                    </a:lnTo>
                    <a:lnTo>
                      <a:pt x="91073" y="52469"/>
                    </a:lnTo>
                    <a:lnTo>
                      <a:pt x="91446" y="55141"/>
                    </a:lnTo>
                    <a:lnTo>
                      <a:pt x="92006" y="57327"/>
                    </a:lnTo>
                    <a:lnTo>
                      <a:pt x="92006" y="57085"/>
                    </a:lnTo>
                    <a:lnTo>
                      <a:pt x="92006" y="59028"/>
                    </a:lnTo>
                    <a:lnTo>
                      <a:pt x="92006" y="60485"/>
                    </a:lnTo>
                    <a:lnTo>
                      <a:pt x="92006" y="63886"/>
                    </a:lnTo>
                    <a:lnTo>
                      <a:pt x="91819" y="74331"/>
                    </a:lnTo>
                    <a:lnTo>
                      <a:pt x="91819" y="75303"/>
                    </a:lnTo>
                    <a:lnTo>
                      <a:pt x="92006" y="75789"/>
                    </a:lnTo>
                    <a:lnTo>
                      <a:pt x="92379" y="75789"/>
                    </a:lnTo>
                    <a:lnTo>
                      <a:pt x="92566" y="77246"/>
                    </a:lnTo>
                    <a:lnTo>
                      <a:pt x="93312" y="84048"/>
                    </a:lnTo>
                    <a:lnTo>
                      <a:pt x="93872" y="85991"/>
                    </a:lnTo>
                    <a:lnTo>
                      <a:pt x="93872" y="86963"/>
                    </a:lnTo>
                    <a:lnTo>
                      <a:pt x="93872" y="87692"/>
                    </a:lnTo>
                    <a:lnTo>
                      <a:pt x="94059" y="89635"/>
                    </a:lnTo>
                    <a:lnTo>
                      <a:pt x="94618" y="92064"/>
                    </a:lnTo>
                    <a:lnTo>
                      <a:pt x="94618" y="92793"/>
                    </a:lnTo>
                    <a:lnTo>
                      <a:pt x="94618" y="93765"/>
                    </a:lnTo>
                    <a:lnTo>
                      <a:pt x="96485" y="97408"/>
                    </a:lnTo>
                    <a:lnTo>
                      <a:pt x="93312" y="101538"/>
                    </a:lnTo>
                    <a:lnTo>
                      <a:pt x="95178" y="104210"/>
                    </a:lnTo>
                    <a:lnTo>
                      <a:pt x="93872" y="106396"/>
                    </a:lnTo>
                    <a:lnTo>
                      <a:pt x="93872" y="107611"/>
                    </a:lnTo>
                    <a:lnTo>
                      <a:pt x="93499" y="107611"/>
                    </a:lnTo>
                    <a:lnTo>
                      <a:pt x="93872" y="107854"/>
                    </a:lnTo>
                    <a:lnTo>
                      <a:pt x="94059" y="108097"/>
                    </a:lnTo>
                    <a:lnTo>
                      <a:pt x="95738" y="107125"/>
                    </a:lnTo>
                    <a:lnTo>
                      <a:pt x="95925" y="106153"/>
                    </a:lnTo>
                    <a:lnTo>
                      <a:pt x="97791" y="105182"/>
                    </a:lnTo>
                    <a:lnTo>
                      <a:pt x="99097" y="103724"/>
                    </a:lnTo>
                    <a:lnTo>
                      <a:pt x="101337" y="104210"/>
                    </a:lnTo>
                    <a:lnTo>
                      <a:pt x="102830" y="101781"/>
                    </a:lnTo>
                    <a:lnTo>
                      <a:pt x="109922" y="99352"/>
                    </a:lnTo>
                    <a:lnTo>
                      <a:pt x="113281" y="94493"/>
                    </a:lnTo>
                    <a:lnTo>
                      <a:pt x="115147" y="92793"/>
                    </a:lnTo>
                    <a:lnTo>
                      <a:pt x="114214" y="94008"/>
                    </a:lnTo>
                    <a:lnTo>
                      <a:pt x="115334" y="96194"/>
                    </a:lnTo>
                    <a:lnTo>
                      <a:pt x="117387" y="96437"/>
                    </a:lnTo>
                    <a:lnTo>
                      <a:pt x="119440" y="93765"/>
                    </a:lnTo>
                    <a:lnTo>
                      <a:pt x="119813" y="94736"/>
                    </a:lnTo>
                    <a:lnTo>
                      <a:pt x="116080" y="99109"/>
                    </a:lnTo>
                    <a:lnTo>
                      <a:pt x="102643" y="111497"/>
                    </a:lnTo>
                    <a:lnTo>
                      <a:pt x="100404" y="112955"/>
                    </a:lnTo>
                    <a:lnTo>
                      <a:pt x="97418" y="114170"/>
                    </a:lnTo>
                    <a:lnTo>
                      <a:pt x="95738" y="114898"/>
                    </a:lnTo>
                    <a:lnTo>
                      <a:pt x="95365" y="114898"/>
                    </a:lnTo>
                    <a:lnTo>
                      <a:pt x="93872" y="116356"/>
                    </a:lnTo>
                    <a:lnTo>
                      <a:pt x="92752" y="116842"/>
                    </a:lnTo>
                    <a:lnTo>
                      <a:pt x="92752" y="116356"/>
                    </a:lnTo>
                    <a:lnTo>
                      <a:pt x="92006" y="116356"/>
                    </a:lnTo>
                    <a:lnTo>
                      <a:pt x="91073" y="115627"/>
                    </a:lnTo>
                    <a:lnTo>
                      <a:pt x="90139" y="118056"/>
                    </a:lnTo>
                    <a:lnTo>
                      <a:pt x="88460" y="119757"/>
                    </a:lnTo>
                    <a:lnTo>
                      <a:pt x="88460" y="119028"/>
                    </a:lnTo>
                    <a:lnTo>
                      <a:pt x="88460" y="118299"/>
                    </a:lnTo>
                    <a:lnTo>
                      <a:pt x="88833" y="116842"/>
                    </a:lnTo>
                    <a:lnTo>
                      <a:pt x="88646" y="116356"/>
                    </a:lnTo>
                    <a:lnTo>
                      <a:pt x="88646" y="115627"/>
                    </a:lnTo>
                    <a:lnTo>
                      <a:pt x="89206" y="115141"/>
                    </a:lnTo>
                    <a:lnTo>
                      <a:pt x="89393" y="115141"/>
                    </a:lnTo>
                    <a:lnTo>
                      <a:pt x="90139" y="114655"/>
                    </a:lnTo>
                    <a:lnTo>
                      <a:pt x="90699" y="114655"/>
                    </a:lnTo>
                    <a:lnTo>
                      <a:pt x="90699" y="113684"/>
                    </a:lnTo>
                    <a:lnTo>
                      <a:pt x="90699" y="112955"/>
                    </a:lnTo>
                    <a:lnTo>
                      <a:pt x="90699" y="111497"/>
                    </a:lnTo>
                    <a:lnTo>
                      <a:pt x="91073" y="110526"/>
                    </a:lnTo>
                    <a:lnTo>
                      <a:pt x="91259" y="108097"/>
                    </a:lnTo>
                    <a:lnTo>
                      <a:pt x="91446" y="108097"/>
                    </a:lnTo>
                    <a:lnTo>
                      <a:pt x="91446" y="107854"/>
                    </a:lnTo>
                    <a:lnTo>
                      <a:pt x="91446" y="107125"/>
                    </a:lnTo>
                    <a:lnTo>
                      <a:pt x="91446" y="105425"/>
                    </a:lnTo>
                    <a:lnTo>
                      <a:pt x="91446" y="105182"/>
                    </a:lnTo>
                    <a:lnTo>
                      <a:pt x="91446" y="10493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3" name="Shape 94" descr="North Carolina, 12.5 percent by 2021 for investor owned utilites. 10 percent by 2018 for cooperative and municipal utilities." title="North Carolina">
                <a:extLst>
                  <a:ext uri="{FF2B5EF4-FFF2-40B4-BE49-F238E27FC236}">
                    <a16:creationId xmlns:a16="http://schemas.microsoft.com/office/drawing/2014/main" id="{5C13F376-1EC1-ED49-83B6-F02CD5051B5A}"/>
                  </a:ext>
                </a:extLst>
              </p:cNvPr>
              <p:cNvSpPr/>
              <p:nvPr/>
            </p:nvSpPr>
            <p:spPr>
              <a:xfrm>
                <a:off x="6560481" y="3251577"/>
                <a:ext cx="1208738" cy="523523"/>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4" name="Shape 95" descr="Ohio, 12.5 percent by 2024." title="Ohio">
                <a:extLst>
                  <a:ext uri="{FF2B5EF4-FFF2-40B4-BE49-F238E27FC236}">
                    <a16:creationId xmlns:a16="http://schemas.microsoft.com/office/drawing/2014/main" id="{02980B03-AFDA-8B41-9F54-F3762AB76008}"/>
                  </a:ext>
                </a:extLst>
              </p:cNvPr>
              <p:cNvSpPr/>
              <p:nvPr/>
            </p:nvSpPr>
            <p:spPr>
              <a:xfrm>
                <a:off x="6339708" y="2459804"/>
                <a:ext cx="578298" cy="644133"/>
              </a:xfrm>
              <a:custGeom>
                <a:avLst/>
                <a:gdLst/>
                <a:ahLst/>
                <a:cxnLst/>
                <a:rect l="0" t="0" r="0" b="0"/>
                <a:pathLst>
                  <a:path w="120000" h="120000" extrusionOk="0">
                    <a:moveTo>
                      <a:pt x="44542" y="116803"/>
                    </a:moveTo>
                    <a:lnTo>
                      <a:pt x="43213" y="116803"/>
                    </a:lnTo>
                    <a:lnTo>
                      <a:pt x="39889" y="113898"/>
                    </a:lnTo>
                    <a:lnTo>
                      <a:pt x="38559" y="113026"/>
                    </a:lnTo>
                    <a:lnTo>
                      <a:pt x="35900" y="113026"/>
                    </a:lnTo>
                    <a:lnTo>
                      <a:pt x="35567" y="113026"/>
                    </a:lnTo>
                    <a:lnTo>
                      <a:pt x="34570" y="113898"/>
                    </a:lnTo>
                    <a:lnTo>
                      <a:pt x="32243" y="113607"/>
                    </a:lnTo>
                    <a:lnTo>
                      <a:pt x="28919" y="112154"/>
                    </a:lnTo>
                    <a:lnTo>
                      <a:pt x="28919" y="110992"/>
                    </a:lnTo>
                    <a:lnTo>
                      <a:pt x="27922" y="109830"/>
                    </a:lnTo>
                    <a:lnTo>
                      <a:pt x="27257" y="108958"/>
                    </a:lnTo>
                    <a:lnTo>
                      <a:pt x="25595" y="106634"/>
                    </a:lnTo>
                    <a:lnTo>
                      <a:pt x="24265" y="106343"/>
                    </a:lnTo>
                    <a:lnTo>
                      <a:pt x="20609" y="104309"/>
                    </a:lnTo>
                    <a:lnTo>
                      <a:pt x="20277" y="104891"/>
                    </a:lnTo>
                    <a:lnTo>
                      <a:pt x="16952" y="105762"/>
                    </a:lnTo>
                    <a:lnTo>
                      <a:pt x="13296" y="104309"/>
                    </a:lnTo>
                    <a:lnTo>
                      <a:pt x="12299" y="104891"/>
                    </a:lnTo>
                    <a:lnTo>
                      <a:pt x="11301" y="105472"/>
                    </a:lnTo>
                    <a:lnTo>
                      <a:pt x="11301" y="104891"/>
                    </a:lnTo>
                    <a:lnTo>
                      <a:pt x="11301" y="103438"/>
                    </a:lnTo>
                    <a:lnTo>
                      <a:pt x="10969" y="99370"/>
                    </a:lnTo>
                    <a:lnTo>
                      <a:pt x="9972" y="94430"/>
                    </a:lnTo>
                    <a:lnTo>
                      <a:pt x="9972" y="93268"/>
                    </a:lnTo>
                    <a:lnTo>
                      <a:pt x="9639" y="92397"/>
                    </a:lnTo>
                    <a:lnTo>
                      <a:pt x="9639" y="91234"/>
                    </a:lnTo>
                    <a:lnTo>
                      <a:pt x="8975" y="90072"/>
                    </a:lnTo>
                    <a:lnTo>
                      <a:pt x="8975" y="89782"/>
                    </a:lnTo>
                    <a:lnTo>
                      <a:pt x="8642" y="86004"/>
                    </a:lnTo>
                    <a:lnTo>
                      <a:pt x="8310" y="82808"/>
                    </a:lnTo>
                    <a:lnTo>
                      <a:pt x="8310" y="81646"/>
                    </a:lnTo>
                    <a:lnTo>
                      <a:pt x="7645" y="79903"/>
                    </a:lnTo>
                    <a:lnTo>
                      <a:pt x="7645" y="76997"/>
                    </a:lnTo>
                    <a:lnTo>
                      <a:pt x="6648" y="73510"/>
                    </a:lnTo>
                    <a:lnTo>
                      <a:pt x="6648" y="69443"/>
                    </a:lnTo>
                    <a:lnTo>
                      <a:pt x="6315" y="67409"/>
                    </a:lnTo>
                    <a:lnTo>
                      <a:pt x="5983" y="66246"/>
                    </a:lnTo>
                    <a:lnTo>
                      <a:pt x="5983" y="64213"/>
                    </a:lnTo>
                    <a:lnTo>
                      <a:pt x="5318" y="61307"/>
                    </a:lnTo>
                    <a:lnTo>
                      <a:pt x="5318" y="59273"/>
                    </a:lnTo>
                    <a:lnTo>
                      <a:pt x="4986" y="57820"/>
                    </a:lnTo>
                    <a:lnTo>
                      <a:pt x="4321" y="54334"/>
                    </a:lnTo>
                    <a:lnTo>
                      <a:pt x="4321" y="53753"/>
                    </a:lnTo>
                    <a:lnTo>
                      <a:pt x="3656" y="49685"/>
                    </a:lnTo>
                    <a:lnTo>
                      <a:pt x="3656" y="48523"/>
                    </a:lnTo>
                    <a:lnTo>
                      <a:pt x="2991" y="46489"/>
                    </a:lnTo>
                    <a:lnTo>
                      <a:pt x="2991" y="45617"/>
                    </a:lnTo>
                    <a:lnTo>
                      <a:pt x="2659" y="41840"/>
                    </a:lnTo>
                    <a:lnTo>
                      <a:pt x="1994" y="37772"/>
                    </a:lnTo>
                    <a:lnTo>
                      <a:pt x="1662" y="37191"/>
                    </a:lnTo>
                    <a:lnTo>
                      <a:pt x="1329" y="34576"/>
                    </a:lnTo>
                    <a:lnTo>
                      <a:pt x="1329" y="33704"/>
                    </a:lnTo>
                    <a:lnTo>
                      <a:pt x="1329" y="32251"/>
                    </a:lnTo>
                    <a:lnTo>
                      <a:pt x="332" y="29055"/>
                    </a:lnTo>
                    <a:lnTo>
                      <a:pt x="0" y="23825"/>
                    </a:lnTo>
                    <a:lnTo>
                      <a:pt x="1329" y="23244"/>
                    </a:lnTo>
                    <a:lnTo>
                      <a:pt x="8310" y="22372"/>
                    </a:lnTo>
                    <a:lnTo>
                      <a:pt x="10304" y="22082"/>
                    </a:lnTo>
                    <a:lnTo>
                      <a:pt x="11301" y="22082"/>
                    </a:lnTo>
                    <a:lnTo>
                      <a:pt x="15955" y="21210"/>
                    </a:lnTo>
                    <a:lnTo>
                      <a:pt x="24265" y="20048"/>
                    </a:lnTo>
                    <a:lnTo>
                      <a:pt x="27257" y="19757"/>
                    </a:lnTo>
                    <a:lnTo>
                      <a:pt x="31246" y="18886"/>
                    </a:lnTo>
                    <a:lnTo>
                      <a:pt x="32576" y="18886"/>
                    </a:lnTo>
                    <a:lnTo>
                      <a:pt x="35567" y="18595"/>
                    </a:lnTo>
                    <a:lnTo>
                      <a:pt x="37562" y="19757"/>
                    </a:lnTo>
                    <a:lnTo>
                      <a:pt x="40886" y="20048"/>
                    </a:lnTo>
                    <a:lnTo>
                      <a:pt x="43213" y="20920"/>
                    </a:lnTo>
                    <a:lnTo>
                      <a:pt x="48199" y="22953"/>
                    </a:lnTo>
                    <a:lnTo>
                      <a:pt x="54847" y="22082"/>
                    </a:lnTo>
                    <a:lnTo>
                      <a:pt x="56509" y="23244"/>
                    </a:lnTo>
                    <a:lnTo>
                      <a:pt x="58836" y="24987"/>
                    </a:lnTo>
                    <a:lnTo>
                      <a:pt x="62160" y="26150"/>
                    </a:lnTo>
                    <a:lnTo>
                      <a:pt x="66481" y="24116"/>
                    </a:lnTo>
                    <a:lnTo>
                      <a:pt x="68808" y="23244"/>
                    </a:lnTo>
                    <a:lnTo>
                      <a:pt x="71468" y="21791"/>
                    </a:lnTo>
                    <a:lnTo>
                      <a:pt x="76121" y="20338"/>
                    </a:lnTo>
                    <a:lnTo>
                      <a:pt x="78448" y="20338"/>
                    </a:lnTo>
                    <a:lnTo>
                      <a:pt x="81772" y="20048"/>
                    </a:lnTo>
                    <a:lnTo>
                      <a:pt x="87756" y="14527"/>
                    </a:lnTo>
                    <a:lnTo>
                      <a:pt x="90083" y="11912"/>
                    </a:lnTo>
                    <a:lnTo>
                      <a:pt x="90415" y="11622"/>
                    </a:lnTo>
                    <a:lnTo>
                      <a:pt x="99058" y="5520"/>
                    </a:lnTo>
                    <a:lnTo>
                      <a:pt x="99722" y="5520"/>
                    </a:lnTo>
                    <a:lnTo>
                      <a:pt x="111024" y="0"/>
                    </a:lnTo>
                    <a:lnTo>
                      <a:pt x="112022" y="3196"/>
                    </a:lnTo>
                    <a:lnTo>
                      <a:pt x="112022" y="3777"/>
                    </a:lnTo>
                    <a:lnTo>
                      <a:pt x="113019" y="8426"/>
                    </a:lnTo>
                    <a:lnTo>
                      <a:pt x="113351" y="10750"/>
                    </a:lnTo>
                    <a:lnTo>
                      <a:pt x="114349" y="14818"/>
                    </a:lnTo>
                    <a:lnTo>
                      <a:pt x="114349" y="15108"/>
                    </a:lnTo>
                    <a:lnTo>
                      <a:pt x="115013" y="18886"/>
                    </a:lnTo>
                    <a:lnTo>
                      <a:pt x="115678" y="21210"/>
                    </a:lnTo>
                    <a:lnTo>
                      <a:pt x="116343" y="26150"/>
                    </a:lnTo>
                    <a:lnTo>
                      <a:pt x="116675" y="26440"/>
                    </a:lnTo>
                    <a:lnTo>
                      <a:pt x="117340" y="30508"/>
                    </a:lnTo>
                    <a:lnTo>
                      <a:pt x="117673" y="31380"/>
                    </a:lnTo>
                    <a:lnTo>
                      <a:pt x="118005" y="33704"/>
                    </a:lnTo>
                    <a:lnTo>
                      <a:pt x="118005" y="34576"/>
                    </a:lnTo>
                    <a:lnTo>
                      <a:pt x="118005" y="35157"/>
                    </a:lnTo>
                    <a:lnTo>
                      <a:pt x="119002" y="37191"/>
                    </a:lnTo>
                    <a:lnTo>
                      <a:pt x="119002" y="39225"/>
                    </a:lnTo>
                    <a:lnTo>
                      <a:pt x="119667" y="41840"/>
                    </a:lnTo>
                    <a:lnTo>
                      <a:pt x="119002" y="42421"/>
                    </a:lnTo>
                    <a:lnTo>
                      <a:pt x="117340" y="42711"/>
                    </a:lnTo>
                    <a:lnTo>
                      <a:pt x="116343" y="43874"/>
                    </a:lnTo>
                    <a:lnTo>
                      <a:pt x="118005" y="46779"/>
                    </a:lnTo>
                    <a:lnTo>
                      <a:pt x="118005" y="49685"/>
                    </a:lnTo>
                    <a:lnTo>
                      <a:pt x="118005" y="49975"/>
                    </a:lnTo>
                    <a:lnTo>
                      <a:pt x="119002" y="50266"/>
                    </a:lnTo>
                    <a:lnTo>
                      <a:pt x="119002" y="54043"/>
                    </a:lnTo>
                    <a:lnTo>
                      <a:pt x="118005" y="56368"/>
                    </a:lnTo>
                    <a:lnTo>
                      <a:pt x="117673" y="57820"/>
                    </a:lnTo>
                    <a:lnTo>
                      <a:pt x="117673" y="58401"/>
                    </a:lnTo>
                    <a:lnTo>
                      <a:pt x="117673" y="61598"/>
                    </a:lnTo>
                    <a:lnTo>
                      <a:pt x="118005" y="63631"/>
                    </a:lnTo>
                    <a:lnTo>
                      <a:pt x="116675" y="65375"/>
                    </a:lnTo>
                    <a:lnTo>
                      <a:pt x="116343" y="67699"/>
                    </a:lnTo>
                    <a:lnTo>
                      <a:pt x="115678" y="70895"/>
                    </a:lnTo>
                    <a:lnTo>
                      <a:pt x="116675" y="71767"/>
                    </a:lnTo>
                    <a:lnTo>
                      <a:pt x="116343" y="74963"/>
                    </a:lnTo>
                    <a:lnTo>
                      <a:pt x="115013" y="75835"/>
                    </a:lnTo>
                    <a:lnTo>
                      <a:pt x="113019" y="76997"/>
                    </a:lnTo>
                    <a:lnTo>
                      <a:pt x="112686" y="78450"/>
                    </a:lnTo>
                    <a:lnTo>
                      <a:pt x="111689" y="79903"/>
                    </a:lnTo>
                    <a:lnTo>
                      <a:pt x="111024" y="79903"/>
                    </a:lnTo>
                    <a:lnTo>
                      <a:pt x="110692" y="81646"/>
                    </a:lnTo>
                    <a:lnTo>
                      <a:pt x="107368" y="83970"/>
                    </a:lnTo>
                    <a:lnTo>
                      <a:pt x="106703" y="84842"/>
                    </a:lnTo>
                    <a:lnTo>
                      <a:pt x="104709" y="86004"/>
                    </a:lnTo>
                    <a:lnTo>
                      <a:pt x="101052" y="85714"/>
                    </a:lnTo>
                    <a:lnTo>
                      <a:pt x="99722" y="88910"/>
                    </a:lnTo>
                    <a:lnTo>
                      <a:pt x="96398" y="90072"/>
                    </a:lnTo>
                    <a:lnTo>
                      <a:pt x="96066" y="91234"/>
                    </a:lnTo>
                    <a:lnTo>
                      <a:pt x="95069" y="92397"/>
                    </a:lnTo>
                    <a:lnTo>
                      <a:pt x="95401" y="93268"/>
                    </a:lnTo>
                    <a:lnTo>
                      <a:pt x="96066" y="94140"/>
                    </a:lnTo>
                    <a:lnTo>
                      <a:pt x="96066" y="95302"/>
                    </a:lnTo>
                    <a:lnTo>
                      <a:pt x="95069" y="100242"/>
                    </a:lnTo>
                    <a:lnTo>
                      <a:pt x="93074" y="102276"/>
                    </a:lnTo>
                    <a:lnTo>
                      <a:pt x="92742" y="102566"/>
                    </a:lnTo>
                    <a:lnTo>
                      <a:pt x="89418" y="98208"/>
                    </a:lnTo>
                    <a:lnTo>
                      <a:pt x="88088" y="99370"/>
                    </a:lnTo>
                    <a:lnTo>
                      <a:pt x="87091" y="100532"/>
                    </a:lnTo>
                    <a:lnTo>
                      <a:pt x="85429" y="107796"/>
                    </a:lnTo>
                    <a:lnTo>
                      <a:pt x="87091" y="111573"/>
                    </a:lnTo>
                    <a:lnTo>
                      <a:pt x="85761" y="112736"/>
                    </a:lnTo>
                    <a:lnTo>
                      <a:pt x="84764" y="112736"/>
                    </a:lnTo>
                    <a:lnTo>
                      <a:pt x="83767" y="113026"/>
                    </a:lnTo>
                    <a:lnTo>
                      <a:pt x="83767" y="115932"/>
                    </a:lnTo>
                    <a:lnTo>
                      <a:pt x="82105" y="118256"/>
                    </a:lnTo>
                    <a:lnTo>
                      <a:pt x="79445" y="119709"/>
                    </a:lnTo>
                    <a:lnTo>
                      <a:pt x="76454" y="119709"/>
                    </a:lnTo>
                    <a:lnTo>
                      <a:pt x="75124" y="117966"/>
                    </a:lnTo>
                    <a:lnTo>
                      <a:pt x="73795" y="117094"/>
                    </a:lnTo>
                    <a:lnTo>
                      <a:pt x="71135" y="115932"/>
                    </a:lnTo>
                    <a:lnTo>
                      <a:pt x="69473" y="115932"/>
                    </a:lnTo>
                    <a:lnTo>
                      <a:pt x="67811" y="113898"/>
                    </a:lnTo>
                    <a:lnTo>
                      <a:pt x="66814" y="110121"/>
                    </a:lnTo>
                    <a:lnTo>
                      <a:pt x="62825" y="111573"/>
                    </a:lnTo>
                    <a:lnTo>
                      <a:pt x="59833" y="115060"/>
                    </a:lnTo>
                    <a:lnTo>
                      <a:pt x="57506" y="115060"/>
                    </a:lnTo>
                    <a:lnTo>
                      <a:pt x="56509" y="115932"/>
                    </a:lnTo>
                    <a:lnTo>
                      <a:pt x="56177" y="116803"/>
                    </a:lnTo>
                    <a:lnTo>
                      <a:pt x="53518" y="114769"/>
                    </a:lnTo>
                    <a:lnTo>
                      <a:pt x="48864" y="113898"/>
                    </a:lnTo>
                    <a:lnTo>
                      <a:pt x="46537" y="115060"/>
                    </a:lnTo>
                    <a:lnTo>
                      <a:pt x="45872" y="116803"/>
                    </a:lnTo>
                    <a:lnTo>
                      <a:pt x="45207" y="116803"/>
                    </a:lnTo>
                    <a:lnTo>
                      <a:pt x="44542" y="11680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5" name="Shape 96" descr="Oregon, 25 percent by 2025 for large utilities. 5 to 10 percent by 2025 for smaller utilities." title="Oregon">
                <a:extLst>
                  <a:ext uri="{FF2B5EF4-FFF2-40B4-BE49-F238E27FC236}">
                    <a16:creationId xmlns:a16="http://schemas.microsoft.com/office/drawing/2014/main" id="{20077A7C-079F-9D42-83A6-79AF84B245D2}"/>
                  </a:ext>
                </a:extLst>
              </p:cNvPr>
              <p:cNvSpPr/>
              <p:nvPr/>
            </p:nvSpPr>
            <p:spPr>
              <a:xfrm>
                <a:off x="1310271" y="1548930"/>
                <a:ext cx="1094447" cy="875874"/>
              </a:xfrm>
              <a:custGeom>
                <a:avLst/>
                <a:gdLst/>
                <a:ahLst/>
                <a:cxnLst/>
                <a:rect l="0" t="0" r="0" b="0"/>
                <a:pathLst>
                  <a:path w="120000" h="120000" extrusionOk="0">
                    <a:moveTo>
                      <a:pt x="105417" y="67234"/>
                    </a:moveTo>
                    <a:lnTo>
                      <a:pt x="107174" y="68723"/>
                    </a:lnTo>
                    <a:lnTo>
                      <a:pt x="108052" y="69148"/>
                    </a:lnTo>
                    <a:lnTo>
                      <a:pt x="109106" y="71489"/>
                    </a:lnTo>
                    <a:lnTo>
                      <a:pt x="108579" y="72340"/>
                    </a:lnTo>
                    <a:lnTo>
                      <a:pt x="107174" y="77234"/>
                    </a:lnTo>
                    <a:lnTo>
                      <a:pt x="106647" y="77872"/>
                    </a:lnTo>
                    <a:lnTo>
                      <a:pt x="106120" y="78723"/>
                    </a:lnTo>
                    <a:lnTo>
                      <a:pt x="105592" y="81702"/>
                    </a:lnTo>
                    <a:lnTo>
                      <a:pt x="105417" y="84042"/>
                    </a:lnTo>
                    <a:lnTo>
                      <a:pt x="103660" y="93404"/>
                    </a:lnTo>
                    <a:lnTo>
                      <a:pt x="99795" y="119787"/>
                    </a:lnTo>
                    <a:lnTo>
                      <a:pt x="96632" y="119148"/>
                    </a:lnTo>
                    <a:lnTo>
                      <a:pt x="95929" y="119148"/>
                    </a:lnTo>
                    <a:lnTo>
                      <a:pt x="83455" y="116170"/>
                    </a:lnTo>
                    <a:lnTo>
                      <a:pt x="79414" y="114893"/>
                    </a:lnTo>
                    <a:lnTo>
                      <a:pt x="76778" y="114468"/>
                    </a:lnTo>
                    <a:lnTo>
                      <a:pt x="68169" y="112340"/>
                    </a:lnTo>
                    <a:lnTo>
                      <a:pt x="67642" y="112127"/>
                    </a:lnTo>
                    <a:lnTo>
                      <a:pt x="65534" y="111489"/>
                    </a:lnTo>
                    <a:lnTo>
                      <a:pt x="60614" y="110212"/>
                    </a:lnTo>
                    <a:lnTo>
                      <a:pt x="59033" y="110000"/>
                    </a:lnTo>
                    <a:lnTo>
                      <a:pt x="56046" y="109148"/>
                    </a:lnTo>
                    <a:lnTo>
                      <a:pt x="55344" y="109148"/>
                    </a:lnTo>
                    <a:lnTo>
                      <a:pt x="46734" y="106382"/>
                    </a:lnTo>
                    <a:lnTo>
                      <a:pt x="44099" y="105744"/>
                    </a:lnTo>
                    <a:lnTo>
                      <a:pt x="40937" y="104893"/>
                    </a:lnTo>
                    <a:lnTo>
                      <a:pt x="39004" y="104468"/>
                    </a:lnTo>
                    <a:lnTo>
                      <a:pt x="31449" y="102127"/>
                    </a:lnTo>
                    <a:lnTo>
                      <a:pt x="29341" y="101489"/>
                    </a:lnTo>
                    <a:lnTo>
                      <a:pt x="27584" y="100851"/>
                    </a:lnTo>
                    <a:lnTo>
                      <a:pt x="17393" y="97872"/>
                    </a:lnTo>
                    <a:lnTo>
                      <a:pt x="15988" y="97234"/>
                    </a:lnTo>
                    <a:lnTo>
                      <a:pt x="14758" y="97021"/>
                    </a:lnTo>
                    <a:lnTo>
                      <a:pt x="13352" y="96808"/>
                    </a:lnTo>
                    <a:lnTo>
                      <a:pt x="12122" y="96170"/>
                    </a:lnTo>
                    <a:lnTo>
                      <a:pt x="10893" y="95744"/>
                    </a:lnTo>
                    <a:lnTo>
                      <a:pt x="9311" y="95319"/>
                    </a:lnTo>
                    <a:lnTo>
                      <a:pt x="8960" y="95319"/>
                    </a:lnTo>
                    <a:lnTo>
                      <a:pt x="6676" y="94680"/>
                    </a:lnTo>
                    <a:lnTo>
                      <a:pt x="4216" y="93829"/>
                    </a:lnTo>
                    <a:lnTo>
                      <a:pt x="2635" y="93404"/>
                    </a:lnTo>
                    <a:lnTo>
                      <a:pt x="1405" y="92978"/>
                    </a:lnTo>
                    <a:lnTo>
                      <a:pt x="0" y="90000"/>
                    </a:lnTo>
                    <a:lnTo>
                      <a:pt x="1932" y="77872"/>
                    </a:lnTo>
                    <a:lnTo>
                      <a:pt x="351" y="72978"/>
                    </a:lnTo>
                    <a:lnTo>
                      <a:pt x="2635" y="70425"/>
                    </a:lnTo>
                    <a:lnTo>
                      <a:pt x="5797" y="62340"/>
                    </a:lnTo>
                    <a:lnTo>
                      <a:pt x="6676" y="61702"/>
                    </a:lnTo>
                    <a:lnTo>
                      <a:pt x="9136" y="57021"/>
                    </a:lnTo>
                    <a:lnTo>
                      <a:pt x="11420" y="51702"/>
                    </a:lnTo>
                    <a:lnTo>
                      <a:pt x="13704" y="42553"/>
                    </a:lnTo>
                    <a:lnTo>
                      <a:pt x="18799" y="26595"/>
                    </a:lnTo>
                    <a:lnTo>
                      <a:pt x="18799" y="26382"/>
                    </a:lnTo>
                    <a:lnTo>
                      <a:pt x="18799" y="26170"/>
                    </a:lnTo>
                    <a:lnTo>
                      <a:pt x="20556" y="21702"/>
                    </a:lnTo>
                    <a:lnTo>
                      <a:pt x="23016" y="10851"/>
                    </a:lnTo>
                    <a:lnTo>
                      <a:pt x="23016" y="10000"/>
                    </a:lnTo>
                    <a:lnTo>
                      <a:pt x="24948" y="2553"/>
                    </a:lnTo>
                    <a:lnTo>
                      <a:pt x="24421" y="0"/>
                    </a:lnTo>
                    <a:lnTo>
                      <a:pt x="24773" y="0"/>
                    </a:lnTo>
                    <a:lnTo>
                      <a:pt x="26002" y="1702"/>
                    </a:lnTo>
                    <a:lnTo>
                      <a:pt x="27935" y="1276"/>
                    </a:lnTo>
                    <a:lnTo>
                      <a:pt x="29341" y="425"/>
                    </a:lnTo>
                    <a:lnTo>
                      <a:pt x="31449" y="1063"/>
                    </a:lnTo>
                    <a:lnTo>
                      <a:pt x="31800" y="1702"/>
                    </a:lnTo>
                    <a:lnTo>
                      <a:pt x="32503" y="4255"/>
                    </a:lnTo>
                    <a:lnTo>
                      <a:pt x="33909" y="4680"/>
                    </a:lnTo>
                    <a:lnTo>
                      <a:pt x="34612" y="4255"/>
                    </a:lnTo>
                    <a:lnTo>
                      <a:pt x="37071" y="6170"/>
                    </a:lnTo>
                    <a:lnTo>
                      <a:pt x="38828" y="10425"/>
                    </a:lnTo>
                    <a:lnTo>
                      <a:pt x="38477" y="13191"/>
                    </a:lnTo>
                    <a:lnTo>
                      <a:pt x="38477" y="15531"/>
                    </a:lnTo>
                    <a:lnTo>
                      <a:pt x="38301" y="15744"/>
                    </a:lnTo>
                    <a:lnTo>
                      <a:pt x="38301" y="16170"/>
                    </a:lnTo>
                    <a:lnTo>
                      <a:pt x="38125" y="17446"/>
                    </a:lnTo>
                    <a:lnTo>
                      <a:pt x="41639" y="20851"/>
                    </a:lnTo>
                    <a:lnTo>
                      <a:pt x="44099" y="21914"/>
                    </a:lnTo>
                    <a:lnTo>
                      <a:pt x="45153" y="21276"/>
                    </a:lnTo>
                    <a:lnTo>
                      <a:pt x="46032" y="21702"/>
                    </a:lnTo>
                    <a:lnTo>
                      <a:pt x="49019" y="21063"/>
                    </a:lnTo>
                    <a:lnTo>
                      <a:pt x="50424" y="20000"/>
                    </a:lnTo>
                    <a:lnTo>
                      <a:pt x="51478" y="20425"/>
                    </a:lnTo>
                    <a:lnTo>
                      <a:pt x="54289" y="20425"/>
                    </a:lnTo>
                    <a:lnTo>
                      <a:pt x="54641" y="20851"/>
                    </a:lnTo>
                    <a:lnTo>
                      <a:pt x="55168" y="21276"/>
                    </a:lnTo>
                    <a:lnTo>
                      <a:pt x="57979" y="23191"/>
                    </a:lnTo>
                    <a:lnTo>
                      <a:pt x="58330" y="24680"/>
                    </a:lnTo>
                    <a:lnTo>
                      <a:pt x="61844" y="24680"/>
                    </a:lnTo>
                    <a:lnTo>
                      <a:pt x="62547" y="24255"/>
                    </a:lnTo>
                    <a:lnTo>
                      <a:pt x="65358" y="24042"/>
                    </a:lnTo>
                    <a:lnTo>
                      <a:pt x="65534" y="23404"/>
                    </a:lnTo>
                    <a:lnTo>
                      <a:pt x="67642" y="24893"/>
                    </a:lnTo>
                    <a:lnTo>
                      <a:pt x="71332" y="25531"/>
                    </a:lnTo>
                    <a:lnTo>
                      <a:pt x="74319" y="24042"/>
                    </a:lnTo>
                    <a:lnTo>
                      <a:pt x="75021" y="24042"/>
                    </a:lnTo>
                    <a:lnTo>
                      <a:pt x="75724" y="24042"/>
                    </a:lnTo>
                    <a:lnTo>
                      <a:pt x="76251" y="24042"/>
                    </a:lnTo>
                    <a:lnTo>
                      <a:pt x="78887" y="24255"/>
                    </a:lnTo>
                    <a:lnTo>
                      <a:pt x="80644" y="23191"/>
                    </a:lnTo>
                    <a:lnTo>
                      <a:pt x="82225" y="23829"/>
                    </a:lnTo>
                    <a:lnTo>
                      <a:pt x="84685" y="24042"/>
                    </a:lnTo>
                    <a:lnTo>
                      <a:pt x="86266" y="24680"/>
                    </a:lnTo>
                    <a:lnTo>
                      <a:pt x="88374" y="23404"/>
                    </a:lnTo>
                    <a:lnTo>
                      <a:pt x="91010" y="24042"/>
                    </a:lnTo>
                    <a:lnTo>
                      <a:pt x="97862" y="25744"/>
                    </a:lnTo>
                    <a:lnTo>
                      <a:pt x="101200" y="26595"/>
                    </a:lnTo>
                    <a:lnTo>
                      <a:pt x="101551" y="26595"/>
                    </a:lnTo>
                    <a:lnTo>
                      <a:pt x="104890" y="27659"/>
                    </a:lnTo>
                    <a:lnTo>
                      <a:pt x="106120" y="27872"/>
                    </a:lnTo>
                    <a:lnTo>
                      <a:pt x="106295" y="27872"/>
                    </a:lnTo>
                    <a:lnTo>
                      <a:pt x="107877" y="28085"/>
                    </a:lnTo>
                    <a:lnTo>
                      <a:pt x="109458" y="28510"/>
                    </a:lnTo>
                    <a:lnTo>
                      <a:pt x="109809" y="28510"/>
                    </a:lnTo>
                    <a:lnTo>
                      <a:pt x="115431" y="30212"/>
                    </a:lnTo>
                    <a:lnTo>
                      <a:pt x="115783" y="31063"/>
                    </a:lnTo>
                    <a:lnTo>
                      <a:pt x="116134" y="33191"/>
                    </a:lnTo>
                    <a:lnTo>
                      <a:pt x="116310" y="33404"/>
                    </a:lnTo>
                    <a:lnTo>
                      <a:pt x="119297" y="36595"/>
                    </a:lnTo>
                    <a:lnTo>
                      <a:pt x="119824" y="39574"/>
                    </a:lnTo>
                    <a:lnTo>
                      <a:pt x="115783" y="47021"/>
                    </a:lnTo>
                    <a:lnTo>
                      <a:pt x="115607" y="47234"/>
                    </a:lnTo>
                    <a:lnTo>
                      <a:pt x="114377" y="50212"/>
                    </a:lnTo>
                    <a:lnTo>
                      <a:pt x="113850" y="51063"/>
                    </a:lnTo>
                    <a:lnTo>
                      <a:pt x="112620" y="52553"/>
                    </a:lnTo>
                    <a:lnTo>
                      <a:pt x="111390" y="56170"/>
                    </a:lnTo>
                    <a:lnTo>
                      <a:pt x="109458" y="57659"/>
                    </a:lnTo>
                    <a:lnTo>
                      <a:pt x="105417" y="65531"/>
                    </a:lnTo>
                    <a:lnTo>
                      <a:pt x="105417" y="6723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6" name="Shape 97" descr="Pennsylvania, 18 percent by 2021." title="Pennsylvania">
                <a:extLst>
                  <a:ext uri="{FF2B5EF4-FFF2-40B4-BE49-F238E27FC236}">
                    <a16:creationId xmlns:a16="http://schemas.microsoft.com/office/drawing/2014/main" id="{1916950C-94A7-B541-99FC-6C5B362B80DF}"/>
                  </a:ext>
                </a:extLst>
              </p:cNvPr>
              <p:cNvSpPr/>
              <p:nvPr/>
            </p:nvSpPr>
            <p:spPr>
              <a:xfrm>
                <a:off x="6874721" y="2333994"/>
                <a:ext cx="801085" cy="509829"/>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7" name="Shape 98" descr="Rhode Island, 16 percent by 2020." title="Rhode Island">
                <a:extLst>
                  <a:ext uri="{FF2B5EF4-FFF2-40B4-BE49-F238E27FC236}">
                    <a16:creationId xmlns:a16="http://schemas.microsoft.com/office/drawing/2014/main" id="{2E738E12-2683-1B4C-824F-A74FED973736}"/>
                  </a:ext>
                </a:extLst>
              </p:cNvPr>
              <p:cNvSpPr/>
              <p:nvPr/>
            </p:nvSpPr>
            <p:spPr>
              <a:xfrm>
                <a:off x="7970133" y="2213192"/>
                <a:ext cx="104810" cy="134304"/>
              </a:xfrm>
              <a:custGeom>
                <a:avLst/>
                <a:gdLst/>
                <a:ahLst/>
                <a:cxnLst/>
                <a:rect l="0" t="0" r="0" b="0"/>
                <a:pathLst>
                  <a:path w="120000" h="120000" extrusionOk="0">
                    <a:moveTo>
                      <a:pt x="98181" y="41860"/>
                    </a:moveTo>
                    <a:lnTo>
                      <a:pt x="109090" y="43255"/>
                    </a:lnTo>
                    <a:lnTo>
                      <a:pt x="112727" y="53023"/>
                    </a:lnTo>
                    <a:lnTo>
                      <a:pt x="118181" y="65581"/>
                    </a:lnTo>
                    <a:lnTo>
                      <a:pt x="109090" y="73953"/>
                    </a:lnTo>
                    <a:lnTo>
                      <a:pt x="105454" y="68372"/>
                    </a:lnTo>
                    <a:lnTo>
                      <a:pt x="100000" y="68372"/>
                    </a:lnTo>
                    <a:lnTo>
                      <a:pt x="94545" y="78139"/>
                    </a:lnTo>
                    <a:lnTo>
                      <a:pt x="80000" y="78139"/>
                    </a:lnTo>
                    <a:lnTo>
                      <a:pt x="72727" y="96279"/>
                    </a:lnTo>
                    <a:lnTo>
                      <a:pt x="56363" y="100465"/>
                    </a:lnTo>
                    <a:lnTo>
                      <a:pt x="21818" y="118604"/>
                    </a:lnTo>
                    <a:lnTo>
                      <a:pt x="21818" y="114418"/>
                    </a:lnTo>
                    <a:lnTo>
                      <a:pt x="23636" y="114418"/>
                    </a:lnTo>
                    <a:lnTo>
                      <a:pt x="29090" y="96279"/>
                    </a:lnTo>
                    <a:lnTo>
                      <a:pt x="21818" y="72558"/>
                    </a:lnTo>
                    <a:lnTo>
                      <a:pt x="21818" y="68372"/>
                    </a:lnTo>
                    <a:lnTo>
                      <a:pt x="18181" y="64186"/>
                    </a:lnTo>
                    <a:lnTo>
                      <a:pt x="18181" y="62790"/>
                    </a:lnTo>
                    <a:lnTo>
                      <a:pt x="16363" y="62790"/>
                    </a:lnTo>
                    <a:lnTo>
                      <a:pt x="14545" y="53023"/>
                    </a:lnTo>
                    <a:lnTo>
                      <a:pt x="10909" y="48837"/>
                    </a:lnTo>
                    <a:lnTo>
                      <a:pt x="3636" y="22325"/>
                    </a:lnTo>
                    <a:lnTo>
                      <a:pt x="0" y="12558"/>
                    </a:lnTo>
                    <a:lnTo>
                      <a:pt x="3636" y="11162"/>
                    </a:lnTo>
                    <a:lnTo>
                      <a:pt x="32727" y="2790"/>
                    </a:lnTo>
                    <a:lnTo>
                      <a:pt x="41818" y="2790"/>
                    </a:lnTo>
                    <a:lnTo>
                      <a:pt x="49090" y="1395"/>
                    </a:lnTo>
                    <a:lnTo>
                      <a:pt x="56363" y="0"/>
                    </a:lnTo>
                    <a:lnTo>
                      <a:pt x="58181" y="2790"/>
                    </a:lnTo>
                    <a:lnTo>
                      <a:pt x="63636" y="16744"/>
                    </a:lnTo>
                    <a:lnTo>
                      <a:pt x="67272" y="13953"/>
                    </a:lnTo>
                    <a:lnTo>
                      <a:pt x="74545" y="32093"/>
                    </a:lnTo>
                    <a:lnTo>
                      <a:pt x="85454" y="33488"/>
                    </a:lnTo>
                    <a:lnTo>
                      <a:pt x="87272" y="36279"/>
                    </a:lnTo>
                    <a:lnTo>
                      <a:pt x="98181" y="4186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8" name="Shape 99">
                <a:extLst>
                  <a:ext uri="{FF2B5EF4-FFF2-40B4-BE49-F238E27FC236}">
                    <a16:creationId xmlns:a16="http://schemas.microsoft.com/office/drawing/2014/main" id="{D538BBAF-5751-8845-AFE6-019289767345}"/>
                  </a:ext>
                </a:extLst>
              </p:cNvPr>
              <p:cNvSpPr/>
              <p:nvPr/>
            </p:nvSpPr>
            <p:spPr>
              <a:xfrm>
                <a:off x="8115160" y="2275260"/>
                <a:ext cx="48455" cy="36868"/>
              </a:xfrm>
              <a:custGeom>
                <a:avLst/>
                <a:gdLst/>
                <a:ahLst/>
                <a:cxnLst/>
                <a:rect l="0" t="0" r="0" b="0"/>
                <a:pathLst>
                  <a:path w="120000" h="120000" extrusionOk="0">
                    <a:moveTo>
                      <a:pt x="0" y="99130"/>
                    </a:moveTo>
                    <a:lnTo>
                      <a:pt x="24000" y="114782"/>
                    </a:lnTo>
                    <a:lnTo>
                      <a:pt x="28000" y="88695"/>
                    </a:lnTo>
                    <a:lnTo>
                      <a:pt x="116000" y="46956"/>
                    </a:lnTo>
                    <a:lnTo>
                      <a:pt x="100000" y="20869"/>
                    </a:lnTo>
                    <a:lnTo>
                      <a:pt x="56000" y="0"/>
                    </a:lnTo>
                    <a:lnTo>
                      <a:pt x="24000" y="67826"/>
                    </a:lnTo>
                    <a:lnTo>
                      <a:pt x="0" y="9913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9" name="Shape 100" descr="Texas, 5,880 mega watts by 2015. Double credit for all non-wind renewables, including solar." title="Texas">
                <a:extLst>
                  <a:ext uri="{FF2B5EF4-FFF2-40B4-BE49-F238E27FC236}">
                    <a16:creationId xmlns:a16="http://schemas.microsoft.com/office/drawing/2014/main" id="{0032293C-00C8-2049-893F-D9DB874C26D7}"/>
                  </a:ext>
                </a:extLst>
              </p:cNvPr>
              <p:cNvSpPr/>
              <p:nvPr/>
            </p:nvSpPr>
            <p:spPr>
              <a:xfrm>
                <a:off x="3384249" y="3568623"/>
                <a:ext cx="1912913" cy="1814950"/>
              </a:xfrm>
              <a:custGeom>
                <a:avLst/>
                <a:gdLst/>
                <a:ahLst/>
                <a:cxnLst/>
                <a:rect l="0" t="0" r="0" b="0"/>
                <a:pathLst>
                  <a:path w="120000" h="120000" extrusionOk="0">
                    <a:moveTo>
                      <a:pt x="61809" y="99125"/>
                    </a:moveTo>
                    <a:lnTo>
                      <a:pt x="60904" y="97789"/>
                    </a:lnTo>
                    <a:lnTo>
                      <a:pt x="59597" y="96041"/>
                    </a:lnTo>
                    <a:lnTo>
                      <a:pt x="57688" y="93881"/>
                    </a:lnTo>
                    <a:lnTo>
                      <a:pt x="57286" y="93161"/>
                    </a:lnTo>
                    <a:lnTo>
                      <a:pt x="56381" y="90591"/>
                    </a:lnTo>
                    <a:lnTo>
                      <a:pt x="56582" y="90488"/>
                    </a:lnTo>
                    <a:lnTo>
                      <a:pt x="54170" y="85964"/>
                    </a:lnTo>
                    <a:lnTo>
                      <a:pt x="53668" y="83907"/>
                    </a:lnTo>
                    <a:lnTo>
                      <a:pt x="52663" y="82879"/>
                    </a:lnTo>
                    <a:lnTo>
                      <a:pt x="52361" y="82056"/>
                    </a:lnTo>
                    <a:lnTo>
                      <a:pt x="50452" y="80514"/>
                    </a:lnTo>
                    <a:lnTo>
                      <a:pt x="50050" y="79485"/>
                    </a:lnTo>
                    <a:lnTo>
                      <a:pt x="49346" y="79383"/>
                    </a:lnTo>
                    <a:lnTo>
                      <a:pt x="49045" y="78971"/>
                    </a:lnTo>
                    <a:lnTo>
                      <a:pt x="48341" y="78766"/>
                    </a:lnTo>
                    <a:lnTo>
                      <a:pt x="48140" y="77634"/>
                    </a:lnTo>
                    <a:lnTo>
                      <a:pt x="47738" y="77634"/>
                    </a:lnTo>
                    <a:lnTo>
                      <a:pt x="46633" y="76092"/>
                    </a:lnTo>
                    <a:lnTo>
                      <a:pt x="45728" y="76092"/>
                    </a:lnTo>
                    <a:lnTo>
                      <a:pt x="45728" y="75784"/>
                    </a:lnTo>
                    <a:lnTo>
                      <a:pt x="43618" y="75784"/>
                    </a:lnTo>
                    <a:lnTo>
                      <a:pt x="41507" y="75269"/>
                    </a:lnTo>
                    <a:lnTo>
                      <a:pt x="41407" y="75475"/>
                    </a:lnTo>
                    <a:lnTo>
                      <a:pt x="40904" y="75372"/>
                    </a:lnTo>
                    <a:lnTo>
                      <a:pt x="40904" y="75681"/>
                    </a:lnTo>
                    <a:lnTo>
                      <a:pt x="38291" y="74344"/>
                    </a:lnTo>
                    <a:lnTo>
                      <a:pt x="36381" y="75784"/>
                    </a:lnTo>
                    <a:lnTo>
                      <a:pt x="35678" y="75784"/>
                    </a:lnTo>
                    <a:lnTo>
                      <a:pt x="34070" y="77326"/>
                    </a:lnTo>
                    <a:lnTo>
                      <a:pt x="32663" y="81233"/>
                    </a:lnTo>
                    <a:lnTo>
                      <a:pt x="30653" y="83187"/>
                    </a:lnTo>
                    <a:lnTo>
                      <a:pt x="30050" y="84215"/>
                    </a:lnTo>
                    <a:lnTo>
                      <a:pt x="27939" y="83496"/>
                    </a:lnTo>
                    <a:lnTo>
                      <a:pt x="26733" y="82159"/>
                    </a:lnTo>
                    <a:lnTo>
                      <a:pt x="24623" y="81028"/>
                    </a:lnTo>
                    <a:lnTo>
                      <a:pt x="24221" y="80616"/>
                    </a:lnTo>
                    <a:lnTo>
                      <a:pt x="22211" y="79897"/>
                    </a:lnTo>
                    <a:lnTo>
                      <a:pt x="21306" y="79177"/>
                    </a:lnTo>
                    <a:lnTo>
                      <a:pt x="20000" y="77634"/>
                    </a:lnTo>
                    <a:lnTo>
                      <a:pt x="17788" y="76092"/>
                    </a:lnTo>
                    <a:lnTo>
                      <a:pt x="16381" y="71773"/>
                    </a:lnTo>
                    <a:lnTo>
                      <a:pt x="16281" y="68997"/>
                    </a:lnTo>
                    <a:lnTo>
                      <a:pt x="14874" y="65809"/>
                    </a:lnTo>
                    <a:lnTo>
                      <a:pt x="14070" y="64678"/>
                    </a:lnTo>
                    <a:lnTo>
                      <a:pt x="13869" y="64061"/>
                    </a:lnTo>
                    <a:lnTo>
                      <a:pt x="10653" y="62005"/>
                    </a:lnTo>
                    <a:lnTo>
                      <a:pt x="8643" y="58920"/>
                    </a:lnTo>
                    <a:lnTo>
                      <a:pt x="7336" y="58097"/>
                    </a:lnTo>
                    <a:lnTo>
                      <a:pt x="5427" y="55424"/>
                    </a:lnTo>
                    <a:lnTo>
                      <a:pt x="4321" y="54807"/>
                    </a:lnTo>
                    <a:lnTo>
                      <a:pt x="3316" y="53984"/>
                    </a:lnTo>
                    <a:lnTo>
                      <a:pt x="1909" y="51002"/>
                    </a:lnTo>
                    <a:lnTo>
                      <a:pt x="1105" y="51002"/>
                    </a:lnTo>
                    <a:lnTo>
                      <a:pt x="904" y="50591"/>
                    </a:lnTo>
                    <a:lnTo>
                      <a:pt x="0" y="49254"/>
                    </a:lnTo>
                    <a:lnTo>
                      <a:pt x="201" y="48946"/>
                    </a:lnTo>
                    <a:lnTo>
                      <a:pt x="0" y="48329"/>
                    </a:lnTo>
                    <a:lnTo>
                      <a:pt x="201" y="48123"/>
                    </a:lnTo>
                    <a:lnTo>
                      <a:pt x="2412" y="48329"/>
                    </a:lnTo>
                    <a:lnTo>
                      <a:pt x="3618" y="48329"/>
                    </a:lnTo>
                    <a:lnTo>
                      <a:pt x="4723" y="48431"/>
                    </a:lnTo>
                    <a:lnTo>
                      <a:pt x="5929" y="48534"/>
                    </a:lnTo>
                    <a:lnTo>
                      <a:pt x="11557" y="49151"/>
                    </a:lnTo>
                    <a:lnTo>
                      <a:pt x="14070" y="49254"/>
                    </a:lnTo>
                    <a:lnTo>
                      <a:pt x="15678" y="49254"/>
                    </a:lnTo>
                    <a:lnTo>
                      <a:pt x="16381" y="49254"/>
                    </a:lnTo>
                    <a:lnTo>
                      <a:pt x="20703" y="49665"/>
                    </a:lnTo>
                    <a:lnTo>
                      <a:pt x="21708" y="49665"/>
                    </a:lnTo>
                    <a:lnTo>
                      <a:pt x="23919" y="49871"/>
                    </a:lnTo>
                    <a:lnTo>
                      <a:pt x="24221" y="49871"/>
                    </a:lnTo>
                    <a:lnTo>
                      <a:pt x="26331" y="49974"/>
                    </a:lnTo>
                    <a:lnTo>
                      <a:pt x="26432" y="49974"/>
                    </a:lnTo>
                    <a:lnTo>
                      <a:pt x="26532" y="49974"/>
                    </a:lnTo>
                    <a:lnTo>
                      <a:pt x="27537" y="49974"/>
                    </a:lnTo>
                    <a:lnTo>
                      <a:pt x="29949" y="50282"/>
                    </a:lnTo>
                    <a:lnTo>
                      <a:pt x="30251" y="50282"/>
                    </a:lnTo>
                    <a:lnTo>
                      <a:pt x="32060" y="50282"/>
                    </a:lnTo>
                    <a:lnTo>
                      <a:pt x="32562" y="50282"/>
                    </a:lnTo>
                    <a:lnTo>
                      <a:pt x="32562" y="49254"/>
                    </a:lnTo>
                    <a:lnTo>
                      <a:pt x="32663" y="47609"/>
                    </a:lnTo>
                    <a:lnTo>
                      <a:pt x="32864" y="45038"/>
                    </a:lnTo>
                    <a:lnTo>
                      <a:pt x="32864" y="44421"/>
                    </a:lnTo>
                    <a:lnTo>
                      <a:pt x="32964" y="43290"/>
                    </a:lnTo>
                    <a:lnTo>
                      <a:pt x="32964" y="41131"/>
                    </a:lnTo>
                    <a:lnTo>
                      <a:pt x="33165" y="39588"/>
                    </a:lnTo>
                    <a:lnTo>
                      <a:pt x="33266" y="37737"/>
                    </a:lnTo>
                    <a:lnTo>
                      <a:pt x="33366" y="34858"/>
                    </a:lnTo>
                    <a:lnTo>
                      <a:pt x="33366" y="34755"/>
                    </a:lnTo>
                    <a:lnTo>
                      <a:pt x="33567" y="33419"/>
                    </a:lnTo>
                    <a:lnTo>
                      <a:pt x="33567" y="33213"/>
                    </a:lnTo>
                    <a:lnTo>
                      <a:pt x="33567" y="32699"/>
                    </a:lnTo>
                    <a:lnTo>
                      <a:pt x="33668" y="31568"/>
                    </a:lnTo>
                    <a:lnTo>
                      <a:pt x="33668" y="31156"/>
                    </a:lnTo>
                    <a:lnTo>
                      <a:pt x="33668" y="29922"/>
                    </a:lnTo>
                    <a:lnTo>
                      <a:pt x="33869" y="27866"/>
                    </a:lnTo>
                    <a:lnTo>
                      <a:pt x="33969" y="25192"/>
                    </a:lnTo>
                    <a:lnTo>
                      <a:pt x="33969" y="24473"/>
                    </a:lnTo>
                    <a:lnTo>
                      <a:pt x="34070" y="23136"/>
                    </a:lnTo>
                    <a:lnTo>
                      <a:pt x="34271" y="22313"/>
                    </a:lnTo>
                    <a:lnTo>
                      <a:pt x="34271" y="19640"/>
                    </a:lnTo>
                    <a:lnTo>
                      <a:pt x="34371" y="18200"/>
                    </a:lnTo>
                    <a:lnTo>
                      <a:pt x="34371" y="17172"/>
                    </a:lnTo>
                    <a:lnTo>
                      <a:pt x="34572" y="16658"/>
                    </a:lnTo>
                    <a:lnTo>
                      <a:pt x="34572" y="15218"/>
                    </a:lnTo>
                    <a:lnTo>
                      <a:pt x="34572" y="14601"/>
                    </a:lnTo>
                    <a:lnTo>
                      <a:pt x="34673" y="13676"/>
                    </a:lnTo>
                    <a:lnTo>
                      <a:pt x="34673" y="13059"/>
                    </a:lnTo>
                    <a:lnTo>
                      <a:pt x="34773" y="9665"/>
                    </a:lnTo>
                    <a:lnTo>
                      <a:pt x="34773" y="8329"/>
                    </a:lnTo>
                    <a:lnTo>
                      <a:pt x="34974" y="8226"/>
                    </a:lnTo>
                    <a:lnTo>
                      <a:pt x="34974" y="7917"/>
                    </a:lnTo>
                    <a:lnTo>
                      <a:pt x="35075" y="4832"/>
                    </a:lnTo>
                    <a:lnTo>
                      <a:pt x="35175" y="0"/>
                    </a:lnTo>
                    <a:lnTo>
                      <a:pt x="35678" y="0"/>
                    </a:lnTo>
                    <a:lnTo>
                      <a:pt x="38994" y="0"/>
                    </a:lnTo>
                    <a:lnTo>
                      <a:pt x="40904" y="102"/>
                    </a:lnTo>
                    <a:lnTo>
                      <a:pt x="42914" y="102"/>
                    </a:lnTo>
                    <a:lnTo>
                      <a:pt x="43216" y="205"/>
                    </a:lnTo>
                    <a:lnTo>
                      <a:pt x="43316" y="205"/>
                    </a:lnTo>
                    <a:lnTo>
                      <a:pt x="44020" y="205"/>
                    </a:lnTo>
                    <a:lnTo>
                      <a:pt x="45125" y="205"/>
                    </a:lnTo>
                    <a:lnTo>
                      <a:pt x="45527" y="411"/>
                    </a:lnTo>
                    <a:lnTo>
                      <a:pt x="47537" y="411"/>
                    </a:lnTo>
                    <a:lnTo>
                      <a:pt x="49547" y="411"/>
                    </a:lnTo>
                    <a:lnTo>
                      <a:pt x="50653" y="514"/>
                    </a:lnTo>
                    <a:lnTo>
                      <a:pt x="52261" y="514"/>
                    </a:lnTo>
                    <a:lnTo>
                      <a:pt x="52964" y="616"/>
                    </a:lnTo>
                    <a:lnTo>
                      <a:pt x="53366" y="616"/>
                    </a:lnTo>
                    <a:lnTo>
                      <a:pt x="53869" y="616"/>
                    </a:lnTo>
                    <a:lnTo>
                      <a:pt x="56180" y="616"/>
                    </a:lnTo>
                    <a:lnTo>
                      <a:pt x="56783" y="616"/>
                    </a:lnTo>
                    <a:lnTo>
                      <a:pt x="58190" y="616"/>
                    </a:lnTo>
                    <a:lnTo>
                      <a:pt x="58391" y="616"/>
                    </a:lnTo>
                    <a:lnTo>
                      <a:pt x="61608" y="822"/>
                    </a:lnTo>
                    <a:lnTo>
                      <a:pt x="61608" y="2262"/>
                    </a:lnTo>
                    <a:lnTo>
                      <a:pt x="61407" y="5758"/>
                    </a:lnTo>
                    <a:lnTo>
                      <a:pt x="61407" y="6375"/>
                    </a:lnTo>
                    <a:lnTo>
                      <a:pt x="61407" y="7403"/>
                    </a:lnTo>
                    <a:lnTo>
                      <a:pt x="61407" y="7609"/>
                    </a:lnTo>
                    <a:lnTo>
                      <a:pt x="61306" y="8329"/>
                    </a:lnTo>
                    <a:lnTo>
                      <a:pt x="61306" y="9254"/>
                    </a:lnTo>
                    <a:lnTo>
                      <a:pt x="61306" y="10591"/>
                    </a:lnTo>
                    <a:lnTo>
                      <a:pt x="61306" y="12030"/>
                    </a:lnTo>
                    <a:lnTo>
                      <a:pt x="61306" y="12339"/>
                    </a:lnTo>
                    <a:lnTo>
                      <a:pt x="61306" y="12956"/>
                    </a:lnTo>
                    <a:lnTo>
                      <a:pt x="61306" y="14395"/>
                    </a:lnTo>
                    <a:lnTo>
                      <a:pt x="61306" y="14807"/>
                    </a:lnTo>
                    <a:lnTo>
                      <a:pt x="61306" y="15629"/>
                    </a:lnTo>
                    <a:lnTo>
                      <a:pt x="61306" y="16246"/>
                    </a:lnTo>
                    <a:lnTo>
                      <a:pt x="61105" y="17377"/>
                    </a:lnTo>
                    <a:lnTo>
                      <a:pt x="61105" y="19023"/>
                    </a:lnTo>
                    <a:lnTo>
                      <a:pt x="61105" y="19742"/>
                    </a:lnTo>
                    <a:lnTo>
                      <a:pt x="61105" y="20462"/>
                    </a:lnTo>
                    <a:lnTo>
                      <a:pt x="61005" y="22622"/>
                    </a:lnTo>
                    <a:lnTo>
                      <a:pt x="61407" y="22519"/>
                    </a:lnTo>
                    <a:lnTo>
                      <a:pt x="62512" y="23136"/>
                    </a:lnTo>
                    <a:lnTo>
                      <a:pt x="63216" y="24164"/>
                    </a:lnTo>
                    <a:lnTo>
                      <a:pt x="65427" y="24473"/>
                    </a:lnTo>
                    <a:lnTo>
                      <a:pt x="65728" y="24473"/>
                    </a:lnTo>
                    <a:lnTo>
                      <a:pt x="67738" y="24884"/>
                    </a:lnTo>
                    <a:lnTo>
                      <a:pt x="67939" y="25192"/>
                    </a:lnTo>
                    <a:lnTo>
                      <a:pt x="68140" y="26426"/>
                    </a:lnTo>
                    <a:lnTo>
                      <a:pt x="68844" y="26940"/>
                    </a:lnTo>
                    <a:lnTo>
                      <a:pt x="69346" y="26735"/>
                    </a:lnTo>
                    <a:lnTo>
                      <a:pt x="70351" y="26940"/>
                    </a:lnTo>
                    <a:lnTo>
                      <a:pt x="72160" y="27557"/>
                    </a:lnTo>
                    <a:lnTo>
                      <a:pt x="73266" y="27352"/>
                    </a:lnTo>
                    <a:lnTo>
                      <a:pt x="73266" y="27455"/>
                    </a:lnTo>
                    <a:lnTo>
                      <a:pt x="73869" y="27557"/>
                    </a:lnTo>
                    <a:lnTo>
                      <a:pt x="74371" y="28174"/>
                    </a:lnTo>
                    <a:lnTo>
                      <a:pt x="74974" y="28277"/>
                    </a:lnTo>
                    <a:lnTo>
                      <a:pt x="76582" y="27557"/>
                    </a:lnTo>
                    <a:lnTo>
                      <a:pt x="77185" y="27763"/>
                    </a:lnTo>
                    <a:lnTo>
                      <a:pt x="77587" y="27557"/>
                    </a:lnTo>
                    <a:lnTo>
                      <a:pt x="77989" y="27455"/>
                    </a:lnTo>
                    <a:lnTo>
                      <a:pt x="78190" y="29203"/>
                    </a:lnTo>
                    <a:lnTo>
                      <a:pt x="78994" y="29203"/>
                    </a:lnTo>
                    <a:lnTo>
                      <a:pt x="78994" y="30334"/>
                    </a:lnTo>
                    <a:lnTo>
                      <a:pt x="80000" y="30745"/>
                    </a:lnTo>
                    <a:lnTo>
                      <a:pt x="82211" y="29305"/>
                    </a:lnTo>
                    <a:lnTo>
                      <a:pt x="82613" y="30128"/>
                    </a:lnTo>
                    <a:lnTo>
                      <a:pt x="83015" y="30025"/>
                    </a:lnTo>
                    <a:lnTo>
                      <a:pt x="83316" y="30025"/>
                    </a:lnTo>
                    <a:lnTo>
                      <a:pt x="84321" y="31053"/>
                    </a:lnTo>
                    <a:lnTo>
                      <a:pt x="86130" y="30437"/>
                    </a:lnTo>
                    <a:lnTo>
                      <a:pt x="85929" y="31773"/>
                    </a:lnTo>
                    <a:lnTo>
                      <a:pt x="86633" y="32185"/>
                    </a:lnTo>
                    <a:lnTo>
                      <a:pt x="88241" y="29614"/>
                    </a:lnTo>
                    <a:lnTo>
                      <a:pt x="88341" y="29614"/>
                    </a:lnTo>
                    <a:lnTo>
                      <a:pt x="90050" y="31053"/>
                    </a:lnTo>
                    <a:lnTo>
                      <a:pt x="91256" y="30128"/>
                    </a:lnTo>
                    <a:lnTo>
                      <a:pt x="91457" y="30128"/>
                    </a:lnTo>
                    <a:lnTo>
                      <a:pt x="91256" y="30437"/>
                    </a:lnTo>
                    <a:lnTo>
                      <a:pt x="92261" y="31568"/>
                    </a:lnTo>
                    <a:lnTo>
                      <a:pt x="92964" y="31568"/>
                    </a:lnTo>
                    <a:lnTo>
                      <a:pt x="93266" y="31979"/>
                    </a:lnTo>
                    <a:lnTo>
                      <a:pt x="94371" y="31568"/>
                    </a:lnTo>
                    <a:lnTo>
                      <a:pt x="96582" y="30334"/>
                    </a:lnTo>
                    <a:lnTo>
                      <a:pt x="97989" y="30642"/>
                    </a:lnTo>
                    <a:lnTo>
                      <a:pt x="98793" y="30334"/>
                    </a:lnTo>
                    <a:lnTo>
                      <a:pt x="98894" y="30025"/>
                    </a:lnTo>
                    <a:lnTo>
                      <a:pt x="100201" y="29717"/>
                    </a:lnTo>
                    <a:lnTo>
                      <a:pt x="100201" y="29408"/>
                    </a:lnTo>
                    <a:lnTo>
                      <a:pt x="100502" y="29614"/>
                    </a:lnTo>
                    <a:lnTo>
                      <a:pt x="100703" y="30025"/>
                    </a:lnTo>
                    <a:lnTo>
                      <a:pt x="100603" y="30025"/>
                    </a:lnTo>
                    <a:lnTo>
                      <a:pt x="102814" y="30025"/>
                    </a:lnTo>
                    <a:lnTo>
                      <a:pt x="103115" y="30025"/>
                    </a:lnTo>
                    <a:lnTo>
                      <a:pt x="103216" y="29408"/>
                    </a:lnTo>
                    <a:lnTo>
                      <a:pt x="104221" y="29305"/>
                    </a:lnTo>
                    <a:lnTo>
                      <a:pt x="104522" y="29408"/>
                    </a:lnTo>
                    <a:lnTo>
                      <a:pt x="104522" y="29717"/>
                    </a:lnTo>
                    <a:lnTo>
                      <a:pt x="105628" y="30128"/>
                    </a:lnTo>
                    <a:lnTo>
                      <a:pt x="106733" y="31465"/>
                    </a:lnTo>
                    <a:lnTo>
                      <a:pt x="107135" y="31568"/>
                    </a:lnTo>
                    <a:lnTo>
                      <a:pt x="107135" y="31362"/>
                    </a:lnTo>
                    <a:lnTo>
                      <a:pt x="107839" y="31465"/>
                    </a:lnTo>
                    <a:lnTo>
                      <a:pt x="107839" y="31773"/>
                    </a:lnTo>
                    <a:lnTo>
                      <a:pt x="108040" y="31773"/>
                    </a:lnTo>
                    <a:lnTo>
                      <a:pt x="107839" y="31876"/>
                    </a:lnTo>
                    <a:lnTo>
                      <a:pt x="108944" y="32185"/>
                    </a:lnTo>
                    <a:lnTo>
                      <a:pt x="109949" y="32904"/>
                    </a:lnTo>
                    <a:lnTo>
                      <a:pt x="110251" y="32596"/>
                    </a:lnTo>
                    <a:lnTo>
                      <a:pt x="111155" y="33624"/>
                    </a:lnTo>
                    <a:lnTo>
                      <a:pt x="112361" y="33007"/>
                    </a:lnTo>
                    <a:lnTo>
                      <a:pt x="114271" y="33419"/>
                    </a:lnTo>
                    <a:lnTo>
                      <a:pt x="114271" y="33727"/>
                    </a:lnTo>
                    <a:lnTo>
                      <a:pt x="114271" y="35475"/>
                    </a:lnTo>
                    <a:lnTo>
                      <a:pt x="114271" y="36606"/>
                    </a:lnTo>
                    <a:lnTo>
                      <a:pt x="114371" y="36709"/>
                    </a:lnTo>
                    <a:lnTo>
                      <a:pt x="114371" y="38149"/>
                    </a:lnTo>
                    <a:lnTo>
                      <a:pt x="114572" y="39280"/>
                    </a:lnTo>
                    <a:lnTo>
                      <a:pt x="114572" y="39588"/>
                    </a:lnTo>
                    <a:lnTo>
                      <a:pt x="114572" y="40822"/>
                    </a:lnTo>
                    <a:lnTo>
                      <a:pt x="114572" y="42467"/>
                    </a:lnTo>
                    <a:lnTo>
                      <a:pt x="114572" y="42570"/>
                    </a:lnTo>
                    <a:lnTo>
                      <a:pt x="114572" y="42982"/>
                    </a:lnTo>
                    <a:lnTo>
                      <a:pt x="114673" y="43701"/>
                    </a:lnTo>
                    <a:lnTo>
                      <a:pt x="114673" y="45141"/>
                    </a:lnTo>
                    <a:lnTo>
                      <a:pt x="114874" y="46375"/>
                    </a:lnTo>
                    <a:lnTo>
                      <a:pt x="114874" y="46580"/>
                    </a:lnTo>
                    <a:lnTo>
                      <a:pt x="114874" y="48020"/>
                    </a:lnTo>
                    <a:lnTo>
                      <a:pt x="114874" y="48534"/>
                    </a:lnTo>
                    <a:lnTo>
                      <a:pt x="114974" y="50694"/>
                    </a:lnTo>
                    <a:lnTo>
                      <a:pt x="115075" y="51002"/>
                    </a:lnTo>
                    <a:lnTo>
                      <a:pt x="115276" y="51002"/>
                    </a:lnTo>
                    <a:lnTo>
                      <a:pt x="115276" y="51311"/>
                    </a:lnTo>
                    <a:lnTo>
                      <a:pt x="116482" y="52442"/>
                    </a:lnTo>
                    <a:lnTo>
                      <a:pt x="116884" y="53573"/>
                    </a:lnTo>
                    <a:lnTo>
                      <a:pt x="116884" y="55424"/>
                    </a:lnTo>
                    <a:lnTo>
                      <a:pt x="117989" y="56246"/>
                    </a:lnTo>
                    <a:lnTo>
                      <a:pt x="117889" y="56452"/>
                    </a:lnTo>
                    <a:lnTo>
                      <a:pt x="119296" y="59845"/>
                    </a:lnTo>
                    <a:lnTo>
                      <a:pt x="119899" y="59845"/>
                    </a:lnTo>
                    <a:lnTo>
                      <a:pt x="119597" y="61799"/>
                    </a:lnTo>
                    <a:lnTo>
                      <a:pt x="119899" y="63239"/>
                    </a:lnTo>
                    <a:lnTo>
                      <a:pt x="119396" y="64678"/>
                    </a:lnTo>
                    <a:lnTo>
                      <a:pt x="118592" y="67557"/>
                    </a:lnTo>
                    <a:lnTo>
                      <a:pt x="118291" y="68483"/>
                    </a:lnTo>
                    <a:lnTo>
                      <a:pt x="118291" y="68688"/>
                    </a:lnTo>
                    <a:lnTo>
                      <a:pt x="118291" y="69511"/>
                    </a:lnTo>
                    <a:lnTo>
                      <a:pt x="118894" y="70334"/>
                    </a:lnTo>
                    <a:lnTo>
                      <a:pt x="118894" y="71670"/>
                    </a:lnTo>
                    <a:lnTo>
                      <a:pt x="118693" y="72493"/>
                    </a:lnTo>
                    <a:lnTo>
                      <a:pt x="118592" y="72699"/>
                    </a:lnTo>
                    <a:lnTo>
                      <a:pt x="118291" y="73110"/>
                    </a:lnTo>
                    <a:lnTo>
                      <a:pt x="117587" y="74652"/>
                    </a:lnTo>
                    <a:lnTo>
                      <a:pt x="117185" y="74755"/>
                    </a:lnTo>
                    <a:lnTo>
                      <a:pt x="117487" y="76092"/>
                    </a:lnTo>
                    <a:lnTo>
                      <a:pt x="117889" y="77120"/>
                    </a:lnTo>
                    <a:lnTo>
                      <a:pt x="117487" y="76812"/>
                    </a:lnTo>
                    <a:lnTo>
                      <a:pt x="115979" y="76812"/>
                    </a:lnTo>
                    <a:lnTo>
                      <a:pt x="113065" y="78251"/>
                    </a:lnTo>
                    <a:lnTo>
                      <a:pt x="112864" y="78251"/>
                    </a:lnTo>
                    <a:lnTo>
                      <a:pt x="109547" y="80616"/>
                    </a:lnTo>
                    <a:lnTo>
                      <a:pt x="108944" y="80514"/>
                    </a:lnTo>
                    <a:lnTo>
                      <a:pt x="110753" y="78971"/>
                    </a:lnTo>
                    <a:lnTo>
                      <a:pt x="111658" y="78663"/>
                    </a:lnTo>
                    <a:lnTo>
                      <a:pt x="111658" y="78457"/>
                    </a:lnTo>
                    <a:lnTo>
                      <a:pt x="110552" y="78354"/>
                    </a:lnTo>
                    <a:lnTo>
                      <a:pt x="109246" y="78766"/>
                    </a:lnTo>
                    <a:lnTo>
                      <a:pt x="109246" y="75886"/>
                    </a:lnTo>
                    <a:lnTo>
                      <a:pt x="108542" y="76195"/>
                    </a:lnTo>
                    <a:lnTo>
                      <a:pt x="108140" y="77223"/>
                    </a:lnTo>
                    <a:lnTo>
                      <a:pt x="107537" y="77120"/>
                    </a:lnTo>
                    <a:lnTo>
                      <a:pt x="107336" y="77120"/>
                    </a:lnTo>
                    <a:lnTo>
                      <a:pt x="107135" y="77120"/>
                    </a:lnTo>
                    <a:lnTo>
                      <a:pt x="106834" y="77634"/>
                    </a:lnTo>
                    <a:lnTo>
                      <a:pt x="107035" y="78251"/>
                    </a:lnTo>
                    <a:lnTo>
                      <a:pt x="106834" y="78457"/>
                    </a:lnTo>
                    <a:lnTo>
                      <a:pt x="107035" y="78766"/>
                    </a:lnTo>
                    <a:lnTo>
                      <a:pt x="107839" y="79074"/>
                    </a:lnTo>
                    <a:lnTo>
                      <a:pt x="108241" y="80308"/>
                    </a:lnTo>
                    <a:lnTo>
                      <a:pt x="109547" y="80925"/>
                    </a:lnTo>
                    <a:lnTo>
                      <a:pt x="105929" y="83907"/>
                    </a:lnTo>
                    <a:lnTo>
                      <a:pt x="103517" y="86169"/>
                    </a:lnTo>
                    <a:lnTo>
                      <a:pt x="102512" y="86786"/>
                    </a:lnTo>
                    <a:lnTo>
                      <a:pt x="102412" y="86786"/>
                    </a:lnTo>
                    <a:lnTo>
                      <a:pt x="98693" y="89048"/>
                    </a:lnTo>
                    <a:lnTo>
                      <a:pt x="95477" y="90899"/>
                    </a:lnTo>
                    <a:lnTo>
                      <a:pt x="94170" y="91928"/>
                    </a:lnTo>
                    <a:lnTo>
                      <a:pt x="93065" y="92853"/>
                    </a:lnTo>
                    <a:lnTo>
                      <a:pt x="91959" y="93573"/>
                    </a:lnTo>
                    <a:lnTo>
                      <a:pt x="89748" y="95629"/>
                    </a:lnTo>
                    <a:lnTo>
                      <a:pt x="88040" y="97789"/>
                    </a:lnTo>
                    <a:lnTo>
                      <a:pt x="87939" y="97994"/>
                    </a:lnTo>
                    <a:lnTo>
                      <a:pt x="88040" y="97994"/>
                    </a:lnTo>
                    <a:lnTo>
                      <a:pt x="87135" y="99125"/>
                    </a:lnTo>
                    <a:lnTo>
                      <a:pt x="86231" y="100874"/>
                    </a:lnTo>
                    <a:lnTo>
                      <a:pt x="85025" y="104267"/>
                    </a:lnTo>
                    <a:lnTo>
                      <a:pt x="85025" y="104575"/>
                    </a:lnTo>
                    <a:lnTo>
                      <a:pt x="84824" y="107249"/>
                    </a:lnTo>
                    <a:lnTo>
                      <a:pt x="85728" y="111876"/>
                    </a:lnTo>
                    <a:lnTo>
                      <a:pt x="86432" y="113830"/>
                    </a:lnTo>
                    <a:lnTo>
                      <a:pt x="87135" y="118457"/>
                    </a:lnTo>
                    <a:lnTo>
                      <a:pt x="85025" y="119897"/>
                    </a:lnTo>
                    <a:lnTo>
                      <a:pt x="83718" y="119691"/>
                    </a:lnTo>
                    <a:lnTo>
                      <a:pt x="82512" y="118457"/>
                    </a:lnTo>
                    <a:lnTo>
                      <a:pt x="80100" y="117737"/>
                    </a:lnTo>
                    <a:lnTo>
                      <a:pt x="76381" y="117737"/>
                    </a:lnTo>
                    <a:lnTo>
                      <a:pt x="76080" y="117120"/>
                    </a:lnTo>
                    <a:lnTo>
                      <a:pt x="75678" y="117120"/>
                    </a:lnTo>
                    <a:lnTo>
                      <a:pt x="72964" y="115578"/>
                    </a:lnTo>
                    <a:lnTo>
                      <a:pt x="72160" y="115681"/>
                    </a:lnTo>
                    <a:lnTo>
                      <a:pt x="71457" y="115167"/>
                    </a:lnTo>
                    <a:lnTo>
                      <a:pt x="71457" y="114755"/>
                    </a:lnTo>
                    <a:lnTo>
                      <a:pt x="69145" y="114035"/>
                    </a:lnTo>
                    <a:lnTo>
                      <a:pt x="67437" y="112185"/>
                    </a:lnTo>
                    <a:lnTo>
                      <a:pt x="66633" y="109203"/>
                    </a:lnTo>
                    <a:lnTo>
                      <a:pt x="65226" y="107249"/>
                    </a:lnTo>
                    <a:lnTo>
                      <a:pt x="64824" y="104267"/>
                    </a:lnTo>
                    <a:lnTo>
                      <a:pt x="64321" y="101696"/>
                    </a:lnTo>
                    <a:lnTo>
                      <a:pt x="63216" y="100154"/>
                    </a:lnTo>
                    <a:lnTo>
                      <a:pt x="62010" y="99434"/>
                    </a:lnTo>
                    <a:lnTo>
                      <a:pt x="61809" y="99125"/>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0" name="Shape 101" descr="Washington, 15 percent by 2020." title="Washington">
                <a:extLst>
                  <a:ext uri="{FF2B5EF4-FFF2-40B4-BE49-F238E27FC236}">
                    <a16:creationId xmlns:a16="http://schemas.microsoft.com/office/drawing/2014/main" id="{E52F1F74-E74E-D447-8447-7A47AAEAF030}"/>
                  </a:ext>
                </a:extLst>
              </p:cNvPr>
              <p:cNvSpPr/>
              <p:nvPr/>
            </p:nvSpPr>
            <p:spPr>
              <a:xfrm>
                <a:off x="1522935" y="1139608"/>
                <a:ext cx="918535" cy="632546"/>
              </a:xfrm>
              <a:custGeom>
                <a:avLst/>
                <a:gdLst/>
                <a:ahLst/>
                <a:cxnLst/>
                <a:rect l="0" t="0" r="0" b="0"/>
                <a:pathLst>
                  <a:path w="120000" h="120000" extrusionOk="0">
                    <a:moveTo>
                      <a:pt x="108710" y="105257"/>
                    </a:moveTo>
                    <a:lnTo>
                      <a:pt x="108501" y="107027"/>
                    </a:lnTo>
                    <a:lnTo>
                      <a:pt x="109337" y="110859"/>
                    </a:lnTo>
                    <a:lnTo>
                      <a:pt x="108919" y="119705"/>
                    </a:lnTo>
                    <a:lnTo>
                      <a:pt x="102229" y="117051"/>
                    </a:lnTo>
                    <a:lnTo>
                      <a:pt x="102020" y="117051"/>
                    </a:lnTo>
                    <a:lnTo>
                      <a:pt x="99930" y="116756"/>
                    </a:lnTo>
                    <a:lnTo>
                      <a:pt x="98257" y="116167"/>
                    </a:lnTo>
                    <a:lnTo>
                      <a:pt x="98048" y="116167"/>
                    </a:lnTo>
                    <a:lnTo>
                      <a:pt x="96585" y="115872"/>
                    </a:lnTo>
                    <a:lnTo>
                      <a:pt x="92404" y="114692"/>
                    </a:lnTo>
                    <a:lnTo>
                      <a:pt x="92195" y="114692"/>
                    </a:lnTo>
                    <a:lnTo>
                      <a:pt x="88222" y="113513"/>
                    </a:lnTo>
                    <a:lnTo>
                      <a:pt x="80069" y="110859"/>
                    </a:lnTo>
                    <a:lnTo>
                      <a:pt x="76933" y="110270"/>
                    </a:lnTo>
                    <a:lnTo>
                      <a:pt x="74216" y="111744"/>
                    </a:lnTo>
                    <a:lnTo>
                      <a:pt x="72543" y="110859"/>
                    </a:lnTo>
                    <a:lnTo>
                      <a:pt x="69616" y="110565"/>
                    </a:lnTo>
                    <a:lnTo>
                      <a:pt x="67526" y="109680"/>
                    </a:lnTo>
                    <a:lnTo>
                      <a:pt x="65644" y="111449"/>
                    </a:lnTo>
                    <a:lnTo>
                      <a:pt x="62299" y="110859"/>
                    </a:lnTo>
                    <a:lnTo>
                      <a:pt x="61881" y="110859"/>
                    </a:lnTo>
                    <a:lnTo>
                      <a:pt x="61045" y="110859"/>
                    </a:lnTo>
                    <a:lnTo>
                      <a:pt x="60000" y="110859"/>
                    </a:lnTo>
                    <a:lnTo>
                      <a:pt x="56655" y="112923"/>
                    </a:lnTo>
                    <a:lnTo>
                      <a:pt x="52264" y="112334"/>
                    </a:lnTo>
                    <a:lnTo>
                      <a:pt x="49756" y="110270"/>
                    </a:lnTo>
                    <a:lnTo>
                      <a:pt x="49337" y="110859"/>
                    </a:lnTo>
                    <a:lnTo>
                      <a:pt x="46202" y="111449"/>
                    </a:lnTo>
                    <a:lnTo>
                      <a:pt x="45365" y="111744"/>
                    </a:lnTo>
                    <a:lnTo>
                      <a:pt x="40975" y="111744"/>
                    </a:lnTo>
                    <a:lnTo>
                      <a:pt x="40766" y="109680"/>
                    </a:lnTo>
                    <a:lnTo>
                      <a:pt x="37212" y="107321"/>
                    </a:lnTo>
                    <a:lnTo>
                      <a:pt x="36585" y="106437"/>
                    </a:lnTo>
                    <a:lnTo>
                      <a:pt x="36376" y="106142"/>
                    </a:lnTo>
                    <a:lnTo>
                      <a:pt x="32822" y="106142"/>
                    </a:lnTo>
                    <a:lnTo>
                      <a:pt x="31777" y="105257"/>
                    </a:lnTo>
                    <a:lnTo>
                      <a:pt x="29895" y="107027"/>
                    </a:lnTo>
                    <a:lnTo>
                      <a:pt x="26550" y="107616"/>
                    </a:lnTo>
                    <a:lnTo>
                      <a:pt x="25296" y="107321"/>
                    </a:lnTo>
                    <a:lnTo>
                      <a:pt x="24250" y="108206"/>
                    </a:lnTo>
                    <a:lnTo>
                      <a:pt x="21324" y="106437"/>
                    </a:lnTo>
                    <a:lnTo>
                      <a:pt x="16933" y="102014"/>
                    </a:lnTo>
                    <a:lnTo>
                      <a:pt x="17351" y="99950"/>
                    </a:lnTo>
                    <a:lnTo>
                      <a:pt x="17351" y="99656"/>
                    </a:lnTo>
                    <a:lnTo>
                      <a:pt x="17560" y="99066"/>
                    </a:lnTo>
                    <a:lnTo>
                      <a:pt x="17560" y="95823"/>
                    </a:lnTo>
                    <a:lnTo>
                      <a:pt x="17770" y="92285"/>
                    </a:lnTo>
                    <a:lnTo>
                      <a:pt x="15888" y="86093"/>
                    </a:lnTo>
                    <a:lnTo>
                      <a:pt x="12961" y="83734"/>
                    </a:lnTo>
                    <a:lnTo>
                      <a:pt x="12125" y="84029"/>
                    </a:lnTo>
                    <a:lnTo>
                      <a:pt x="10243" y="83734"/>
                    </a:lnTo>
                    <a:lnTo>
                      <a:pt x="9407" y="79901"/>
                    </a:lnTo>
                    <a:lnTo>
                      <a:pt x="9198" y="79017"/>
                    </a:lnTo>
                    <a:lnTo>
                      <a:pt x="6480" y="78427"/>
                    </a:lnTo>
                    <a:lnTo>
                      <a:pt x="5435" y="76953"/>
                    </a:lnTo>
                    <a:lnTo>
                      <a:pt x="3135" y="77837"/>
                    </a:lnTo>
                    <a:lnTo>
                      <a:pt x="1672" y="76658"/>
                    </a:lnTo>
                    <a:lnTo>
                      <a:pt x="1254" y="74889"/>
                    </a:lnTo>
                    <a:lnTo>
                      <a:pt x="836" y="76363"/>
                    </a:lnTo>
                    <a:lnTo>
                      <a:pt x="0" y="75773"/>
                    </a:lnTo>
                    <a:lnTo>
                      <a:pt x="2508" y="64275"/>
                    </a:lnTo>
                    <a:lnTo>
                      <a:pt x="1881" y="70466"/>
                    </a:lnTo>
                    <a:lnTo>
                      <a:pt x="2717" y="69287"/>
                    </a:lnTo>
                    <a:lnTo>
                      <a:pt x="3972" y="69287"/>
                    </a:lnTo>
                    <a:lnTo>
                      <a:pt x="3972" y="65749"/>
                    </a:lnTo>
                    <a:lnTo>
                      <a:pt x="5435" y="63980"/>
                    </a:lnTo>
                    <a:lnTo>
                      <a:pt x="6062" y="62800"/>
                    </a:lnTo>
                    <a:lnTo>
                      <a:pt x="3554" y="62800"/>
                    </a:lnTo>
                    <a:lnTo>
                      <a:pt x="2508" y="61621"/>
                    </a:lnTo>
                    <a:lnTo>
                      <a:pt x="2717" y="59557"/>
                    </a:lnTo>
                    <a:lnTo>
                      <a:pt x="3135" y="56904"/>
                    </a:lnTo>
                    <a:lnTo>
                      <a:pt x="2508" y="55724"/>
                    </a:lnTo>
                    <a:lnTo>
                      <a:pt x="3344" y="57493"/>
                    </a:lnTo>
                    <a:lnTo>
                      <a:pt x="6898" y="56609"/>
                    </a:lnTo>
                    <a:lnTo>
                      <a:pt x="7108" y="55724"/>
                    </a:lnTo>
                    <a:lnTo>
                      <a:pt x="5017" y="54250"/>
                    </a:lnTo>
                    <a:lnTo>
                      <a:pt x="3972" y="52186"/>
                    </a:lnTo>
                    <a:lnTo>
                      <a:pt x="3344" y="55135"/>
                    </a:lnTo>
                    <a:lnTo>
                      <a:pt x="2508" y="55135"/>
                    </a:lnTo>
                    <a:lnTo>
                      <a:pt x="3344" y="46289"/>
                    </a:lnTo>
                    <a:lnTo>
                      <a:pt x="3344" y="43046"/>
                    </a:lnTo>
                    <a:lnTo>
                      <a:pt x="2508" y="40982"/>
                    </a:lnTo>
                    <a:lnTo>
                      <a:pt x="3135" y="35675"/>
                    </a:lnTo>
                    <a:lnTo>
                      <a:pt x="2508" y="28009"/>
                    </a:lnTo>
                    <a:lnTo>
                      <a:pt x="2717" y="27125"/>
                    </a:lnTo>
                    <a:lnTo>
                      <a:pt x="1045" y="23587"/>
                    </a:lnTo>
                    <a:lnTo>
                      <a:pt x="836" y="19459"/>
                    </a:lnTo>
                    <a:lnTo>
                      <a:pt x="1254" y="18280"/>
                    </a:lnTo>
                    <a:lnTo>
                      <a:pt x="1045" y="14447"/>
                    </a:lnTo>
                    <a:lnTo>
                      <a:pt x="3135" y="9140"/>
                    </a:lnTo>
                    <a:lnTo>
                      <a:pt x="2508" y="7665"/>
                    </a:lnTo>
                    <a:lnTo>
                      <a:pt x="3344" y="7665"/>
                    </a:lnTo>
                    <a:lnTo>
                      <a:pt x="12125" y="18280"/>
                    </a:lnTo>
                    <a:lnTo>
                      <a:pt x="20069" y="22407"/>
                    </a:lnTo>
                    <a:lnTo>
                      <a:pt x="20069" y="22702"/>
                    </a:lnTo>
                    <a:lnTo>
                      <a:pt x="25296" y="24471"/>
                    </a:lnTo>
                    <a:lnTo>
                      <a:pt x="27386" y="27125"/>
                    </a:lnTo>
                    <a:lnTo>
                      <a:pt x="28641" y="28009"/>
                    </a:lnTo>
                    <a:lnTo>
                      <a:pt x="28850" y="25945"/>
                    </a:lnTo>
                    <a:lnTo>
                      <a:pt x="30313" y="26535"/>
                    </a:lnTo>
                    <a:lnTo>
                      <a:pt x="29477" y="27125"/>
                    </a:lnTo>
                    <a:lnTo>
                      <a:pt x="29895" y="28894"/>
                    </a:lnTo>
                    <a:lnTo>
                      <a:pt x="30940" y="35085"/>
                    </a:lnTo>
                    <a:lnTo>
                      <a:pt x="28222" y="37149"/>
                    </a:lnTo>
                    <a:lnTo>
                      <a:pt x="28222" y="38329"/>
                    </a:lnTo>
                    <a:lnTo>
                      <a:pt x="31777" y="35085"/>
                    </a:lnTo>
                    <a:lnTo>
                      <a:pt x="32613" y="35085"/>
                    </a:lnTo>
                    <a:lnTo>
                      <a:pt x="32404" y="39508"/>
                    </a:lnTo>
                    <a:lnTo>
                      <a:pt x="31986" y="39213"/>
                    </a:lnTo>
                    <a:lnTo>
                      <a:pt x="30940" y="45995"/>
                    </a:lnTo>
                    <a:lnTo>
                      <a:pt x="31149" y="46289"/>
                    </a:lnTo>
                    <a:lnTo>
                      <a:pt x="31358" y="49238"/>
                    </a:lnTo>
                    <a:lnTo>
                      <a:pt x="31986" y="51007"/>
                    </a:lnTo>
                    <a:lnTo>
                      <a:pt x="29895" y="51597"/>
                    </a:lnTo>
                    <a:lnTo>
                      <a:pt x="29477" y="51007"/>
                    </a:lnTo>
                    <a:lnTo>
                      <a:pt x="29477" y="50417"/>
                    </a:lnTo>
                    <a:lnTo>
                      <a:pt x="29686" y="53071"/>
                    </a:lnTo>
                    <a:lnTo>
                      <a:pt x="31149" y="52481"/>
                    </a:lnTo>
                    <a:lnTo>
                      <a:pt x="32822" y="51597"/>
                    </a:lnTo>
                    <a:lnTo>
                      <a:pt x="32404" y="48943"/>
                    </a:lnTo>
                    <a:lnTo>
                      <a:pt x="33658" y="38624"/>
                    </a:lnTo>
                    <a:lnTo>
                      <a:pt x="36376" y="34201"/>
                    </a:lnTo>
                    <a:lnTo>
                      <a:pt x="37212" y="33906"/>
                    </a:lnTo>
                    <a:lnTo>
                      <a:pt x="37421" y="32432"/>
                    </a:lnTo>
                    <a:lnTo>
                      <a:pt x="36167" y="28304"/>
                    </a:lnTo>
                    <a:lnTo>
                      <a:pt x="36167" y="25061"/>
                    </a:lnTo>
                    <a:lnTo>
                      <a:pt x="35121" y="28009"/>
                    </a:lnTo>
                    <a:lnTo>
                      <a:pt x="35749" y="30368"/>
                    </a:lnTo>
                    <a:lnTo>
                      <a:pt x="34912" y="28009"/>
                    </a:lnTo>
                    <a:lnTo>
                      <a:pt x="34076" y="27714"/>
                    </a:lnTo>
                    <a:lnTo>
                      <a:pt x="34285" y="23882"/>
                    </a:lnTo>
                    <a:lnTo>
                      <a:pt x="36376" y="24471"/>
                    </a:lnTo>
                    <a:lnTo>
                      <a:pt x="37003" y="22997"/>
                    </a:lnTo>
                    <a:lnTo>
                      <a:pt x="35121" y="20343"/>
                    </a:lnTo>
                    <a:lnTo>
                      <a:pt x="34285" y="19164"/>
                    </a:lnTo>
                    <a:lnTo>
                      <a:pt x="32404" y="22997"/>
                    </a:lnTo>
                    <a:lnTo>
                      <a:pt x="32822" y="29189"/>
                    </a:lnTo>
                    <a:lnTo>
                      <a:pt x="33449" y="29778"/>
                    </a:lnTo>
                    <a:lnTo>
                      <a:pt x="33658" y="28304"/>
                    </a:lnTo>
                    <a:lnTo>
                      <a:pt x="35540" y="30958"/>
                    </a:lnTo>
                    <a:lnTo>
                      <a:pt x="34912" y="35085"/>
                    </a:lnTo>
                    <a:lnTo>
                      <a:pt x="33449" y="31842"/>
                    </a:lnTo>
                    <a:lnTo>
                      <a:pt x="31986" y="30073"/>
                    </a:lnTo>
                    <a:lnTo>
                      <a:pt x="32404" y="25945"/>
                    </a:lnTo>
                    <a:lnTo>
                      <a:pt x="30940" y="23882"/>
                    </a:lnTo>
                    <a:lnTo>
                      <a:pt x="33240" y="18280"/>
                    </a:lnTo>
                    <a:lnTo>
                      <a:pt x="34285" y="11793"/>
                    </a:lnTo>
                    <a:lnTo>
                      <a:pt x="35749" y="17395"/>
                    </a:lnTo>
                    <a:lnTo>
                      <a:pt x="37003" y="12088"/>
                    </a:lnTo>
                    <a:lnTo>
                      <a:pt x="37212" y="8845"/>
                    </a:lnTo>
                    <a:lnTo>
                      <a:pt x="35749" y="7960"/>
                    </a:lnTo>
                    <a:lnTo>
                      <a:pt x="35121" y="11203"/>
                    </a:lnTo>
                    <a:lnTo>
                      <a:pt x="34285" y="3832"/>
                    </a:lnTo>
                    <a:lnTo>
                      <a:pt x="34912" y="0"/>
                    </a:lnTo>
                    <a:lnTo>
                      <a:pt x="63344" y="9140"/>
                    </a:lnTo>
                    <a:lnTo>
                      <a:pt x="92822" y="18280"/>
                    </a:lnTo>
                    <a:lnTo>
                      <a:pt x="102229" y="21228"/>
                    </a:lnTo>
                    <a:lnTo>
                      <a:pt x="113519" y="24471"/>
                    </a:lnTo>
                    <a:lnTo>
                      <a:pt x="119790" y="25945"/>
                    </a:lnTo>
                    <a:lnTo>
                      <a:pt x="119372" y="27125"/>
                    </a:lnTo>
                    <a:lnTo>
                      <a:pt x="119372" y="28304"/>
                    </a:lnTo>
                    <a:lnTo>
                      <a:pt x="118745" y="30368"/>
                    </a:lnTo>
                    <a:lnTo>
                      <a:pt x="116445" y="48058"/>
                    </a:lnTo>
                    <a:lnTo>
                      <a:pt x="116027" y="53071"/>
                    </a:lnTo>
                    <a:lnTo>
                      <a:pt x="115400" y="55135"/>
                    </a:lnTo>
                    <a:lnTo>
                      <a:pt x="115400" y="56314"/>
                    </a:lnTo>
                    <a:lnTo>
                      <a:pt x="115400" y="56609"/>
                    </a:lnTo>
                    <a:lnTo>
                      <a:pt x="115400" y="57493"/>
                    </a:lnTo>
                    <a:lnTo>
                      <a:pt x="114564" y="64275"/>
                    </a:lnTo>
                    <a:lnTo>
                      <a:pt x="113937" y="68108"/>
                    </a:lnTo>
                    <a:lnTo>
                      <a:pt x="112682" y="76363"/>
                    </a:lnTo>
                    <a:lnTo>
                      <a:pt x="112473" y="79606"/>
                    </a:lnTo>
                    <a:lnTo>
                      <a:pt x="112264" y="79901"/>
                    </a:lnTo>
                    <a:lnTo>
                      <a:pt x="111846" y="83734"/>
                    </a:lnTo>
                    <a:lnTo>
                      <a:pt x="110174" y="95528"/>
                    </a:lnTo>
                    <a:lnTo>
                      <a:pt x="109756" y="97002"/>
                    </a:lnTo>
                    <a:lnTo>
                      <a:pt x="109337" y="102014"/>
                    </a:lnTo>
                    <a:lnTo>
                      <a:pt x="108919" y="103194"/>
                    </a:lnTo>
                    <a:lnTo>
                      <a:pt x="108710" y="105257"/>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1" name="Shape 102">
                <a:extLst>
                  <a:ext uri="{FF2B5EF4-FFF2-40B4-BE49-F238E27FC236}">
                    <a16:creationId xmlns:a16="http://schemas.microsoft.com/office/drawing/2014/main" id="{5E469D5E-7D7C-7C45-B92A-A53394283764}"/>
                  </a:ext>
                </a:extLst>
              </p:cNvPr>
              <p:cNvSpPr/>
              <p:nvPr/>
            </p:nvSpPr>
            <p:spPr>
              <a:xfrm>
                <a:off x="1732418" y="1179866"/>
                <a:ext cx="53195" cy="42135"/>
              </a:xfrm>
              <a:custGeom>
                <a:avLst/>
                <a:gdLst/>
                <a:ahLst/>
                <a:cxnLst/>
                <a:rect l="0" t="0" r="0" b="0"/>
                <a:pathLst>
                  <a:path w="120000" h="120000" extrusionOk="0">
                    <a:moveTo>
                      <a:pt x="14545" y="0"/>
                    </a:moveTo>
                    <a:lnTo>
                      <a:pt x="21818" y="48888"/>
                    </a:lnTo>
                    <a:lnTo>
                      <a:pt x="40000" y="62222"/>
                    </a:lnTo>
                    <a:lnTo>
                      <a:pt x="47272" y="8888"/>
                    </a:lnTo>
                    <a:lnTo>
                      <a:pt x="116363" y="31111"/>
                    </a:lnTo>
                    <a:lnTo>
                      <a:pt x="80000" y="115555"/>
                    </a:lnTo>
                    <a:lnTo>
                      <a:pt x="21818" y="106666"/>
                    </a:lnTo>
                    <a:lnTo>
                      <a:pt x="0" y="75555"/>
                    </a:lnTo>
                    <a:lnTo>
                      <a:pt x="14545"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2" name="Shape 103" descr="Wisconsin, varies by utility, 10 percent by 2015 statewide." title="Wisconsin">
                <a:extLst>
                  <a:ext uri="{FF2B5EF4-FFF2-40B4-BE49-F238E27FC236}">
                    <a16:creationId xmlns:a16="http://schemas.microsoft.com/office/drawing/2014/main" id="{545459E8-9D71-9949-A4DE-E0C29BD92B7B}"/>
                  </a:ext>
                </a:extLst>
              </p:cNvPr>
              <p:cNvSpPr/>
              <p:nvPr/>
            </p:nvSpPr>
            <p:spPr>
              <a:xfrm>
                <a:off x="5269685" y="1792870"/>
                <a:ext cx="728403" cy="746310"/>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3" name="Shape 104" title="Washington D.C.">
                <a:extLst>
                  <a:ext uri="{FF2B5EF4-FFF2-40B4-BE49-F238E27FC236}">
                    <a16:creationId xmlns:a16="http://schemas.microsoft.com/office/drawing/2014/main" id="{305C1BEF-7ECA-3C47-A13B-34C5B5037C5F}"/>
                  </a:ext>
                </a:extLst>
              </p:cNvPr>
              <p:cNvSpPr/>
              <p:nvPr/>
            </p:nvSpPr>
            <p:spPr>
              <a:xfrm>
                <a:off x="7416178" y="2880852"/>
                <a:ext cx="36868" cy="33708"/>
              </a:xfrm>
              <a:custGeom>
                <a:avLst/>
                <a:gdLst/>
                <a:ahLst/>
                <a:cxnLst/>
                <a:rect l="0" t="0" r="0" b="0"/>
                <a:pathLst>
                  <a:path w="120000" h="120000" extrusionOk="0">
                    <a:moveTo>
                      <a:pt x="0" y="38181"/>
                    </a:moveTo>
                    <a:lnTo>
                      <a:pt x="41739" y="65454"/>
                    </a:lnTo>
                    <a:lnTo>
                      <a:pt x="52173" y="81818"/>
                    </a:lnTo>
                    <a:lnTo>
                      <a:pt x="57391" y="114545"/>
                    </a:lnTo>
                    <a:lnTo>
                      <a:pt x="83478" y="76363"/>
                    </a:lnTo>
                    <a:lnTo>
                      <a:pt x="114782" y="38181"/>
                    </a:lnTo>
                    <a:lnTo>
                      <a:pt x="52173" y="0"/>
                    </a:lnTo>
                    <a:lnTo>
                      <a:pt x="15652" y="5454"/>
                    </a:lnTo>
                    <a:lnTo>
                      <a:pt x="15652" y="21818"/>
                    </a:lnTo>
                    <a:lnTo>
                      <a:pt x="0" y="3818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4" name="Shape 105" descr="Indiana has a goal, 10 percent by 2025." title="Indiana">
                <a:extLst>
                  <a:ext uri="{FF2B5EF4-FFF2-40B4-BE49-F238E27FC236}">
                    <a16:creationId xmlns:a16="http://schemas.microsoft.com/office/drawing/2014/main" id="{3CA31DEB-2D04-814A-9EA7-DA29A6600372}"/>
                  </a:ext>
                </a:extLst>
              </p:cNvPr>
              <p:cNvSpPr/>
              <p:nvPr/>
            </p:nvSpPr>
            <p:spPr>
              <a:xfrm>
                <a:off x="5981960" y="2580583"/>
                <a:ext cx="425560" cy="714709"/>
              </a:xfrm>
              <a:custGeom>
                <a:avLst/>
                <a:gdLst/>
                <a:ahLst/>
                <a:cxnLst/>
                <a:rect l="0" t="0" r="0" b="0"/>
                <a:pathLst>
                  <a:path w="120000" h="120000" extrusionOk="0">
                    <a:moveTo>
                      <a:pt x="108181" y="33318"/>
                    </a:moveTo>
                    <a:lnTo>
                      <a:pt x="108181" y="35140"/>
                    </a:lnTo>
                    <a:lnTo>
                      <a:pt x="108636" y="37744"/>
                    </a:lnTo>
                    <a:lnTo>
                      <a:pt x="108636" y="39566"/>
                    </a:lnTo>
                    <a:lnTo>
                      <a:pt x="109090" y="40607"/>
                    </a:lnTo>
                    <a:lnTo>
                      <a:pt x="110000" y="42429"/>
                    </a:lnTo>
                    <a:lnTo>
                      <a:pt x="110000" y="46073"/>
                    </a:lnTo>
                    <a:lnTo>
                      <a:pt x="111363" y="49197"/>
                    </a:lnTo>
                    <a:lnTo>
                      <a:pt x="111363" y="51800"/>
                    </a:lnTo>
                    <a:lnTo>
                      <a:pt x="111818" y="53362"/>
                    </a:lnTo>
                    <a:lnTo>
                      <a:pt x="111818" y="54403"/>
                    </a:lnTo>
                    <a:lnTo>
                      <a:pt x="112272" y="57266"/>
                    </a:lnTo>
                    <a:lnTo>
                      <a:pt x="113181" y="60390"/>
                    </a:lnTo>
                    <a:lnTo>
                      <a:pt x="113181" y="60911"/>
                    </a:lnTo>
                    <a:lnTo>
                      <a:pt x="113636" y="61952"/>
                    </a:lnTo>
                    <a:lnTo>
                      <a:pt x="113636" y="62993"/>
                    </a:lnTo>
                    <a:lnTo>
                      <a:pt x="114090" y="63774"/>
                    </a:lnTo>
                    <a:lnTo>
                      <a:pt x="114090" y="64815"/>
                    </a:lnTo>
                    <a:lnTo>
                      <a:pt x="115454" y="69240"/>
                    </a:lnTo>
                    <a:lnTo>
                      <a:pt x="116363" y="72624"/>
                    </a:lnTo>
                    <a:lnTo>
                      <a:pt x="116363" y="74186"/>
                    </a:lnTo>
                    <a:lnTo>
                      <a:pt x="116363" y="74446"/>
                    </a:lnTo>
                    <a:lnTo>
                      <a:pt x="114090" y="76008"/>
                    </a:lnTo>
                    <a:lnTo>
                      <a:pt x="115000" y="77049"/>
                    </a:lnTo>
                    <a:lnTo>
                      <a:pt x="116363" y="77830"/>
                    </a:lnTo>
                    <a:lnTo>
                      <a:pt x="115454" y="79913"/>
                    </a:lnTo>
                    <a:lnTo>
                      <a:pt x="115454" y="80694"/>
                    </a:lnTo>
                    <a:lnTo>
                      <a:pt x="119545" y="80954"/>
                    </a:lnTo>
                    <a:lnTo>
                      <a:pt x="118636" y="81475"/>
                    </a:lnTo>
                    <a:lnTo>
                      <a:pt x="116363" y="83557"/>
                    </a:lnTo>
                    <a:lnTo>
                      <a:pt x="111818" y="84598"/>
                    </a:lnTo>
                    <a:lnTo>
                      <a:pt x="111363" y="84859"/>
                    </a:lnTo>
                    <a:lnTo>
                      <a:pt x="110000" y="85379"/>
                    </a:lnTo>
                    <a:lnTo>
                      <a:pt x="107272" y="86681"/>
                    </a:lnTo>
                    <a:lnTo>
                      <a:pt x="104090" y="87462"/>
                    </a:lnTo>
                    <a:lnTo>
                      <a:pt x="102272" y="86420"/>
                    </a:lnTo>
                    <a:lnTo>
                      <a:pt x="99090" y="86420"/>
                    </a:lnTo>
                    <a:lnTo>
                      <a:pt x="97727" y="86681"/>
                    </a:lnTo>
                    <a:lnTo>
                      <a:pt x="95909" y="90065"/>
                    </a:lnTo>
                    <a:lnTo>
                      <a:pt x="96818" y="91106"/>
                    </a:lnTo>
                    <a:lnTo>
                      <a:pt x="96818" y="92668"/>
                    </a:lnTo>
                    <a:lnTo>
                      <a:pt x="95000" y="94490"/>
                    </a:lnTo>
                    <a:lnTo>
                      <a:pt x="90454" y="96572"/>
                    </a:lnTo>
                    <a:lnTo>
                      <a:pt x="90454" y="97613"/>
                    </a:lnTo>
                    <a:lnTo>
                      <a:pt x="86818" y="100737"/>
                    </a:lnTo>
                    <a:lnTo>
                      <a:pt x="85909" y="100477"/>
                    </a:lnTo>
                    <a:lnTo>
                      <a:pt x="84545" y="100477"/>
                    </a:lnTo>
                    <a:lnTo>
                      <a:pt x="83636" y="101518"/>
                    </a:lnTo>
                    <a:lnTo>
                      <a:pt x="81363" y="103861"/>
                    </a:lnTo>
                    <a:lnTo>
                      <a:pt x="81363" y="105162"/>
                    </a:lnTo>
                    <a:lnTo>
                      <a:pt x="80909" y="108806"/>
                    </a:lnTo>
                    <a:lnTo>
                      <a:pt x="78636" y="109067"/>
                    </a:lnTo>
                    <a:lnTo>
                      <a:pt x="69090" y="108546"/>
                    </a:lnTo>
                    <a:lnTo>
                      <a:pt x="67727" y="106203"/>
                    </a:lnTo>
                    <a:lnTo>
                      <a:pt x="65000" y="104902"/>
                    </a:lnTo>
                    <a:lnTo>
                      <a:pt x="63181" y="104381"/>
                    </a:lnTo>
                    <a:lnTo>
                      <a:pt x="63181" y="106203"/>
                    </a:lnTo>
                    <a:lnTo>
                      <a:pt x="60000" y="106724"/>
                    </a:lnTo>
                    <a:lnTo>
                      <a:pt x="60000" y="106984"/>
                    </a:lnTo>
                    <a:lnTo>
                      <a:pt x="60909" y="107245"/>
                    </a:lnTo>
                    <a:lnTo>
                      <a:pt x="60000" y="109067"/>
                    </a:lnTo>
                    <a:lnTo>
                      <a:pt x="59090" y="109067"/>
                    </a:lnTo>
                    <a:lnTo>
                      <a:pt x="56818" y="114273"/>
                    </a:lnTo>
                    <a:lnTo>
                      <a:pt x="54545" y="115314"/>
                    </a:lnTo>
                    <a:lnTo>
                      <a:pt x="54545" y="114273"/>
                    </a:lnTo>
                    <a:lnTo>
                      <a:pt x="50909" y="113492"/>
                    </a:lnTo>
                    <a:lnTo>
                      <a:pt x="47727" y="110889"/>
                    </a:lnTo>
                    <a:lnTo>
                      <a:pt x="45909" y="111930"/>
                    </a:lnTo>
                    <a:lnTo>
                      <a:pt x="41818" y="113492"/>
                    </a:lnTo>
                    <a:lnTo>
                      <a:pt x="41363" y="113492"/>
                    </a:lnTo>
                    <a:lnTo>
                      <a:pt x="37727" y="117917"/>
                    </a:lnTo>
                    <a:lnTo>
                      <a:pt x="31363" y="115574"/>
                    </a:lnTo>
                    <a:lnTo>
                      <a:pt x="30000" y="115314"/>
                    </a:lnTo>
                    <a:lnTo>
                      <a:pt x="26818" y="114273"/>
                    </a:lnTo>
                    <a:lnTo>
                      <a:pt x="25454" y="114273"/>
                    </a:lnTo>
                    <a:lnTo>
                      <a:pt x="23636" y="114273"/>
                    </a:lnTo>
                    <a:lnTo>
                      <a:pt x="17272" y="114793"/>
                    </a:lnTo>
                    <a:lnTo>
                      <a:pt x="18181" y="117917"/>
                    </a:lnTo>
                    <a:lnTo>
                      <a:pt x="15000" y="116095"/>
                    </a:lnTo>
                    <a:lnTo>
                      <a:pt x="12272" y="116355"/>
                    </a:lnTo>
                    <a:lnTo>
                      <a:pt x="7727" y="115574"/>
                    </a:lnTo>
                    <a:lnTo>
                      <a:pt x="5909" y="116355"/>
                    </a:lnTo>
                    <a:lnTo>
                      <a:pt x="5454" y="117136"/>
                    </a:lnTo>
                    <a:lnTo>
                      <a:pt x="3636" y="119739"/>
                    </a:lnTo>
                    <a:lnTo>
                      <a:pt x="2727" y="119739"/>
                    </a:lnTo>
                    <a:lnTo>
                      <a:pt x="454" y="117396"/>
                    </a:lnTo>
                    <a:lnTo>
                      <a:pt x="0" y="117136"/>
                    </a:lnTo>
                    <a:lnTo>
                      <a:pt x="2272" y="112451"/>
                    </a:lnTo>
                    <a:lnTo>
                      <a:pt x="2727" y="110108"/>
                    </a:lnTo>
                    <a:lnTo>
                      <a:pt x="2272" y="107245"/>
                    </a:lnTo>
                    <a:lnTo>
                      <a:pt x="2272" y="106724"/>
                    </a:lnTo>
                    <a:lnTo>
                      <a:pt x="1818" y="106724"/>
                    </a:lnTo>
                    <a:lnTo>
                      <a:pt x="2727" y="106724"/>
                    </a:lnTo>
                    <a:lnTo>
                      <a:pt x="9090" y="103080"/>
                    </a:lnTo>
                    <a:lnTo>
                      <a:pt x="10454" y="101518"/>
                    </a:lnTo>
                    <a:lnTo>
                      <a:pt x="10000" y="99696"/>
                    </a:lnTo>
                    <a:lnTo>
                      <a:pt x="12272" y="99175"/>
                    </a:lnTo>
                    <a:lnTo>
                      <a:pt x="13181" y="96832"/>
                    </a:lnTo>
                    <a:lnTo>
                      <a:pt x="13636" y="96052"/>
                    </a:lnTo>
                    <a:lnTo>
                      <a:pt x="18181" y="91887"/>
                    </a:lnTo>
                    <a:lnTo>
                      <a:pt x="15909" y="88503"/>
                    </a:lnTo>
                    <a:lnTo>
                      <a:pt x="15454" y="88242"/>
                    </a:lnTo>
                    <a:lnTo>
                      <a:pt x="15454" y="87462"/>
                    </a:lnTo>
                    <a:lnTo>
                      <a:pt x="15909" y="87201"/>
                    </a:lnTo>
                    <a:lnTo>
                      <a:pt x="13636" y="84598"/>
                    </a:lnTo>
                    <a:lnTo>
                      <a:pt x="11818" y="81735"/>
                    </a:lnTo>
                    <a:lnTo>
                      <a:pt x="10909" y="80173"/>
                    </a:lnTo>
                    <a:lnTo>
                      <a:pt x="12272" y="77310"/>
                    </a:lnTo>
                    <a:lnTo>
                      <a:pt x="11818" y="77830"/>
                    </a:lnTo>
                    <a:lnTo>
                      <a:pt x="11818" y="77049"/>
                    </a:lnTo>
                    <a:lnTo>
                      <a:pt x="13636" y="74446"/>
                    </a:lnTo>
                    <a:lnTo>
                      <a:pt x="13181" y="70802"/>
                    </a:lnTo>
                    <a:lnTo>
                      <a:pt x="12272" y="70281"/>
                    </a:lnTo>
                    <a:lnTo>
                      <a:pt x="12272" y="67418"/>
                    </a:lnTo>
                    <a:lnTo>
                      <a:pt x="11818" y="64815"/>
                    </a:lnTo>
                    <a:lnTo>
                      <a:pt x="10909" y="61431"/>
                    </a:lnTo>
                    <a:lnTo>
                      <a:pt x="10454" y="59349"/>
                    </a:lnTo>
                    <a:lnTo>
                      <a:pt x="10000" y="54403"/>
                    </a:lnTo>
                    <a:lnTo>
                      <a:pt x="9090" y="52581"/>
                    </a:lnTo>
                    <a:lnTo>
                      <a:pt x="9090" y="51800"/>
                    </a:lnTo>
                    <a:lnTo>
                      <a:pt x="8636" y="47375"/>
                    </a:lnTo>
                    <a:lnTo>
                      <a:pt x="7727" y="45032"/>
                    </a:lnTo>
                    <a:lnTo>
                      <a:pt x="7727" y="42689"/>
                    </a:lnTo>
                    <a:lnTo>
                      <a:pt x="7727" y="42429"/>
                    </a:lnTo>
                    <a:lnTo>
                      <a:pt x="7272" y="40347"/>
                    </a:lnTo>
                    <a:lnTo>
                      <a:pt x="7272" y="38524"/>
                    </a:lnTo>
                    <a:lnTo>
                      <a:pt x="6818" y="35140"/>
                    </a:lnTo>
                    <a:lnTo>
                      <a:pt x="5454" y="29414"/>
                    </a:lnTo>
                    <a:lnTo>
                      <a:pt x="5454" y="28112"/>
                    </a:lnTo>
                    <a:lnTo>
                      <a:pt x="5454" y="27592"/>
                    </a:lnTo>
                    <a:lnTo>
                      <a:pt x="5000" y="25509"/>
                    </a:lnTo>
                    <a:lnTo>
                      <a:pt x="5000" y="24468"/>
                    </a:lnTo>
                    <a:lnTo>
                      <a:pt x="5000" y="23427"/>
                    </a:lnTo>
                    <a:lnTo>
                      <a:pt x="3636" y="21084"/>
                    </a:lnTo>
                    <a:lnTo>
                      <a:pt x="3636" y="20043"/>
                    </a:lnTo>
                    <a:lnTo>
                      <a:pt x="3636" y="19783"/>
                    </a:lnTo>
                    <a:lnTo>
                      <a:pt x="3636" y="18741"/>
                    </a:lnTo>
                    <a:lnTo>
                      <a:pt x="3636" y="17440"/>
                    </a:lnTo>
                    <a:lnTo>
                      <a:pt x="2727" y="14577"/>
                    </a:lnTo>
                    <a:lnTo>
                      <a:pt x="2727" y="13275"/>
                    </a:lnTo>
                    <a:lnTo>
                      <a:pt x="2727" y="12494"/>
                    </a:lnTo>
                    <a:lnTo>
                      <a:pt x="1818" y="7809"/>
                    </a:lnTo>
                    <a:lnTo>
                      <a:pt x="2272" y="8069"/>
                    </a:lnTo>
                    <a:lnTo>
                      <a:pt x="7272" y="9891"/>
                    </a:lnTo>
                    <a:lnTo>
                      <a:pt x="13181" y="9631"/>
                    </a:lnTo>
                    <a:lnTo>
                      <a:pt x="15000" y="9370"/>
                    </a:lnTo>
                    <a:lnTo>
                      <a:pt x="15454" y="9370"/>
                    </a:lnTo>
                    <a:lnTo>
                      <a:pt x="23181" y="6767"/>
                    </a:lnTo>
                    <a:lnTo>
                      <a:pt x="24090" y="5986"/>
                    </a:lnTo>
                    <a:lnTo>
                      <a:pt x="25000" y="5726"/>
                    </a:lnTo>
                    <a:lnTo>
                      <a:pt x="26818" y="4945"/>
                    </a:lnTo>
                    <a:lnTo>
                      <a:pt x="30000" y="4945"/>
                    </a:lnTo>
                    <a:lnTo>
                      <a:pt x="34545" y="4685"/>
                    </a:lnTo>
                    <a:lnTo>
                      <a:pt x="37727" y="4685"/>
                    </a:lnTo>
                    <a:lnTo>
                      <a:pt x="43181" y="3904"/>
                    </a:lnTo>
                    <a:lnTo>
                      <a:pt x="47727" y="3904"/>
                    </a:lnTo>
                    <a:lnTo>
                      <a:pt x="48181" y="3383"/>
                    </a:lnTo>
                    <a:lnTo>
                      <a:pt x="54545" y="3123"/>
                    </a:lnTo>
                    <a:lnTo>
                      <a:pt x="56818" y="3123"/>
                    </a:lnTo>
                    <a:lnTo>
                      <a:pt x="65909" y="2342"/>
                    </a:lnTo>
                    <a:lnTo>
                      <a:pt x="69090" y="2082"/>
                    </a:lnTo>
                    <a:lnTo>
                      <a:pt x="74545" y="2082"/>
                    </a:lnTo>
                    <a:lnTo>
                      <a:pt x="79545" y="1301"/>
                    </a:lnTo>
                    <a:lnTo>
                      <a:pt x="82272" y="1301"/>
                    </a:lnTo>
                    <a:lnTo>
                      <a:pt x="84090" y="1301"/>
                    </a:lnTo>
                    <a:lnTo>
                      <a:pt x="84545" y="1041"/>
                    </a:lnTo>
                    <a:lnTo>
                      <a:pt x="85909" y="1041"/>
                    </a:lnTo>
                    <a:lnTo>
                      <a:pt x="88636" y="1041"/>
                    </a:lnTo>
                    <a:lnTo>
                      <a:pt x="92727" y="520"/>
                    </a:lnTo>
                    <a:lnTo>
                      <a:pt x="99090" y="260"/>
                    </a:lnTo>
                    <a:lnTo>
                      <a:pt x="100000" y="0"/>
                    </a:lnTo>
                    <a:lnTo>
                      <a:pt x="100454" y="1561"/>
                    </a:lnTo>
                    <a:lnTo>
                      <a:pt x="100909" y="6247"/>
                    </a:lnTo>
                    <a:lnTo>
                      <a:pt x="102272" y="9370"/>
                    </a:lnTo>
                    <a:lnTo>
                      <a:pt x="102272" y="10672"/>
                    </a:lnTo>
                    <a:lnTo>
                      <a:pt x="102272" y="11453"/>
                    </a:lnTo>
                    <a:lnTo>
                      <a:pt x="103181" y="13535"/>
                    </a:lnTo>
                    <a:lnTo>
                      <a:pt x="103636" y="14316"/>
                    </a:lnTo>
                    <a:lnTo>
                      <a:pt x="104090" y="17960"/>
                    </a:lnTo>
                    <a:lnTo>
                      <a:pt x="105000" y="21084"/>
                    </a:lnTo>
                    <a:lnTo>
                      <a:pt x="105000" y="21865"/>
                    </a:lnTo>
                    <a:lnTo>
                      <a:pt x="105454" y="23687"/>
                    </a:lnTo>
                    <a:lnTo>
                      <a:pt x="105454" y="24728"/>
                    </a:lnTo>
                    <a:lnTo>
                      <a:pt x="106818" y="28373"/>
                    </a:lnTo>
                    <a:lnTo>
                      <a:pt x="106818" y="29154"/>
                    </a:lnTo>
                    <a:lnTo>
                      <a:pt x="107272" y="32017"/>
                    </a:lnTo>
                    <a:lnTo>
                      <a:pt x="108181" y="3331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5" name="Shape 106" descr="North Dakota has a goal, 10 percent by 2015." title="North Dakota">
                <a:extLst>
                  <a:ext uri="{FF2B5EF4-FFF2-40B4-BE49-F238E27FC236}">
                    <a16:creationId xmlns:a16="http://schemas.microsoft.com/office/drawing/2014/main" id="{E88F7C85-8202-544B-9485-1273C8378CDC}"/>
                  </a:ext>
                </a:extLst>
              </p:cNvPr>
              <p:cNvSpPr/>
              <p:nvPr/>
            </p:nvSpPr>
            <p:spPr>
              <a:xfrm>
                <a:off x="3909591" y="1454991"/>
                <a:ext cx="913795" cy="531950"/>
              </a:xfrm>
              <a:custGeom>
                <a:avLst/>
                <a:gdLst/>
                <a:ahLst/>
                <a:cxnLst/>
                <a:rect l="0" t="0" r="0" b="0"/>
                <a:pathLst>
                  <a:path w="120000" h="120000" extrusionOk="0">
                    <a:moveTo>
                      <a:pt x="32688" y="117201"/>
                    </a:moveTo>
                    <a:lnTo>
                      <a:pt x="44710" y="117551"/>
                    </a:lnTo>
                    <a:lnTo>
                      <a:pt x="46818" y="117900"/>
                    </a:lnTo>
                    <a:lnTo>
                      <a:pt x="56520" y="117900"/>
                    </a:lnTo>
                    <a:lnTo>
                      <a:pt x="56731" y="117900"/>
                    </a:lnTo>
                    <a:lnTo>
                      <a:pt x="56942" y="117900"/>
                    </a:lnTo>
                    <a:lnTo>
                      <a:pt x="64534" y="118600"/>
                    </a:lnTo>
                    <a:lnTo>
                      <a:pt x="64534" y="118950"/>
                    </a:lnTo>
                    <a:lnTo>
                      <a:pt x="66643" y="118950"/>
                    </a:lnTo>
                    <a:lnTo>
                      <a:pt x="69384" y="118950"/>
                    </a:lnTo>
                    <a:lnTo>
                      <a:pt x="70861" y="118950"/>
                    </a:lnTo>
                    <a:lnTo>
                      <a:pt x="76555" y="118950"/>
                    </a:lnTo>
                    <a:lnTo>
                      <a:pt x="80773" y="118950"/>
                    </a:lnTo>
                    <a:lnTo>
                      <a:pt x="84569" y="118950"/>
                    </a:lnTo>
                    <a:lnTo>
                      <a:pt x="85202" y="118950"/>
                    </a:lnTo>
                    <a:lnTo>
                      <a:pt x="90685" y="119650"/>
                    </a:lnTo>
                    <a:lnTo>
                      <a:pt x="92794" y="119650"/>
                    </a:lnTo>
                    <a:lnTo>
                      <a:pt x="96590" y="119650"/>
                    </a:lnTo>
                    <a:lnTo>
                      <a:pt x="96801" y="119650"/>
                    </a:lnTo>
                    <a:lnTo>
                      <a:pt x="97223" y="119650"/>
                    </a:lnTo>
                    <a:lnTo>
                      <a:pt x="104815" y="119650"/>
                    </a:lnTo>
                    <a:lnTo>
                      <a:pt x="108822" y="119650"/>
                    </a:lnTo>
                    <a:lnTo>
                      <a:pt x="109244" y="119650"/>
                    </a:lnTo>
                    <a:lnTo>
                      <a:pt x="112618" y="119650"/>
                    </a:lnTo>
                    <a:lnTo>
                      <a:pt x="116836" y="118950"/>
                    </a:lnTo>
                    <a:lnTo>
                      <a:pt x="119789" y="118950"/>
                    </a:lnTo>
                    <a:lnTo>
                      <a:pt x="119367" y="116501"/>
                    </a:lnTo>
                    <a:lnTo>
                      <a:pt x="119367" y="115451"/>
                    </a:lnTo>
                    <a:lnTo>
                      <a:pt x="119367" y="116151"/>
                    </a:lnTo>
                    <a:lnTo>
                      <a:pt x="118523" y="103556"/>
                    </a:lnTo>
                    <a:lnTo>
                      <a:pt x="116836" y="97959"/>
                    </a:lnTo>
                    <a:lnTo>
                      <a:pt x="116203" y="93061"/>
                    </a:lnTo>
                    <a:lnTo>
                      <a:pt x="115782" y="93061"/>
                    </a:lnTo>
                    <a:lnTo>
                      <a:pt x="115782" y="83965"/>
                    </a:lnTo>
                    <a:lnTo>
                      <a:pt x="115360" y="79067"/>
                    </a:lnTo>
                    <a:lnTo>
                      <a:pt x="114938" y="73119"/>
                    </a:lnTo>
                    <a:lnTo>
                      <a:pt x="114938" y="72419"/>
                    </a:lnTo>
                    <a:lnTo>
                      <a:pt x="114938" y="70320"/>
                    </a:lnTo>
                    <a:lnTo>
                      <a:pt x="114938" y="66822"/>
                    </a:lnTo>
                    <a:lnTo>
                      <a:pt x="114938" y="66472"/>
                    </a:lnTo>
                    <a:lnTo>
                      <a:pt x="114727" y="65422"/>
                    </a:lnTo>
                    <a:lnTo>
                      <a:pt x="114938" y="65072"/>
                    </a:lnTo>
                    <a:lnTo>
                      <a:pt x="114727" y="60524"/>
                    </a:lnTo>
                    <a:lnTo>
                      <a:pt x="114727" y="60174"/>
                    </a:lnTo>
                    <a:lnTo>
                      <a:pt x="114516" y="55626"/>
                    </a:lnTo>
                    <a:lnTo>
                      <a:pt x="114094" y="53877"/>
                    </a:lnTo>
                    <a:lnTo>
                      <a:pt x="111775" y="46530"/>
                    </a:lnTo>
                    <a:lnTo>
                      <a:pt x="110298" y="35685"/>
                    </a:lnTo>
                    <a:lnTo>
                      <a:pt x="109666" y="35335"/>
                    </a:lnTo>
                    <a:lnTo>
                      <a:pt x="110087" y="34285"/>
                    </a:lnTo>
                    <a:lnTo>
                      <a:pt x="110298" y="33935"/>
                    </a:lnTo>
                    <a:lnTo>
                      <a:pt x="110087" y="26239"/>
                    </a:lnTo>
                    <a:lnTo>
                      <a:pt x="109666" y="21690"/>
                    </a:lnTo>
                    <a:lnTo>
                      <a:pt x="109244" y="9446"/>
                    </a:lnTo>
                    <a:lnTo>
                      <a:pt x="109455" y="9096"/>
                    </a:lnTo>
                    <a:lnTo>
                      <a:pt x="108611" y="4198"/>
                    </a:lnTo>
                    <a:lnTo>
                      <a:pt x="97434" y="4198"/>
                    </a:lnTo>
                    <a:lnTo>
                      <a:pt x="81405" y="4198"/>
                    </a:lnTo>
                    <a:lnTo>
                      <a:pt x="73391" y="4198"/>
                    </a:lnTo>
                    <a:lnTo>
                      <a:pt x="63057" y="4198"/>
                    </a:lnTo>
                    <a:lnTo>
                      <a:pt x="45342" y="3148"/>
                    </a:lnTo>
                    <a:lnTo>
                      <a:pt x="43233" y="3148"/>
                    </a:lnTo>
                    <a:lnTo>
                      <a:pt x="35008" y="2798"/>
                    </a:lnTo>
                    <a:lnTo>
                      <a:pt x="21300" y="1749"/>
                    </a:lnTo>
                    <a:lnTo>
                      <a:pt x="4007" y="0"/>
                    </a:lnTo>
                    <a:lnTo>
                      <a:pt x="3796" y="9096"/>
                    </a:lnTo>
                    <a:lnTo>
                      <a:pt x="3796" y="12594"/>
                    </a:lnTo>
                    <a:lnTo>
                      <a:pt x="3796" y="13294"/>
                    </a:lnTo>
                    <a:lnTo>
                      <a:pt x="3796" y="13994"/>
                    </a:lnTo>
                    <a:lnTo>
                      <a:pt x="3374" y="18192"/>
                    </a:lnTo>
                    <a:lnTo>
                      <a:pt x="3374" y="22740"/>
                    </a:lnTo>
                    <a:lnTo>
                      <a:pt x="3163" y="32536"/>
                    </a:lnTo>
                    <a:lnTo>
                      <a:pt x="2741" y="37434"/>
                    </a:lnTo>
                    <a:lnTo>
                      <a:pt x="2530" y="41632"/>
                    </a:lnTo>
                    <a:lnTo>
                      <a:pt x="2530" y="46530"/>
                    </a:lnTo>
                    <a:lnTo>
                      <a:pt x="1898" y="59825"/>
                    </a:lnTo>
                    <a:lnTo>
                      <a:pt x="1898" y="60524"/>
                    </a:lnTo>
                    <a:lnTo>
                      <a:pt x="1898" y="61924"/>
                    </a:lnTo>
                    <a:lnTo>
                      <a:pt x="1687" y="69970"/>
                    </a:lnTo>
                    <a:lnTo>
                      <a:pt x="1054" y="83965"/>
                    </a:lnTo>
                    <a:lnTo>
                      <a:pt x="1054" y="87813"/>
                    </a:lnTo>
                    <a:lnTo>
                      <a:pt x="843" y="91661"/>
                    </a:lnTo>
                    <a:lnTo>
                      <a:pt x="843" y="93061"/>
                    </a:lnTo>
                    <a:lnTo>
                      <a:pt x="421" y="101457"/>
                    </a:lnTo>
                    <a:lnTo>
                      <a:pt x="421" y="102857"/>
                    </a:lnTo>
                    <a:lnTo>
                      <a:pt x="210" y="108804"/>
                    </a:lnTo>
                    <a:lnTo>
                      <a:pt x="0" y="114052"/>
                    </a:lnTo>
                    <a:lnTo>
                      <a:pt x="843" y="114752"/>
                    </a:lnTo>
                    <a:lnTo>
                      <a:pt x="6537" y="114752"/>
                    </a:lnTo>
                    <a:lnTo>
                      <a:pt x="16871" y="115451"/>
                    </a:lnTo>
                    <a:lnTo>
                      <a:pt x="17715" y="115451"/>
                    </a:lnTo>
                    <a:lnTo>
                      <a:pt x="24885" y="116151"/>
                    </a:lnTo>
                    <a:lnTo>
                      <a:pt x="30579" y="117201"/>
                    </a:lnTo>
                    <a:lnTo>
                      <a:pt x="32688" y="11720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6" name="Shape 107" descr="Oklahoma has a goal, 15 percent by 2015." title="Oklahoma">
                <a:extLst>
                  <a:ext uri="{FF2B5EF4-FFF2-40B4-BE49-F238E27FC236}">
                    <a16:creationId xmlns:a16="http://schemas.microsoft.com/office/drawing/2014/main" id="{448B9358-3E83-9E4A-8357-E9AF6988CE6E}"/>
                  </a:ext>
                </a:extLst>
              </p:cNvPr>
              <p:cNvSpPr/>
              <p:nvPr/>
            </p:nvSpPr>
            <p:spPr>
              <a:xfrm>
                <a:off x="3954713" y="3478039"/>
                <a:ext cx="1192410" cy="590412"/>
              </a:xfrm>
              <a:custGeom>
                <a:avLst/>
                <a:gdLst/>
                <a:ahLst/>
                <a:cxnLst/>
                <a:rect l="0" t="0" r="0" b="0"/>
                <a:pathLst>
                  <a:path w="120000" h="120000" extrusionOk="0">
                    <a:moveTo>
                      <a:pt x="117096" y="30712"/>
                    </a:moveTo>
                    <a:lnTo>
                      <a:pt x="116612" y="25329"/>
                    </a:lnTo>
                    <a:lnTo>
                      <a:pt x="116612" y="23113"/>
                    </a:lnTo>
                    <a:lnTo>
                      <a:pt x="116129" y="18680"/>
                    </a:lnTo>
                    <a:lnTo>
                      <a:pt x="116129" y="15831"/>
                    </a:lnTo>
                    <a:lnTo>
                      <a:pt x="116129" y="13931"/>
                    </a:lnTo>
                    <a:lnTo>
                      <a:pt x="116129" y="12981"/>
                    </a:lnTo>
                    <a:lnTo>
                      <a:pt x="116129" y="12664"/>
                    </a:lnTo>
                    <a:lnTo>
                      <a:pt x="115967" y="10765"/>
                    </a:lnTo>
                    <a:lnTo>
                      <a:pt x="115967" y="10131"/>
                    </a:lnTo>
                    <a:lnTo>
                      <a:pt x="115967" y="6332"/>
                    </a:lnTo>
                    <a:lnTo>
                      <a:pt x="115967" y="2849"/>
                    </a:lnTo>
                    <a:lnTo>
                      <a:pt x="115967" y="1583"/>
                    </a:lnTo>
                    <a:lnTo>
                      <a:pt x="113870" y="1583"/>
                    </a:lnTo>
                    <a:lnTo>
                      <a:pt x="110645" y="1899"/>
                    </a:lnTo>
                    <a:lnTo>
                      <a:pt x="109677" y="1899"/>
                    </a:lnTo>
                    <a:lnTo>
                      <a:pt x="107258" y="1899"/>
                    </a:lnTo>
                    <a:lnTo>
                      <a:pt x="106290" y="1899"/>
                    </a:lnTo>
                    <a:lnTo>
                      <a:pt x="105000" y="1899"/>
                    </a:lnTo>
                    <a:lnTo>
                      <a:pt x="103709" y="1899"/>
                    </a:lnTo>
                    <a:lnTo>
                      <a:pt x="103387" y="1899"/>
                    </a:lnTo>
                    <a:lnTo>
                      <a:pt x="102096" y="2532"/>
                    </a:lnTo>
                    <a:lnTo>
                      <a:pt x="101451" y="2532"/>
                    </a:lnTo>
                    <a:lnTo>
                      <a:pt x="99838" y="2532"/>
                    </a:lnTo>
                    <a:lnTo>
                      <a:pt x="98548" y="2532"/>
                    </a:lnTo>
                    <a:lnTo>
                      <a:pt x="97419" y="2532"/>
                    </a:lnTo>
                    <a:lnTo>
                      <a:pt x="96935" y="2532"/>
                    </a:lnTo>
                    <a:lnTo>
                      <a:pt x="95161" y="2849"/>
                    </a:lnTo>
                    <a:lnTo>
                      <a:pt x="90806" y="2849"/>
                    </a:lnTo>
                    <a:lnTo>
                      <a:pt x="89677" y="2849"/>
                    </a:lnTo>
                    <a:lnTo>
                      <a:pt x="88225" y="2849"/>
                    </a:lnTo>
                    <a:lnTo>
                      <a:pt x="86612" y="2849"/>
                    </a:lnTo>
                    <a:lnTo>
                      <a:pt x="84838" y="2849"/>
                    </a:lnTo>
                    <a:lnTo>
                      <a:pt x="83064" y="2849"/>
                    </a:lnTo>
                    <a:lnTo>
                      <a:pt x="80967" y="2849"/>
                    </a:lnTo>
                    <a:lnTo>
                      <a:pt x="78709" y="2849"/>
                    </a:lnTo>
                    <a:lnTo>
                      <a:pt x="77903" y="2849"/>
                    </a:lnTo>
                    <a:lnTo>
                      <a:pt x="76451" y="2849"/>
                    </a:lnTo>
                    <a:lnTo>
                      <a:pt x="76290" y="2849"/>
                    </a:lnTo>
                    <a:lnTo>
                      <a:pt x="73548" y="2849"/>
                    </a:lnTo>
                    <a:lnTo>
                      <a:pt x="72096" y="2849"/>
                    </a:lnTo>
                    <a:lnTo>
                      <a:pt x="69354" y="2849"/>
                    </a:lnTo>
                    <a:lnTo>
                      <a:pt x="68709" y="2849"/>
                    </a:lnTo>
                    <a:lnTo>
                      <a:pt x="67741" y="3482"/>
                    </a:lnTo>
                    <a:lnTo>
                      <a:pt x="67580" y="2849"/>
                    </a:lnTo>
                    <a:lnTo>
                      <a:pt x="65161" y="2849"/>
                    </a:lnTo>
                    <a:lnTo>
                      <a:pt x="64354" y="2849"/>
                    </a:lnTo>
                    <a:lnTo>
                      <a:pt x="64193" y="2849"/>
                    </a:lnTo>
                    <a:lnTo>
                      <a:pt x="62419" y="2849"/>
                    </a:lnTo>
                    <a:lnTo>
                      <a:pt x="61774" y="2849"/>
                    </a:lnTo>
                    <a:lnTo>
                      <a:pt x="58870" y="2849"/>
                    </a:lnTo>
                    <a:lnTo>
                      <a:pt x="58225" y="2849"/>
                    </a:lnTo>
                    <a:lnTo>
                      <a:pt x="55483" y="2849"/>
                    </a:lnTo>
                    <a:lnTo>
                      <a:pt x="50806" y="2849"/>
                    </a:lnTo>
                    <a:lnTo>
                      <a:pt x="50322" y="2849"/>
                    </a:lnTo>
                    <a:lnTo>
                      <a:pt x="49193" y="2849"/>
                    </a:lnTo>
                    <a:lnTo>
                      <a:pt x="48548" y="2849"/>
                    </a:lnTo>
                    <a:lnTo>
                      <a:pt x="48064" y="2849"/>
                    </a:lnTo>
                    <a:lnTo>
                      <a:pt x="42741" y="2849"/>
                    </a:lnTo>
                    <a:lnTo>
                      <a:pt x="41612" y="2532"/>
                    </a:lnTo>
                    <a:lnTo>
                      <a:pt x="41129" y="2532"/>
                    </a:lnTo>
                    <a:lnTo>
                      <a:pt x="40483" y="2532"/>
                    </a:lnTo>
                    <a:lnTo>
                      <a:pt x="40000" y="2532"/>
                    </a:lnTo>
                    <a:lnTo>
                      <a:pt x="33709" y="1899"/>
                    </a:lnTo>
                    <a:lnTo>
                      <a:pt x="33064" y="1899"/>
                    </a:lnTo>
                    <a:lnTo>
                      <a:pt x="28548" y="1899"/>
                    </a:lnTo>
                    <a:lnTo>
                      <a:pt x="27903" y="1899"/>
                    </a:lnTo>
                    <a:lnTo>
                      <a:pt x="26774" y="1899"/>
                    </a:lnTo>
                    <a:lnTo>
                      <a:pt x="26129" y="1899"/>
                    </a:lnTo>
                    <a:lnTo>
                      <a:pt x="22741" y="1583"/>
                    </a:lnTo>
                    <a:lnTo>
                      <a:pt x="20322" y="1583"/>
                    </a:lnTo>
                    <a:lnTo>
                      <a:pt x="17580" y="1583"/>
                    </a:lnTo>
                    <a:lnTo>
                      <a:pt x="16774" y="1583"/>
                    </a:lnTo>
                    <a:lnTo>
                      <a:pt x="13870" y="1266"/>
                    </a:lnTo>
                    <a:lnTo>
                      <a:pt x="13387" y="1266"/>
                    </a:lnTo>
                    <a:lnTo>
                      <a:pt x="5483" y="633"/>
                    </a:lnTo>
                    <a:lnTo>
                      <a:pt x="3709" y="0"/>
                    </a:lnTo>
                    <a:lnTo>
                      <a:pt x="322" y="0"/>
                    </a:lnTo>
                    <a:lnTo>
                      <a:pt x="161" y="4116"/>
                    </a:lnTo>
                    <a:lnTo>
                      <a:pt x="0" y="9498"/>
                    </a:lnTo>
                    <a:lnTo>
                      <a:pt x="0" y="17414"/>
                    </a:lnTo>
                    <a:lnTo>
                      <a:pt x="5322" y="17414"/>
                    </a:lnTo>
                    <a:lnTo>
                      <a:pt x="8387" y="18047"/>
                    </a:lnTo>
                    <a:lnTo>
                      <a:pt x="11612" y="18047"/>
                    </a:lnTo>
                    <a:lnTo>
                      <a:pt x="11935" y="18364"/>
                    </a:lnTo>
                    <a:lnTo>
                      <a:pt x="12258" y="18364"/>
                    </a:lnTo>
                    <a:lnTo>
                      <a:pt x="13387" y="18364"/>
                    </a:lnTo>
                    <a:lnTo>
                      <a:pt x="15161" y="18364"/>
                    </a:lnTo>
                    <a:lnTo>
                      <a:pt x="15806" y="18680"/>
                    </a:lnTo>
                    <a:lnTo>
                      <a:pt x="19032" y="18680"/>
                    </a:lnTo>
                    <a:lnTo>
                      <a:pt x="22258" y="18680"/>
                    </a:lnTo>
                    <a:lnTo>
                      <a:pt x="24032" y="19313"/>
                    </a:lnTo>
                    <a:lnTo>
                      <a:pt x="26612" y="19313"/>
                    </a:lnTo>
                    <a:lnTo>
                      <a:pt x="27741" y="19630"/>
                    </a:lnTo>
                    <a:lnTo>
                      <a:pt x="28387" y="19630"/>
                    </a:lnTo>
                    <a:lnTo>
                      <a:pt x="29193" y="19630"/>
                    </a:lnTo>
                    <a:lnTo>
                      <a:pt x="32903" y="19630"/>
                    </a:lnTo>
                    <a:lnTo>
                      <a:pt x="34032" y="19630"/>
                    </a:lnTo>
                    <a:lnTo>
                      <a:pt x="36129" y="19630"/>
                    </a:lnTo>
                    <a:lnTo>
                      <a:pt x="36451" y="19630"/>
                    </a:lnTo>
                    <a:lnTo>
                      <a:pt x="41612" y="20263"/>
                    </a:lnTo>
                    <a:lnTo>
                      <a:pt x="41612" y="24696"/>
                    </a:lnTo>
                    <a:lnTo>
                      <a:pt x="41290" y="35461"/>
                    </a:lnTo>
                    <a:lnTo>
                      <a:pt x="41290" y="37361"/>
                    </a:lnTo>
                    <a:lnTo>
                      <a:pt x="41290" y="40527"/>
                    </a:lnTo>
                    <a:lnTo>
                      <a:pt x="41290" y="41477"/>
                    </a:lnTo>
                    <a:lnTo>
                      <a:pt x="41129" y="43693"/>
                    </a:lnTo>
                    <a:lnTo>
                      <a:pt x="41129" y="46226"/>
                    </a:lnTo>
                    <a:lnTo>
                      <a:pt x="41129" y="50659"/>
                    </a:lnTo>
                    <a:lnTo>
                      <a:pt x="41129" y="55092"/>
                    </a:lnTo>
                    <a:lnTo>
                      <a:pt x="41129" y="56042"/>
                    </a:lnTo>
                    <a:lnTo>
                      <a:pt x="41129" y="57625"/>
                    </a:lnTo>
                    <a:lnTo>
                      <a:pt x="41129" y="62058"/>
                    </a:lnTo>
                    <a:lnTo>
                      <a:pt x="41129" y="63324"/>
                    </a:lnTo>
                    <a:lnTo>
                      <a:pt x="41129" y="66174"/>
                    </a:lnTo>
                    <a:lnTo>
                      <a:pt x="41129" y="67757"/>
                    </a:lnTo>
                    <a:lnTo>
                      <a:pt x="40967" y="71240"/>
                    </a:lnTo>
                    <a:lnTo>
                      <a:pt x="40967" y="76622"/>
                    </a:lnTo>
                    <a:lnTo>
                      <a:pt x="40967" y="78839"/>
                    </a:lnTo>
                    <a:lnTo>
                      <a:pt x="40967" y="81055"/>
                    </a:lnTo>
                    <a:lnTo>
                      <a:pt x="40645" y="87704"/>
                    </a:lnTo>
                    <a:lnTo>
                      <a:pt x="41290" y="87387"/>
                    </a:lnTo>
                    <a:lnTo>
                      <a:pt x="43225" y="89604"/>
                    </a:lnTo>
                    <a:lnTo>
                      <a:pt x="44193" y="92453"/>
                    </a:lnTo>
                    <a:lnTo>
                      <a:pt x="47903" y="93403"/>
                    </a:lnTo>
                    <a:lnTo>
                      <a:pt x="48225" y="93403"/>
                    </a:lnTo>
                    <a:lnTo>
                      <a:pt x="51451" y="94670"/>
                    </a:lnTo>
                    <a:lnTo>
                      <a:pt x="51935" y="95620"/>
                    </a:lnTo>
                    <a:lnTo>
                      <a:pt x="52096" y="99736"/>
                    </a:lnTo>
                    <a:lnTo>
                      <a:pt x="53225" y="101002"/>
                    </a:lnTo>
                    <a:lnTo>
                      <a:pt x="54193" y="100686"/>
                    </a:lnTo>
                    <a:lnTo>
                      <a:pt x="55645" y="101002"/>
                    </a:lnTo>
                    <a:lnTo>
                      <a:pt x="58548" y="103218"/>
                    </a:lnTo>
                    <a:lnTo>
                      <a:pt x="60322" y="102269"/>
                    </a:lnTo>
                    <a:lnTo>
                      <a:pt x="60322" y="102585"/>
                    </a:lnTo>
                    <a:lnTo>
                      <a:pt x="61290" y="103218"/>
                    </a:lnTo>
                    <a:lnTo>
                      <a:pt x="62258" y="104802"/>
                    </a:lnTo>
                    <a:lnTo>
                      <a:pt x="63064" y="105435"/>
                    </a:lnTo>
                    <a:lnTo>
                      <a:pt x="65806" y="103218"/>
                    </a:lnTo>
                    <a:lnTo>
                      <a:pt x="66612" y="103535"/>
                    </a:lnTo>
                    <a:lnTo>
                      <a:pt x="67419" y="103218"/>
                    </a:lnTo>
                    <a:lnTo>
                      <a:pt x="68064" y="102585"/>
                    </a:lnTo>
                    <a:lnTo>
                      <a:pt x="68225" y="107968"/>
                    </a:lnTo>
                    <a:lnTo>
                      <a:pt x="69516" y="107968"/>
                    </a:lnTo>
                    <a:lnTo>
                      <a:pt x="69516" y="111451"/>
                    </a:lnTo>
                    <a:lnTo>
                      <a:pt x="71129" y="113034"/>
                    </a:lnTo>
                    <a:lnTo>
                      <a:pt x="74677" y="108601"/>
                    </a:lnTo>
                    <a:lnTo>
                      <a:pt x="75483" y="111134"/>
                    </a:lnTo>
                    <a:lnTo>
                      <a:pt x="76129" y="110817"/>
                    </a:lnTo>
                    <a:lnTo>
                      <a:pt x="76451" y="110817"/>
                    </a:lnTo>
                    <a:lnTo>
                      <a:pt x="78064" y="113667"/>
                    </a:lnTo>
                    <a:lnTo>
                      <a:pt x="80967" y="112084"/>
                    </a:lnTo>
                    <a:lnTo>
                      <a:pt x="80806" y="115883"/>
                    </a:lnTo>
                    <a:lnTo>
                      <a:pt x="81935" y="117467"/>
                    </a:lnTo>
                    <a:lnTo>
                      <a:pt x="84354" y="109234"/>
                    </a:lnTo>
                    <a:lnTo>
                      <a:pt x="84516" y="109234"/>
                    </a:lnTo>
                    <a:lnTo>
                      <a:pt x="87258" y="113667"/>
                    </a:lnTo>
                    <a:lnTo>
                      <a:pt x="89354" y="111134"/>
                    </a:lnTo>
                    <a:lnTo>
                      <a:pt x="89516" y="111134"/>
                    </a:lnTo>
                    <a:lnTo>
                      <a:pt x="89354" y="112084"/>
                    </a:lnTo>
                    <a:lnTo>
                      <a:pt x="90806" y="115567"/>
                    </a:lnTo>
                    <a:lnTo>
                      <a:pt x="91935" y="115567"/>
                    </a:lnTo>
                    <a:lnTo>
                      <a:pt x="92419" y="116833"/>
                    </a:lnTo>
                    <a:lnTo>
                      <a:pt x="94193" y="115567"/>
                    </a:lnTo>
                    <a:lnTo>
                      <a:pt x="97741" y="111451"/>
                    </a:lnTo>
                    <a:lnTo>
                      <a:pt x="100000" y="112401"/>
                    </a:lnTo>
                    <a:lnTo>
                      <a:pt x="101451" y="111451"/>
                    </a:lnTo>
                    <a:lnTo>
                      <a:pt x="101612" y="110817"/>
                    </a:lnTo>
                    <a:lnTo>
                      <a:pt x="103709" y="109868"/>
                    </a:lnTo>
                    <a:lnTo>
                      <a:pt x="103709" y="108918"/>
                    </a:lnTo>
                    <a:lnTo>
                      <a:pt x="104032" y="109234"/>
                    </a:lnTo>
                    <a:lnTo>
                      <a:pt x="104516" y="110817"/>
                    </a:lnTo>
                    <a:lnTo>
                      <a:pt x="104354" y="110817"/>
                    </a:lnTo>
                    <a:lnTo>
                      <a:pt x="107903" y="110817"/>
                    </a:lnTo>
                    <a:lnTo>
                      <a:pt x="108387" y="110817"/>
                    </a:lnTo>
                    <a:lnTo>
                      <a:pt x="108548" y="108918"/>
                    </a:lnTo>
                    <a:lnTo>
                      <a:pt x="110161" y="108601"/>
                    </a:lnTo>
                    <a:lnTo>
                      <a:pt x="110645" y="108918"/>
                    </a:lnTo>
                    <a:lnTo>
                      <a:pt x="110645" y="109868"/>
                    </a:lnTo>
                    <a:lnTo>
                      <a:pt x="112419" y="111134"/>
                    </a:lnTo>
                    <a:lnTo>
                      <a:pt x="114193" y="115250"/>
                    </a:lnTo>
                    <a:lnTo>
                      <a:pt x="114838" y="115567"/>
                    </a:lnTo>
                    <a:lnTo>
                      <a:pt x="114838" y="114617"/>
                    </a:lnTo>
                    <a:lnTo>
                      <a:pt x="115967" y="115250"/>
                    </a:lnTo>
                    <a:lnTo>
                      <a:pt x="115967" y="115883"/>
                    </a:lnTo>
                    <a:lnTo>
                      <a:pt x="116129" y="115883"/>
                    </a:lnTo>
                    <a:lnTo>
                      <a:pt x="115967" y="116517"/>
                    </a:lnTo>
                    <a:lnTo>
                      <a:pt x="117741" y="117467"/>
                    </a:lnTo>
                    <a:lnTo>
                      <a:pt x="119354" y="119683"/>
                    </a:lnTo>
                    <a:lnTo>
                      <a:pt x="119838" y="118733"/>
                    </a:lnTo>
                    <a:lnTo>
                      <a:pt x="119838" y="109868"/>
                    </a:lnTo>
                    <a:lnTo>
                      <a:pt x="119838" y="108918"/>
                    </a:lnTo>
                    <a:lnTo>
                      <a:pt x="119838" y="107968"/>
                    </a:lnTo>
                    <a:lnTo>
                      <a:pt x="119838" y="107018"/>
                    </a:lnTo>
                    <a:lnTo>
                      <a:pt x="119838" y="101952"/>
                    </a:lnTo>
                    <a:lnTo>
                      <a:pt x="119838" y="99736"/>
                    </a:lnTo>
                    <a:lnTo>
                      <a:pt x="119838" y="97519"/>
                    </a:lnTo>
                    <a:lnTo>
                      <a:pt x="119838" y="89920"/>
                    </a:lnTo>
                    <a:lnTo>
                      <a:pt x="119516" y="88021"/>
                    </a:lnTo>
                    <a:lnTo>
                      <a:pt x="119516" y="83905"/>
                    </a:lnTo>
                    <a:lnTo>
                      <a:pt x="119516" y="82005"/>
                    </a:lnTo>
                    <a:lnTo>
                      <a:pt x="119516" y="80738"/>
                    </a:lnTo>
                    <a:lnTo>
                      <a:pt x="119516" y="75356"/>
                    </a:lnTo>
                    <a:lnTo>
                      <a:pt x="119516" y="73456"/>
                    </a:lnTo>
                    <a:lnTo>
                      <a:pt x="119516" y="62691"/>
                    </a:lnTo>
                    <a:lnTo>
                      <a:pt x="119354" y="58258"/>
                    </a:lnTo>
                    <a:lnTo>
                      <a:pt x="119354" y="57625"/>
                    </a:lnTo>
                    <a:lnTo>
                      <a:pt x="119354" y="57308"/>
                    </a:lnTo>
                    <a:lnTo>
                      <a:pt x="119516" y="57308"/>
                    </a:lnTo>
                    <a:lnTo>
                      <a:pt x="119354" y="57308"/>
                    </a:lnTo>
                    <a:lnTo>
                      <a:pt x="119032" y="53825"/>
                    </a:lnTo>
                    <a:lnTo>
                      <a:pt x="119032" y="53192"/>
                    </a:lnTo>
                    <a:lnTo>
                      <a:pt x="118709" y="48759"/>
                    </a:lnTo>
                    <a:lnTo>
                      <a:pt x="118709" y="47493"/>
                    </a:lnTo>
                    <a:lnTo>
                      <a:pt x="118709" y="46543"/>
                    </a:lnTo>
                    <a:lnTo>
                      <a:pt x="118387" y="44960"/>
                    </a:lnTo>
                    <a:lnTo>
                      <a:pt x="118225" y="43060"/>
                    </a:lnTo>
                    <a:lnTo>
                      <a:pt x="117903" y="40844"/>
                    </a:lnTo>
                    <a:lnTo>
                      <a:pt x="117580" y="32928"/>
                    </a:lnTo>
                    <a:lnTo>
                      <a:pt x="117258" y="31978"/>
                    </a:lnTo>
                    <a:lnTo>
                      <a:pt x="117096" y="307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7" name="Shape 108" descr="South Dakota has a goal, 10 percent by 2015." title="South Dakota">
                <a:extLst>
                  <a:ext uri="{FF2B5EF4-FFF2-40B4-BE49-F238E27FC236}">
                    <a16:creationId xmlns:a16="http://schemas.microsoft.com/office/drawing/2014/main" id="{3FB8E4CD-3EC8-7F4F-8B30-2F9E00552F09}"/>
                  </a:ext>
                </a:extLst>
              </p:cNvPr>
              <p:cNvSpPr/>
              <p:nvPr/>
            </p:nvSpPr>
            <p:spPr>
              <a:xfrm>
                <a:off x="3882198" y="1961592"/>
                <a:ext cx="965410" cy="601999"/>
              </a:xfrm>
              <a:custGeom>
                <a:avLst/>
                <a:gdLst/>
                <a:ahLst/>
                <a:cxnLst/>
                <a:rect l="0" t="0" r="0" b="0"/>
                <a:pathLst>
                  <a:path w="120000" h="120000" extrusionOk="0">
                    <a:moveTo>
                      <a:pt x="108419" y="109175"/>
                    </a:moveTo>
                    <a:lnTo>
                      <a:pt x="108818" y="110103"/>
                    </a:lnTo>
                    <a:lnTo>
                      <a:pt x="110615" y="110412"/>
                    </a:lnTo>
                    <a:lnTo>
                      <a:pt x="113810" y="112268"/>
                    </a:lnTo>
                    <a:lnTo>
                      <a:pt x="115607" y="115360"/>
                    </a:lnTo>
                    <a:lnTo>
                      <a:pt x="116605" y="118144"/>
                    </a:lnTo>
                    <a:lnTo>
                      <a:pt x="118402" y="119072"/>
                    </a:lnTo>
                    <a:lnTo>
                      <a:pt x="119800" y="119690"/>
                    </a:lnTo>
                    <a:lnTo>
                      <a:pt x="119201" y="119072"/>
                    </a:lnTo>
                    <a:lnTo>
                      <a:pt x="118801" y="116907"/>
                    </a:lnTo>
                    <a:lnTo>
                      <a:pt x="118801" y="115979"/>
                    </a:lnTo>
                    <a:lnTo>
                      <a:pt x="116605" y="112268"/>
                    </a:lnTo>
                    <a:lnTo>
                      <a:pt x="118003" y="105463"/>
                    </a:lnTo>
                    <a:lnTo>
                      <a:pt x="118602" y="103608"/>
                    </a:lnTo>
                    <a:lnTo>
                      <a:pt x="118602" y="100515"/>
                    </a:lnTo>
                    <a:lnTo>
                      <a:pt x="119201" y="99278"/>
                    </a:lnTo>
                    <a:lnTo>
                      <a:pt x="119400" y="98041"/>
                    </a:lnTo>
                    <a:lnTo>
                      <a:pt x="118602" y="94639"/>
                    </a:lnTo>
                    <a:lnTo>
                      <a:pt x="117803" y="93711"/>
                    </a:lnTo>
                    <a:lnTo>
                      <a:pt x="118003" y="89381"/>
                    </a:lnTo>
                    <a:lnTo>
                      <a:pt x="117004" y="85670"/>
                    </a:lnTo>
                    <a:lnTo>
                      <a:pt x="118402" y="85670"/>
                    </a:lnTo>
                    <a:lnTo>
                      <a:pt x="119201" y="85670"/>
                    </a:lnTo>
                    <a:lnTo>
                      <a:pt x="119201" y="81340"/>
                    </a:lnTo>
                    <a:lnTo>
                      <a:pt x="119201" y="77010"/>
                    </a:lnTo>
                    <a:lnTo>
                      <a:pt x="119201" y="73608"/>
                    </a:lnTo>
                    <a:lnTo>
                      <a:pt x="118801" y="68969"/>
                    </a:lnTo>
                    <a:lnTo>
                      <a:pt x="118801" y="64639"/>
                    </a:lnTo>
                    <a:lnTo>
                      <a:pt x="118801" y="62164"/>
                    </a:lnTo>
                    <a:lnTo>
                      <a:pt x="118801" y="51030"/>
                    </a:lnTo>
                    <a:lnTo>
                      <a:pt x="118801" y="47938"/>
                    </a:lnTo>
                    <a:lnTo>
                      <a:pt x="118801" y="41752"/>
                    </a:lnTo>
                    <a:lnTo>
                      <a:pt x="118801" y="36185"/>
                    </a:lnTo>
                    <a:lnTo>
                      <a:pt x="118602" y="26597"/>
                    </a:lnTo>
                    <a:lnTo>
                      <a:pt x="118402" y="24432"/>
                    </a:lnTo>
                    <a:lnTo>
                      <a:pt x="117803" y="22886"/>
                    </a:lnTo>
                    <a:lnTo>
                      <a:pt x="115806" y="21649"/>
                    </a:lnTo>
                    <a:lnTo>
                      <a:pt x="112412" y="15773"/>
                    </a:lnTo>
                    <a:lnTo>
                      <a:pt x="112412" y="14845"/>
                    </a:lnTo>
                    <a:lnTo>
                      <a:pt x="115607" y="10515"/>
                    </a:lnTo>
                    <a:lnTo>
                      <a:pt x="116605" y="4020"/>
                    </a:lnTo>
                    <a:lnTo>
                      <a:pt x="113810" y="4020"/>
                    </a:lnTo>
                    <a:lnTo>
                      <a:pt x="110016" y="4639"/>
                    </a:lnTo>
                    <a:lnTo>
                      <a:pt x="106622" y="4639"/>
                    </a:lnTo>
                    <a:lnTo>
                      <a:pt x="106422" y="4639"/>
                    </a:lnTo>
                    <a:lnTo>
                      <a:pt x="102628" y="4639"/>
                    </a:lnTo>
                    <a:lnTo>
                      <a:pt x="95440" y="4639"/>
                    </a:lnTo>
                    <a:lnTo>
                      <a:pt x="95041" y="4639"/>
                    </a:lnTo>
                    <a:lnTo>
                      <a:pt x="94841" y="4639"/>
                    </a:lnTo>
                    <a:lnTo>
                      <a:pt x="91247" y="4639"/>
                    </a:lnTo>
                    <a:lnTo>
                      <a:pt x="89251" y="4639"/>
                    </a:lnTo>
                    <a:lnTo>
                      <a:pt x="84059" y="4020"/>
                    </a:lnTo>
                    <a:lnTo>
                      <a:pt x="83460" y="4020"/>
                    </a:lnTo>
                    <a:lnTo>
                      <a:pt x="79866" y="4020"/>
                    </a:lnTo>
                    <a:lnTo>
                      <a:pt x="76073" y="4020"/>
                    </a:lnTo>
                    <a:lnTo>
                      <a:pt x="70482" y="4020"/>
                    </a:lnTo>
                    <a:lnTo>
                      <a:pt x="69084" y="4020"/>
                    </a:lnTo>
                    <a:lnTo>
                      <a:pt x="66489" y="4020"/>
                    </a:lnTo>
                    <a:lnTo>
                      <a:pt x="64692" y="4020"/>
                    </a:lnTo>
                    <a:lnTo>
                      <a:pt x="64692" y="3711"/>
                    </a:lnTo>
                    <a:lnTo>
                      <a:pt x="57504" y="3402"/>
                    </a:lnTo>
                    <a:lnTo>
                      <a:pt x="57104" y="3402"/>
                    </a:lnTo>
                    <a:lnTo>
                      <a:pt x="56905" y="3402"/>
                    </a:lnTo>
                    <a:lnTo>
                      <a:pt x="47720" y="3402"/>
                    </a:lnTo>
                    <a:lnTo>
                      <a:pt x="45923" y="2783"/>
                    </a:lnTo>
                    <a:lnTo>
                      <a:pt x="34542" y="2474"/>
                    </a:lnTo>
                    <a:lnTo>
                      <a:pt x="32545" y="2474"/>
                    </a:lnTo>
                    <a:lnTo>
                      <a:pt x="26955" y="1546"/>
                    </a:lnTo>
                    <a:lnTo>
                      <a:pt x="20366" y="1237"/>
                    </a:lnTo>
                    <a:lnTo>
                      <a:pt x="19567" y="1237"/>
                    </a:lnTo>
                    <a:lnTo>
                      <a:pt x="9783" y="309"/>
                    </a:lnTo>
                    <a:lnTo>
                      <a:pt x="4392" y="309"/>
                    </a:lnTo>
                    <a:lnTo>
                      <a:pt x="3594" y="0"/>
                    </a:lnTo>
                    <a:lnTo>
                      <a:pt x="3594" y="1855"/>
                    </a:lnTo>
                    <a:lnTo>
                      <a:pt x="3594" y="6185"/>
                    </a:lnTo>
                    <a:lnTo>
                      <a:pt x="2595" y="22886"/>
                    </a:lnTo>
                    <a:lnTo>
                      <a:pt x="2595" y="24432"/>
                    </a:lnTo>
                    <a:lnTo>
                      <a:pt x="2396" y="31237"/>
                    </a:lnTo>
                    <a:lnTo>
                      <a:pt x="2595" y="31546"/>
                    </a:lnTo>
                    <a:lnTo>
                      <a:pt x="2196" y="31546"/>
                    </a:lnTo>
                    <a:lnTo>
                      <a:pt x="1797" y="39896"/>
                    </a:lnTo>
                    <a:lnTo>
                      <a:pt x="1797" y="45773"/>
                    </a:lnTo>
                    <a:lnTo>
                      <a:pt x="1597" y="47938"/>
                    </a:lnTo>
                    <a:lnTo>
                      <a:pt x="1198" y="56597"/>
                    </a:lnTo>
                    <a:lnTo>
                      <a:pt x="1198" y="59072"/>
                    </a:lnTo>
                    <a:lnTo>
                      <a:pt x="1198" y="60000"/>
                    </a:lnTo>
                    <a:lnTo>
                      <a:pt x="998" y="64639"/>
                    </a:lnTo>
                    <a:lnTo>
                      <a:pt x="798" y="69896"/>
                    </a:lnTo>
                    <a:lnTo>
                      <a:pt x="798" y="73298"/>
                    </a:lnTo>
                    <a:lnTo>
                      <a:pt x="399" y="77010"/>
                    </a:lnTo>
                    <a:lnTo>
                      <a:pt x="199" y="81340"/>
                    </a:lnTo>
                    <a:lnTo>
                      <a:pt x="199" y="81649"/>
                    </a:lnTo>
                    <a:lnTo>
                      <a:pt x="199" y="82268"/>
                    </a:lnTo>
                    <a:lnTo>
                      <a:pt x="199" y="85670"/>
                    </a:lnTo>
                    <a:lnTo>
                      <a:pt x="0" y="94329"/>
                    </a:lnTo>
                    <a:lnTo>
                      <a:pt x="0" y="98041"/>
                    </a:lnTo>
                    <a:lnTo>
                      <a:pt x="199" y="98659"/>
                    </a:lnTo>
                    <a:lnTo>
                      <a:pt x="399" y="98659"/>
                    </a:lnTo>
                    <a:lnTo>
                      <a:pt x="8386" y="98969"/>
                    </a:lnTo>
                    <a:lnTo>
                      <a:pt x="12379" y="98969"/>
                    </a:lnTo>
                    <a:lnTo>
                      <a:pt x="12978" y="99278"/>
                    </a:lnTo>
                    <a:lnTo>
                      <a:pt x="16173" y="99896"/>
                    </a:lnTo>
                    <a:lnTo>
                      <a:pt x="18169" y="99896"/>
                    </a:lnTo>
                    <a:lnTo>
                      <a:pt x="18768" y="99896"/>
                    </a:lnTo>
                    <a:lnTo>
                      <a:pt x="19567" y="99896"/>
                    </a:lnTo>
                    <a:lnTo>
                      <a:pt x="24559" y="100206"/>
                    </a:lnTo>
                    <a:lnTo>
                      <a:pt x="28153" y="100515"/>
                    </a:lnTo>
                    <a:lnTo>
                      <a:pt x="30549" y="100515"/>
                    </a:lnTo>
                    <a:lnTo>
                      <a:pt x="35940" y="101134"/>
                    </a:lnTo>
                    <a:lnTo>
                      <a:pt x="36938" y="101134"/>
                    </a:lnTo>
                    <a:lnTo>
                      <a:pt x="44126" y="101443"/>
                    </a:lnTo>
                    <a:lnTo>
                      <a:pt x="50316" y="102061"/>
                    </a:lnTo>
                    <a:lnTo>
                      <a:pt x="55507" y="102061"/>
                    </a:lnTo>
                    <a:lnTo>
                      <a:pt x="60299" y="102061"/>
                    </a:lnTo>
                    <a:lnTo>
                      <a:pt x="70682" y="102371"/>
                    </a:lnTo>
                    <a:lnTo>
                      <a:pt x="75074" y="102371"/>
                    </a:lnTo>
                    <a:lnTo>
                      <a:pt x="87054" y="102680"/>
                    </a:lnTo>
                    <a:lnTo>
                      <a:pt x="89051" y="105773"/>
                    </a:lnTo>
                    <a:lnTo>
                      <a:pt x="90049" y="106701"/>
                    </a:lnTo>
                    <a:lnTo>
                      <a:pt x="90848" y="107010"/>
                    </a:lnTo>
                    <a:lnTo>
                      <a:pt x="92645" y="107938"/>
                    </a:lnTo>
                    <a:lnTo>
                      <a:pt x="95041" y="110412"/>
                    </a:lnTo>
                    <a:lnTo>
                      <a:pt x="97038" y="107010"/>
                    </a:lnTo>
                    <a:lnTo>
                      <a:pt x="100632" y="107938"/>
                    </a:lnTo>
                    <a:lnTo>
                      <a:pt x="101231" y="107938"/>
                    </a:lnTo>
                    <a:lnTo>
                      <a:pt x="102828" y="107010"/>
                    </a:lnTo>
                    <a:lnTo>
                      <a:pt x="103028" y="107628"/>
                    </a:lnTo>
                    <a:lnTo>
                      <a:pt x="107021" y="107010"/>
                    </a:lnTo>
                    <a:lnTo>
                      <a:pt x="108419" y="10917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8" name="Shape 109" descr="Utah has a goal, 20 percent by 2025." title="Utah">
                <a:extLst>
                  <a:ext uri="{FF2B5EF4-FFF2-40B4-BE49-F238E27FC236}">
                    <a16:creationId xmlns:a16="http://schemas.microsoft.com/office/drawing/2014/main" id="{0BC78EFC-3A63-0445-82DE-AB4013E89B65}"/>
                  </a:ext>
                </a:extLst>
              </p:cNvPr>
              <p:cNvSpPr/>
              <p:nvPr/>
            </p:nvSpPr>
            <p:spPr>
              <a:xfrm>
                <a:off x="2460870" y="2486646"/>
                <a:ext cx="752630" cy="931176"/>
              </a:xfrm>
              <a:custGeom>
                <a:avLst/>
                <a:gdLst/>
                <a:ahLst/>
                <a:cxnLst/>
                <a:rect l="0" t="0" r="0" b="0"/>
                <a:pathLst>
                  <a:path w="120000" h="120000" extrusionOk="0">
                    <a:moveTo>
                      <a:pt x="4851" y="83138"/>
                    </a:moveTo>
                    <a:lnTo>
                      <a:pt x="3063" y="91552"/>
                    </a:lnTo>
                    <a:lnTo>
                      <a:pt x="3063" y="91752"/>
                    </a:lnTo>
                    <a:lnTo>
                      <a:pt x="2297" y="95158"/>
                    </a:lnTo>
                    <a:lnTo>
                      <a:pt x="1531" y="98764"/>
                    </a:lnTo>
                    <a:lnTo>
                      <a:pt x="0" y="105976"/>
                    </a:lnTo>
                    <a:lnTo>
                      <a:pt x="0" y="108180"/>
                    </a:lnTo>
                    <a:lnTo>
                      <a:pt x="6638" y="109181"/>
                    </a:lnTo>
                    <a:lnTo>
                      <a:pt x="14042" y="109983"/>
                    </a:lnTo>
                    <a:lnTo>
                      <a:pt x="24255" y="111385"/>
                    </a:lnTo>
                    <a:lnTo>
                      <a:pt x="25021" y="111385"/>
                    </a:lnTo>
                    <a:lnTo>
                      <a:pt x="27829" y="111585"/>
                    </a:lnTo>
                    <a:lnTo>
                      <a:pt x="31914" y="112186"/>
                    </a:lnTo>
                    <a:lnTo>
                      <a:pt x="49021" y="113789"/>
                    </a:lnTo>
                    <a:lnTo>
                      <a:pt x="54638" y="114590"/>
                    </a:lnTo>
                    <a:lnTo>
                      <a:pt x="56425" y="114590"/>
                    </a:lnTo>
                    <a:lnTo>
                      <a:pt x="60000" y="114991"/>
                    </a:lnTo>
                    <a:lnTo>
                      <a:pt x="65617" y="115592"/>
                    </a:lnTo>
                    <a:lnTo>
                      <a:pt x="70978" y="115993"/>
                    </a:lnTo>
                    <a:lnTo>
                      <a:pt x="76595" y="116594"/>
                    </a:lnTo>
                    <a:lnTo>
                      <a:pt x="76851" y="116994"/>
                    </a:lnTo>
                    <a:lnTo>
                      <a:pt x="86808" y="117796"/>
                    </a:lnTo>
                    <a:lnTo>
                      <a:pt x="94978" y="118597"/>
                    </a:lnTo>
                    <a:lnTo>
                      <a:pt x="97787" y="118797"/>
                    </a:lnTo>
                    <a:lnTo>
                      <a:pt x="107489" y="119799"/>
                    </a:lnTo>
                    <a:lnTo>
                      <a:pt x="109021" y="109181"/>
                    </a:lnTo>
                    <a:lnTo>
                      <a:pt x="109276" y="108781"/>
                    </a:lnTo>
                    <a:lnTo>
                      <a:pt x="109787" y="103171"/>
                    </a:lnTo>
                    <a:lnTo>
                      <a:pt x="110553" y="100166"/>
                    </a:lnTo>
                    <a:lnTo>
                      <a:pt x="110553" y="97762"/>
                    </a:lnTo>
                    <a:lnTo>
                      <a:pt x="111063" y="94357"/>
                    </a:lnTo>
                    <a:lnTo>
                      <a:pt x="111063" y="94156"/>
                    </a:lnTo>
                    <a:lnTo>
                      <a:pt x="111063" y="91752"/>
                    </a:lnTo>
                    <a:lnTo>
                      <a:pt x="111829" y="86744"/>
                    </a:lnTo>
                    <a:lnTo>
                      <a:pt x="112595" y="81335"/>
                    </a:lnTo>
                    <a:lnTo>
                      <a:pt x="113617" y="75926"/>
                    </a:lnTo>
                    <a:lnTo>
                      <a:pt x="114638" y="67913"/>
                    </a:lnTo>
                    <a:lnTo>
                      <a:pt x="115148" y="65108"/>
                    </a:lnTo>
                    <a:lnTo>
                      <a:pt x="115404" y="62303"/>
                    </a:lnTo>
                    <a:lnTo>
                      <a:pt x="115404" y="61502"/>
                    </a:lnTo>
                    <a:lnTo>
                      <a:pt x="116170" y="56694"/>
                    </a:lnTo>
                    <a:lnTo>
                      <a:pt x="116425" y="54290"/>
                    </a:lnTo>
                    <a:lnTo>
                      <a:pt x="117191" y="49282"/>
                    </a:lnTo>
                    <a:lnTo>
                      <a:pt x="117957" y="44474"/>
                    </a:lnTo>
                    <a:lnTo>
                      <a:pt x="118468" y="40267"/>
                    </a:lnTo>
                    <a:lnTo>
                      <a:pt x="118468" y="40066"/>
                    </a:lnTo>
                    <a:lnTo>
                      <a:pt x="118978" y="37863"/>
                    </a:lnTo>
                    <a:lnTo>
                      <a:pt x="119234" y="35058"/>
                    </a:lnTo>
                    <a:lnTo>
                      <a:pt x="119744" y="32253"/>
                    </a:lnTo>
                    <a:lnTo>
                      <a:pt x="110553" y="31452"/>
                    </a:lnTo>
                    <a:lnTo>
                      <a:pt x="109787" y="31452"/>
                    </a:lnTo>
                    <a:lnTo>
                      <a:pt x="100085" y="30450"/>
                    </a:lnTo>
                    <a:lnTo>
                      <a:pt x="99063" y="30450"/>
                    </a:lnTo>
                    <a:lnTo>
                      <a:pt x="94468" y="30250"/>
                    </a:lnTo>
                    <a:lnTo>
                      <a:pt x="78638" y="28647"/>
                    </a:lnTo>
                    <a:lnTo>
                      <a:pt x="79404" y="23038"/>
                    </a:lnTo>
                    <a:lnTo>
                      <a:pt x="80170" y="18831"/>
                    </a:lnTo>
                    <a:lnTo>
                      <a:pt x="80425" y="17429"/>
                    </a:lnTo>
                    <a:lnTo>
                      <a:pt x="80680" y="15826"/>
                    </a:lnTo>
                    <a:lnTo>
                      <a:pt x="81191" y="12220"/>
                    </a:lnTo>
                    <a:lnTo>
                      <a:pt x="81702" y="10417"/>
                    </a:lnTo>
                    <a:lnTo>
                      <a:pt x="82212" y="6611"/>
                    </a:lnTo>
                    <a:lnTo>
                      <a:pt x="74297" y="6010"/>
                    </a:lnTo>
                    <a:lnTo>
                      <a:pt x="74042" y="6010"/>
                    </a:lnTo>
                    <a:lnTo>
                      <a:pt x="72510" y="5809"/>
                    </a:lnTo>
                    <a:lnTo>
                      <a:pt x="68170" y="5208"/>
                    </a:lnTo>
                    <a:lnTo>
                      <a:pt x="63063" y="4607"/>
                    </a:lnTo>
                    <a:lnTo>
                      <a:pt x="60510" y="4607"/>
                    </a:lnTo>
                    <a:lnTo>
                      <a:pt x="59489" y="4407"/>
                    </a:lnTo>
                    <a:lnTo>
                      <a:pt x="59234" y="4407"/>
                    </a:lnTo>
                    <a:lnTo>
                      <a:pt x="59234" y="4006"/>
                    </a:lnTo>
                    <a:lnTo>
                      <a:pt x="42893" y="2404"/>
                    </a:lnTo>
                    <a:lnTo>
                      <a:pt x="37787" y="1803"/>
                    </a:lnTo>
                    <a:lnTo>
                      <a:pt x="27829" y="1001"/>
                    </a:lnTo>
                    <a:lnTo>
                      <a:pt x="21702" y="0"/>
                    </a:lnTo>
                    <a:lnTo>
                      <a:pt x="21446" y="2404"/>
                    </a:lnTo>
                    <a:lnTo>
                      <a:pt x="18893" y="14424"/>
                    </a:lnTo>
                    <a:lnTo>
                      <a:pt x="17617" y="21636"/>
                    </a:lnTo>
                    <a:lnTo>
                      <a:pt x="15829" y="29649"/>
                    </a:lnTo>
                    <a:lnTo>
                      <a:pt x="14297" y="35659"/>
                    </a:lnTo>
                    <a:lnTo>
                      <a:pt x="13276" y="40667"/>
                    </a:lnTo>
                    <a:lnTo>
                      <a:pt x="13021" y="43071"/>
                    </a:lnTo>
                    <a:lnTo>
                      <a:pt x="12510" y="45075"/>
                    </a:lnTo>
                    <a:lnTo>
                      <a:pt x="12000" y="48280"/>
                    </a:lnTo>
                    <a:lnTo>
                      <a:pt x="10723" y="53088"/>
                    </a:lnTo>
                    <a:lnTo>
                      <a:pt x="10723" y="53889"/>
                    </a:lnTo>
                    <a:lnTo>
                      <a:pt x="7659" y="67913"/>
                    </a:lnTo>
                    <a:lnTo>
                      <a:pt x="7404" y="71719"/>
                    </a:lnTo>
                    <a:lnTo>
                      <a:pt x="6893" y="72921"/>
                    </a:lnTo>
                    <a:lnTo>
                      <a:pt x="6638" y="73923"/>
                    </a:lnTo>
                    <a:lnTo>
                      <a:pt x="6127" y="75726"/>
                    </a:lnTo>
                    <a:lnTo>
                      <a:pt x="5106" y="80133"/>
                    </a:lnTo>
                    <a:lnTo>
                      <a:pt x="4851" y="8313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9" name="Shape 110" descr="Vermont has a goal, renewable energy must meet  any increase in retail energy sales by 2012" title="Vermont">
                <a:extLst>
                  <a:ext uri="{FF2B5EF4-FFF2-40B4-BE49-F238E27FC236}">
                    <a16:creationId xmlns:a16="http://schemas.microsoft.com/office/drawing/2014/main" id="{A8B936D0-6230-0E45-8EB3-9FDC5D3C27C5}"/>
                  </a:ext>
                </a:extLst>
              </p:cNvPr>
              <p:cNvSpPr/>
              <p:nvPr/>
            </p:nvSpPr>
            <p:spPr>
              <a:xfrm>
                <a:off x="7649843" y="1730099"/>
                <a:ext cx="235427" cy="424507"/>
              </a:xfrm>
              <a:custGeom>
                <a:avLst/>
                <a:gdLst/>
                <a:ahLst/>
                <a:cxnLst/>
                <a:rect l="0" t="0" r="0" b="0"/>
                <a:pathLst>
                  <a:path w="120000" h="120000" extrusionOk="0">
                    <a:moveTo>
                      <a:pt x="25479" y="73406"/>
                    </a:moveTo>
                    <a:lnTo>
                      <a:pt x="24657" y="80000"/>
                    </a:lnTo>
                    <a:lnTo>
                      <a:pt x="31232" y="78681"/>
                    </a:lnTo>
                    <a:lnTo>
                      <a:pt x="41917" y="92747"/>
                    </a:lnTo>
                    <a:lnTo>
                      <a:pt x="42739" y="95824"/>
                    </a:lnTo>
                    <a:lnTo>
                      <a:pt x="45205" y="101538"/>
                    </a:lnTo>
                    <a:lnTo>
                      <a:pt x="48493" y="110329"/>
                    </a:lnTo>
                    <a:lnTo>
                      <a:pt x="50958" y="115164"/>
                    </a:lnTo>
                    <a:lnTo>
                      <a:pt x="52602" y="119560"/>
                    </a:lnTo>
                    <a:lnTo>
                      <a:pt x="52602" y="118681"/>
                    </a:lnTo>
                    <a:lnTo>
                      <a:pt x="65753" y="117362"/>
                    </a:lnTo>
                    <a:lnTo>
                      <a:pt x="67397" y="117362"/>
                    </a:lnTo>
                    <a:lnTo>
                      <a:pt x="69041" y="117362"/>
                    </a:lnTo>
                    <a:lnTo>
                      <a:pt x="69041" y="116923"/>
                    </a:lnTo>
                    <a:lnTo>
                      <a:pt x="69863" y="116923"/>
                    </a:lnTo>
                    <a:lnTo>
                      <a:pt x="74794" y="116923"/>
                    </a:lnTo>
                    <a:lnTo>
                      <a:pt x="85479" y="115164"/>
                    </a:lnTo>
                    <a:lnTo>
                      <a:pt x="101917" y="113846"/>
                    </a:lnTo>
                    <a:lnTo>
                      <a:pt x="104383" y="113406"/>
                    </a:lnTo>
                    <a:lnTo>
                      <a:pt x="95342" y="103736"/>
                    </a:lnTo>
                    <a:lnTo>
                      <a:pt x="96986" y="100659"/>
                    </a:lnTo>
                    <a:lnTo>
                      <a:pt x="95342" y="92747"/>
                    </a:lnTo>
                    <a:lnTo>
                      <a:pt x="95342" y="89670"/>
                    </a:lnTo>
                    <a:lnTo>
                      <a:pt x="91232" y="77362"/>
                    </a:lnTo>
                    <a:lnTo>
                      <a:pt x="90410" y="73406"/>
                    </a:lnTo>
                    <a:lnTo>
                      <a:pt x="92876" y="72087"/>
                    </a:lnTo>
                    <a:lnTo>
                      <a:pt x="91232" y="70769"/>
                    </a:lnTo>
                    <a:lnTo>
                      <a:pt x="93698" y="64615"/>
                    </a:lnTo>
                    <a:lnTo>
                      <a:pt x="96986" y="62857"/>
                    </a:lnTo>
                    <a:lnTo>
                      <a:pt x="96986" y="51868"/>
                    </a:lnTo>
                    <a:lnTo>
                      <a:pt x="99452" y="45274"/>
                    </a:lnTo>
                    <a:lnTo>
                      <a:pt x="96986" y="43956"/>
                    </a:lnTo>
                    <a:lnTo>
                      <a:pt x="95342" y="40000"/>
                    </a:lnTo>
                    <a:lnTo>
                      <a:pt x="96986" y="35604"/>
                    </a:lnTo>
                    <a:lnTo>
                      <a:pt x="106027" y="32967"/>
                    </a:lnTo>
                    <a:lnTo>
                      <a:pt x="107671" y="32087"/>
                    </a:lnTo>
                    <a:lnTo>
                      <a:pt x="109315" y="30329"/>
                    </a:lnTo>
                    <a:lnTo>
                      <a:pt x="119178" y="24175"/>
                    </a:lnTo>
                    <a:lnTo>
                      <a:pt x="109315" y="13186"/>
                    </a:lnTo>
                    <a:lnTo>
                      <a:pt x="114246" y="4835"/>
                    </a:lnTo>
                    <a:lnTo>
                      <a:pt x="110958" y="0"/>
                    </a:lnTo>
                    <a:lnTo>
                      <a:pt x="87945" y="3956"/>
                    </a:lnTo>
                    <a:lnTo>
                      <a:pt x="48493" y="8791"/>
                    </a:lnTo>
                    <a:lnTo>
                      <a:pt x="9041" y="14505"/>
                    </a:lnTo>
                    <a:lnTo>
                      <a:pt x="4931" y="14945"/>
                    </a:lnTo>
                    <a:lnTo>
                      <a:pt x="0" y="15384"/>
                    </a:lnTo>
                    <a:lnTo>
                      <a:pt x="821" y="22417"/>
                    </a:lnTo>
                    <a:lnTo>
                      <a:pt x="7397" y="35604"/>
                    </a:lnTo>
                    <a:lnTo>
                      <a:pt x="7397" y="36043"/>
                    </a:lnTo>
                    <a:lnTo>
                      <a:pt x="9863" y="36923"/>
                    </a:lnTo>
                    <a:lnTo>
                      <a:pt x="13150" y="38681"/>
                    </a:lnTo>
                    <a:lnTo>
                      <a:pt x="18082" y="49670"/>
                    </a:lnTo>
                    <a:lnTo>
                      <a:pt x="13972" y="53626"/>
                    </a:lnTo>
                    <a:lnTo>
                      <a:pt x="13972" y="59340"/>
                    </a:lnTo>
                    <a:lnTo>
                      <a:pt x="23835" y="71208"/>
                    </a:lnTo>
                    <a:lnTo>
                      <a:pt x="25479" y="7340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0" name="Shape 111" descr="Virginia, 15 percent by 2025." title="Virginia">
                <a:extLst>
                  <a:ext uri="{FF2B5EF4-FFF2-40B4-BE49-F238E27FC236}">
                    <a16:creationId xmlns:a16="http://schemas.microsoft.com/office/drawing/2014/main" id="{88C288A2-961A-3D4C-B956-7547DD0C007E}"/>
                  </a:ext>
                </a:extLst>
              </p:cNvPr>
              <p:cNvSpPr/>
              <p:nvPr/>
            </p:nvSpPr>
            <p:spPr>
              <a:xfrm>
                <a:off x="6606922" y="2830485"/>
                <a:ext cx="1063373" cy="598839"/>
              </a:xfrm>
              <a:custGeom>
                <a:avLst/>
                <a:gdLst/>
                <a:ahLst/>
                <a:cxnLst/>
                <a:rect l="0" t="0" r="0" b="0"/>
                <a:pathLst>
                  <a:path w="120000" h="120000" extrusionOk="0">
                    <a:moveTo>
                      <a:pt x="109140" y="66562"/>
                    </a:moveTo>
                    <a:lnTo>
                      <a:pt x="109321" y="67187"/>
                    </a:lnTo>
                    <a:lnTo>
                      <a:pt x="109683" y="66562"/>
                    </a:lnTo>
                    <a:lnTo>
                      <a:pt x="110950" y="67812"/>
                    </a:lnTo>
                    <a:lnTo>
                      <a:pt x="111493" y="71875"/>
                    </a:lnTo>
                    <a:lnTo>
                      <a:pt x="111493" y="72187"/>
                    </a:lnTo>
                    <a:lnTo>
                      <a:pt x="111493" y="72812"/>
                    </a:lnTo>
                    <a:lnTo>
                      <a:pt x="112217" y="73125"/>
                    </a:lnTo>
                    <a:lnTo>
                      <a:pt x="113484" y="73125"/>
                    </a:lnTo>
                    <a:lnTo>
                      <a:pt x="114389" y="73437"/>
                    </a:lnTo>
                    <a:lnTo>
                      <a:pt x="116199" y="72187"/>
                    </a:lnTo>
                    <a:lnTo>
                      <a:pt x="119819" y="84375"/>
                    </a:lnTo>
                    <a:lnTo>
                      <a:pt x="117647" y="84687"/>
                    </a:lnTo>
                    <a:lnTo>
                      <a:pt x="116018" y="85625"/>
                    </a:lnTo>
                    <a:lnTo>
                      <a:pt x="114027" y="86562"/>
                    </a:lnTo>
                    <a:lnTo>
                      <a:pt x="113665" y="86562"/>
                    </a:lnTo>
                    <a:lnTo>
                      <a:pt x="113122" y="86562"/>
                    </a:lnTo>
                    <a:lnTo>
                      <a:pt x="112760" y="86875"/>
                    </a:lnTo>
                    <a:lnTo>
                      <a:pt x="112217" y="86875"/>
                    </a:lnTo>
                    <a:lnTo>
                      <a:pt x="110407" y="87812"/>
                    </a:lnTo>
                    <a:lnTo>
                      <a:pt x="110226" y="87812"/>
                    </a:lnTo>
                    <a:lnTo>
                      <a:pt x="109683" y="87812"/>
                    </a:lnTo>
                    <a:lnTo>
                      <a:pt x="106425" y="89062"/>
                    </a:lnTo>
                    <a:lnTo>
                      <a:pt x="104434" y="90000"/>
                    </a:lnTo>
                    <a:lnTo>
                      <a:pt x="103891" y="90000"/>
                    </a:lnTo>
                    <a:lnTo>
                      <a:pt x="101176" y="91250"/>
                    </a:lnTo>
                    <a:lnTo>
                      <a:pt x="100633" y="91875"/>
                    </a:lnTo>
                    <a:lnTo>
                      <a:pt x="100090" y="91875"/>
                    </a:lnTo>
                    <a:lnTo>
                      <a:pt x="98823" y="92187"/>
                    </a:lnTo>
                    <a:lnTo>
                      <a:pt x="98099" y="92187"/>
                    </a:lnTo>
                    <a:lnTo>
                      <a:pt x="94298" y="94062"/>
                    </a:lnTo>
                    <a:lnTo>
                      <a:pt x="93755" y="94062"/>
                    </a:lnTo>
                    <a:lnTo>
                      <a:pt x="91040" y="94687"/>
                    </a:lnTo>
                    <a:lnTo>
                      <a:pt x="90316" y="95312"/>
                    </a:lnTo>
                    <a:lnTo>
                      <a:pt x="89773" y="95312"/>
                    </a:lnTo>
                    <a:lnTo>
                      <a:pt x="88687" y="95625"/>
                    </a:lnTo>
                    <a:lnTo>
                      <a:pt x="87963" y="96250"/>
                    </a:lnTo>
                    <a:lnTo>
                      <a:pt x="87239" y="96250"/>
                    </a:lnTo>
                    <a:lnTo>
                      <a:pt x="86696" y="96562"/>
                    </a:lnTo>
                    <a:lnTo>
                      <a:pt x="83981" y="97500"/>
                    </a:lnTo>
                    <a:lnTo>
                      <a:pt x="83438" y="97500"/>
                    </a:lnTo>
                    <a:lnTo>
                      <a:pt x="82171" y="97812"/>
                    </a:lnTo>
                    <a:lnTo>
                      <a:pt x="81447" y="98437"/>
                    </a:lnTo>
                    <a:lnTo>
                      <a:pt x="80904" y="98437"/>
                    </a:lnTo>
                    <a:lnTo>
                      <a:pt x="80180" y="98750"/>
                    </a:lnTo>
                    <a:lnTo>
                      <a:pt x="79638" y="99062"/>
                    </a:lnTo>
                    <a:lnTo>
                      <a:pt x="77647" y="99687"/>
                    </a:lnTo>
                    <a:lnTo>
                      <a:pt x="76199" y="100000"/>
                    </a:lnTo>
                    <a:lnTo>
                      <a:pt x="76018" y="100000"/>
                    </a:lnTo>
                    <a:lnTo>
                      <a:pt x="75475" y="100312"/>
                    </a:lnTo>
                    <a:lnTo>
                      <a:pt x="75113" y="100312"/>
                    </a:lnTo>
                    <a:lnTo>
                      <a:pt x="74932" y="100312"/>
                    </a:lnTo>
                    <a:lnTo>
                      <a:pt x="74751" y="100312"/>
                    </a:lnTo>
                    <a:lnTo>
                      <a:pt x="69864" y="102187"/>
                    </a:lnTo>
                    <a:lnTo>
                      <a:pt x="68597" y="102500"/>
                    </a:lnTo>
                    <a:lnTo>
                      <a:pt x="68054" y="102500"/>
                    </a:lnTo>
                    <a:lnTo>
                      <a:pt x="66425" y="103437"/>
                    </a:lnTo>
                    <a:lnTo>
                      <a:pt x="64072" y="104062"/>
                    </a:lnTo>
                    <a:lnTo>
                      <a:pt x="63348" y="104375"/>
                    </a:lnTo>
                    <a:lnTo>
                      <a:pt x="62262" y="104375"/>
                    </a:lnTo>
                    <a:lnTo>
                      <a:pt x="60995" y="104687"/>
                    </a:lnTo>
                    <a:lnTo>
                      <a:pt x="58642" y="105625"/>
                    </a:lnTo>
                    <a:lnTo>
                      <a:pt x="56832" y="105937"/>
                    </a:lnTo>
                    <a:lnTo>
                      <a:pt x="56289" y="106562"/>
                    </a:lnTo>
                    <a:lnTo>
                      <a:pt x="56108" y="106562"/>
                    </a:lnTo>
                    <a:lnTo>
                      <a:pt x="54841" y="106875"/>
                    </a:lnTo>
                    <a:lnTo>
                      <a:pt x="51945" y="107500"/>
                    </a:lnTo>
                    <a:lnTo>
                      <a:pt x="49773" y="107812"/>
                    </a:lnTo>
                    <a:lnTo>
                      <a:pt x="49049" y="108125"/>
                    </a:lnTo>
                    <a:lnTo>
                      <a:pt x="47963" y="108125"/>
                    </a:lnTo>
                    <a:lnTo>
                      <a:pt x="47239" y="108750"/>
                    </a:lnTo>
                    <a:lnTo>
                      <a:pt x="45791" y="108750"/>
                    </a:lnTo>
                    <a:lnTo>
                      <a:pt x="44705" y="109062"/>
                    </a:lnTo>
                    <a:lnTo>
                      <a:pt x="43981" y="109687"/>
                    </a:lnTo>
                    <a:lnTo>
                      <a:pt x="43619" y="109687"/>
                    </a:lnTo>
                    <a:lnTo>
                      <a:pt x="43438" y="109687"/>
                    </a:lnTo>
                    <a:lnTo>
                      <a:pt x="43257" y="109687"/>
                    </a:lnTo>
                    <a:lnTo>
                      <a:pt x="42714" y="109687"/>
                    </a:lnTo>
                    <a:lnTo>
                      <a:pt x="40361" y="110000"/>
                    </a:lnTo>
                    <a:lnTo>
                      <a:pt x="36380" y="110937"/>
                    </a:lnTo>
                    <a:lnTo>
                      <a:pt x="35837" y="111250"/>
                    </a:lnTo>
                    <a:lnTo>
                      <a:pt x="34389" y="111875"/>
                    </a:lnTo>
                    <a:lnTo>
                      <a:pt x="33846" y="111875"/>
                    </a:lnTo>
                    <a:lnTo>
                      <a:pt x="31674" y="112187"/>
                    </a:lnTo>
                    <a:lnTo>
                      <a:pt x="30950" y="112187"/>
                    </a:lnTo>
                    <a:lnTo>
                      <a:pt x="31131" y="111250"/>
                    </a:lnTo>
                    <a:lnTo>
                      <a:pt x="29683" y="111875"/>
                    </a:lnTo>
                    <a:lnTo>
                      <a:pt x="28416" y="112187"/>
                    </a:lnTo>
                    <a:lnTo>
                      <a:pt x="26787" y="112187"/>
                    </a:lnTo>
                    <a:lnTo>
                      <a:pt x="26787" y="113125"/>
                    </a:lnTo>
                    <a:lnTo>
                      <a:pt x="23529" y="113750"/>
                    </a:lnTo>
                    <a:lnTo>
                      <a:pt x="22986" y="113750"/>
                    </a:lnTo>
                    <a:lnTo>
                      <a:pt x="22624" y="114375"/>
                    </a:lnTo>
                    <a:lnTo>
                      <a:pt x="22081" y="114375"/>
                    </a:lnTo>
                    <a:lnTo>
                      <a:pt x="21719" y="114375"/>
                    </a:lnTo>
                    <a:lnTo>
                      <a:pt x="21357" y="114687"/>
                    </a:lnTo>
                    <a:lnTo>
                      <a:pt x="20090" y="114687"/>
                    </a:lnTo>
                    <a:lnTo>
                      <a:pt x="18099" y="115312"/>
                    </a:lnTo>
                    <a:lnTo>
                      <a:pt x="16470" y="115937"/>
                    </a:lnTo>
                    <a:lnTo>
                      <a:pt x="16108" y="115937"/>
                    </a:lnTo>
                    <a:lnTo>
                      <a:pt x="15746" y="115937"/>
                    </a:lnTo>
                    <a:lnTo>
                      <a:pt x="13031" y="116875"/>
                    </a:lnTo>
                    <a:lnTo>
                      <a:pt x="12307" y="116875"/>
                    </a:lnTo>
                    <a:lnTo>
                      <a:pt x="10497" y="117500"/>
                    </a:lnTo>
                    <a:lnTo>
                      <a:pt x="6515" y="118125"/>
                    </a:lnTo>
                    <a:lnTo>
                      <a:pt x="6153" y="118125"/>
                    </a:lnTo>
                    <a:lnTo>
                      <a:pt x="3257" y="119062"/>
                    </a:lnTo>
                    <a:lnTo>
                      <a:pt x="904" y="119687"/>
                    </a:lnTo>
                    <a:lnTo>
                      <a:pt x="361" y="119687"/>
                    </a:lnTo>
                    <a:lnTo>
                      <a:pt x="0" y="119687"/>
                    </a:lnTo>
                    <a:lnTo>
                      <a:pt x="723" y="119062"/>
                    </a:lnTo>
                    <a:lnTo>
                      <a:pt x="2352" y="116875"/>
                    </a:lnTo>
                    <a:lnTo>
                      <a:pt x="3257" y="116875"/>
                    </a:lnTo>
                    <a:lnTo>
                      <a:pt x="7963" y="112500"/>
                    </a:lnTo>
                    <a:lnTo>
                      <a:pt x="7963" y="111875"/>
                    </a:lnTo>
                    <a:lnTo>
                      <a:pt x="11221" y="106875"/>
                    </a:lnTo>
                    <a:lnTo>
                      <a:pt x="11221" y="106562"/>
                    </a:lnTo>
                    <a:lnTo>
                      <a:pt x="11221" y="104375"/>
                    </a:lnTo>
                    <a:lnTo>
                      <a:pt x="13031" y="102187"/>
                    </a:lnTo>
                    <a:lnTo>
                      <a:pt x="13212" y="98437"/>
                    </a:lnTo>
                    <a:lnTo>
                      <a:pt x="15203" y="95312"/>
                    </a:lnTo>
                    <a:lnTo>
                      <a:pt x="15565" y="95312"/>
                    </a:lnTo>
                    <a:lnTo>
                      <a:pt x="17013" y="93125"/>
                    </a:lnTo>
                    <a:lnTo>
                      <a:pt x="18099" y="92187"/>
                    </a:lnTo>
                    <a:lnTo>
                      <a:pt x="18823" y="90937"/>
                    </a:lnTo>
                    <a:lnTo>
                      <a:pt x="20271" y="87812"/>
                    </a:lnTo>
                    <a:lnTo>
                      <a:pt x="21719" y="84375"/>
                    </a:lnTo>
                    <a:lnTo>
                      <a:pt x="23348" y="81250"/>
                    </a:lnTo>
                    <a:lnTo>
                      <a:pt x="24072" y="81875"/>
                    </a:lnTo>
                    <a:lnTo>
                      <a:pt x="23529" y="82812"/>
                    </a:lnTo>
                    <a:lnTo>
                      <a:pt x="24253" y="86562"/>
                    </a:lnTo>
                    <a:lnTo>
                      <a:pt x="27873" y="90625"/>
                    </a:lnTo>
                    <a:lnTo>
                      <a:pt x="28778" y="91875"/>
                    </a:lnTo>
                    <a:lnTo>
                      <a:pt x="32217" y="87812"/>
                    </a:lnTo>
                    <a:lnTo>
                      <a:pt x="33122" y="85625"/>
                    </a:lnTo>
                    <a:lnTo>
                      <a:pt x="33846" y="86562"/>
                    </a:lnTo>
                    <a:lnTo>
                      <a:pt x="35113" y="87812"/>
                    </a:lnTo>
                    <a:lnTo>
                      <a:pt x="35656" y="88750"/>
                    </a:lnTo>
                    <a:lnTo>
                      <a:pt x="36923" y="86562"/>
                    </a:lnTo>
                    <a:lnTo>
                      <a:pt x="38914" y="84687"/>
                    </a:lnTo>
                    <a:lnTo>
                      <a:pt x="39095" y="85312"/>
                    </a:lnTo>
                    <a:lnTo>
                      <a:pt x="40904" y="83125"/>
                    </a:lnTo>
                    <a:lnTo>
                      <a:pt x="40361" y="81875"/>
                    </a:lnTo>
                    <a:lnTo>
                      <a:pt x="40361" y="80625"/>
                    </a:lnTo>
                    <a:lnTo>
                      <a:pt x="41990" y="81875"/>
                    </a:lnTo>
                    <a:lnTo>
                      <a:pt x="45972" y="77500"/>
                    </a:lnTo>
                    <a:lnTo>
                      <a:pt x="46515" y="78750"/>
                    </a:lnTo>
                    <a:lnTo>
                      <a:pt x="48506" y="75312"/>
                    </a:lnTo>
                    <a:lnTo>
                      <a:pt x="49230" y="71875"/>
                    </a:lnTo>
                    <a:lnTo>
                      <a:pt x="49411" y="70937"/>
                    </a:lnTo>
                    <a:lnTo>
                      <a:pt x="49049" y="70000"/>
                    </a:lnTo>
                    <a:lnTo>
                      <a:pt x="48506" y="69687"/>
                    </a:lnTo>
                    <a:lnTo>
                      <a:pt x="47963" y="68750"/>
                    </a:lnTo>
                    <a:lnTo>
                      <a:pt x="49049" y="65625"/>
                    </a:lnTo>
                    <a:lnTo>
                      <a:pt x="49411" y="61875"/>
                    </a:lnTo>
                    <a:lnTo>
                      <a:pt x="50678" y="58750"/>
                    </a:lnTo>
                    <a:lnTo>
                      <a:pt x="51583" y="57500"/>
                    </a:lnTo>
                    <a:lnTo>
                      <a:pt x="51583" y="57187"/>
                    </a:lnTo>
                    <a:lnTo>
                      <a:pt x="51945" y="54375"/>
                    </a:lnTo>
                    <a:lnTo>
                      <a:pt x="51945" y="52812"/>
                    </a:lnTo>
                    <a:lnTo>
                      <a:pt x="52850" y="49375"/>
                    </a:lnTo>
                    <a:lnTo>
                      <a:pt x="53755" y="47187"/>
                    </a:lnTo>
                    <a:lnTo>
                      <a:pt x="54117" y="44062"/>
                    </a:lnTo>
                    <a:lnTo>
                      <a:pt x="54298" y="43750"/>
                    </a:lnTo>
                    <a:lnTo>
                      <a:pt x="54841" y="35312"/>
                    </a:lnTo>
                    <a:lnTo>
                      <a:pt x="56108" y="36250"/>
                    </a:lnTo>
                    <a:lnTo>
                      <a:pt x="57737" y="39375"/>
                    </a:lnTo>
                    <a:lnTo>
                      <a:pt x="60271" y="40312"/>
                    </a:lnTo>
                    <a:lnTo>
                      <a:pt x="60995" y="38437"/>
                    </a:lnTo>
                    <a:lnTo>
                      <a:pt x="61538" y="37500"/>
                    </a:lnTo>
                    <a:lnTo>
                      <a:pt x="61538" y="36562"/>
                    </a:lnTo>
                    <a:lnTo>
                      <a:pt x="61538" y="36250"/>
                    </a:lnTo>
                    <a:lnTo>
                      <a:pt x="62805" y="27187"/>
                    </a:lnTo>
                    <a:lnTo>
                      <a:pt x="63529" y="24062"/>
                    </a:lnTo>
                    <a:lnTo>
                      <a:pt x="63529" y="23750"/>
                    </a:lnTo>
                    <a:lnTo>
                      <a:pt x="65882" y="26250"/>
                    </a:lnTo>
                    <a:lnTo>
                      <a:pt x="66787" y="20625"/>
                    </a:lnTo>
                    <a:lnTo>
                      <a:pt x="69321" y="16875"/>
                    </a:lnTo>
                    <a:lnTo>
                      <a:pt x="69321" y="14687"/>
                    </a:lnTo>
                    <a:lnTo>
                      <a:pt x="69864" y="13437"/>
                    </a:lnTo>
                    <a:lnTo>
                      <a:pt x="70588" y="11875"/>
                    </a:lnTo>
                    <a:lnTo>
                      <a:pt x="71131" y="5625"/>
                    </a:lnTo>
                    <a:lnTo>
                      <a:pt x="70950" y="0"/>
                    </a:lnTo>
                    <a:lnTo>
                      <a:pt x="71855" y="625"/>
                    </a:lnTo>
                    <a:lnTo>
                      <a:pt x="72398" y="1250"/>
                    </a:lnTo>
                    <a:lnTo>
                      <a:pt x="72941" y="1875"/>
                    </a:lnTo>
                    <a:lnTo>
                      <a:pt x="74208" y="2812"/>
                    </a:lnTo>
                    <a:lnTo>
                      <a:pt x="74751" y="3437"/>
                    </a:lnTo>
                    <a:lnTo>
                      <a:pt x="76199" y="5000"/>
                    </a:lnTo>
                    <a:lnTo>
                      <a:pt x="76742" y="5625"/>
                    </a:lnTo>
                    <a:lnTo>
                      <a:pt x="76742" y="5937"/>
                    </a:lnTo>
                    <a:lnTo>
                      <a:pt x="79638" y="8437"/>
                    </a:lnTo>
                    <a:lnTo>
                      <a:pt x="80180" y="4062"/>
                    </a:lnTo>
                    <a:lnTo>
                      <a:pt x="80180" y="2812"/>
                    </a:lnTo>
                    <a:lnTo>
                      <a:pt x="80723" y="1562"/>
                    </a:lnTo>
                    <a:lnTo>
                      <a:pt x="81266" y="1250"/>
                    </a:lnTo>
                    <a:lnTo>
                      <a:pt x="81990" y="1562"/>
                    </a:lnTo>
                    <a:lnTo>
                      <a:pt x="84162" y="2812"/>
                    </a:lnTo>
                    <a:lnTo>
                      <a:pt x="85067" y="3750"/>
                    </a:lnTo>
                    <a:lnTo>
                      <a:pt x="84162" y="7187"/>
                    </a:lnTo>
                    <a:lnTo>
                      <a:pt x="86696" y="8437"/>
                    </a:lnTo>
                    <a:lnTo>
                      <a:pt x="87420" y="8437"/>
                    </a:lnTo>
                    <a:lnTo>
                      <a:pt x="88687" y="9062"/>
                    </a:lnTo>
                    <a:lnTo>
                      <a:pt x="88687" y="10312"/>
                    </a:lnTo>
                    <a:lnTo>
                      <a:pt x="90497" y="10625"/>
                    </a:lnTo>
                    <a:lnTo>
                      <a:pt x="91040" y="11562"/>
                    </a:lnTo>
                    <a:lnTo>
                      <a:pt x="92307" y="13437"/>
                    </a:lnTo>
                    <a:lnTo>
                      <a:pt x="92488" y="14062"/>
                    </a:lnTo>
                    <a:lnTo>
                      <a:pt x="92850" y="15937"/>
                    </a:lnTo>
                    <a:lnTo>
                      <a:pt x="92850" y="16250"/>
                    </a:lnTo>
                    <a:lnTo>
                      <a:pt x="93031" y="17187"/>
                    </a:lnTo>
                    <a:lnTo>
                      <a:pt x="92488" y="19062"/>
                    </a:lnTo>
                    <a:lnTo>
                      <a:pt x="92126" y="19687"/>
                    </a:lnTo>
                    <a:lnTo>
                      <a:pt x="91764" y="20312"/>
                    </a:lnTo>
                    <a:lnTo>
                      <a:pt x="92126" y="21562"/>
                    </a:lnTo>
                    <a:lnTo>
                      <a:pt x="91040" y="22500"/>
                    </a:lnTo>
                    <a:lnTo>
                      <a:pt x="91040" y="21875"/>
                    </a:lnTo>
                    <a:lnTo>
                      <a:pt x="90859" y="21875"/>
                    </a:lnTo>
                    <a:lnTo>
                      <a:pt x="90316" y="22500"/>
                    </a:lnTo>
                    <a:lnTo>
                      <a:pt x="90497" y="24687"/>
                    </a:lnTo>
                    <a:lnTo>
                      <a:pt x="89954" y="26875"/>
                    </a:lnTo>
                    <a:lnTo>
                      <a:pt x="89954" y="27187"/>
                    </a:lnTo>
                    <a:lnTo>
                      <a:pt x="89954" y="29375"/>
                    </a:lnTo>
                    <a:lnTo>
                      <a:pt x="91040" y="31875"/>
                    </a:lnTo>
                    <a:lnTo>
                      <a:pt x="91583" y="32500"/>
                    </a:lnTo>
                    <a:lnTo>
                      <a:pt x="94841" y="29375"/>
                    </a:lnTo>
                    <a:lnTo>
                      <a:pt x="95565" y="32812"/>
                    </a:lnTo>
                    <a:lnTo>
                      <a:pt x="96108" y="33125"/>
                    </a:lnTo>
                    <a:lnTo>
                      <a:pt x="96651" y="34687"/>
                    </a:lnTo>
                    <a:lnTo>
                      <a:pt x="97918" y="35312"/>
                    </a:lnTo>
                    <a:lnTo>
                      <a:pt x="101538" y="35000"/>
                    </a:lnTo>
                    <a:lnTo>
                      <a:pt x="103529" y="38437"/>
                    </a:lnTo>
                    <a:lnTo>
                      <a:pt x="108416" y="41562"/>
                    </a:lnTo>
                    <a:lnTo>
                      <a:pt x="107873" y="46562"/>
                    </a:lnTo>
                    <a:lnTo>
                      <a:pt x="108235" y="48750"/>
                    </a:lnTo>
                    <a:lnTo>
                      <a:pt x="108959" y="50625"/>
                    </a:lnTo>
                    <a:lnTo>
                      <a:pt x="105701" y="50937"/>
                    </a:lnTo>
                    <a:lnTo>
                      <a:pt x="103891" y="48125"/>
                    </a:lnTo>
                    <a:lnTo>
                      <a:pt x="102805" y="47187"/>
                    </a:lnTo>
                    <a:lnTo>
                      <a:pt x="100814" y="45000"/>
                    </a:lnTo>
                    <a:lnTo>
                      <a:pt x="100633" y="45000"/>
                    </a:lnTo>
                    <a:lnTo>
                      <a:pt x="101176" y="46562"/>
                    </a:lnTo>
                    <a:lnTo>
                      <a:pt x="102443" y="48125"/>
                    </a:lnTo>
                    <a:lnTo>
                      <a:pt x="103348" y="48437"/>
                    </a:lnTo>
                    <a:lnTo>
                      <a:pt x="104796" y="52187"/>
                    </a:lnTo>
                    <a:lnTo>
                      <a:pt x="107873" y="52812"/>
                    </a:lnTo>
                    <a:lnTo>
                      <a:pt x="108235" y="54375"/>
                    </a:lnTo>
                    <a:lnTo>
                      <a:pt x="108597" y="55312"/>
                    </a:lnTo>
                    <a:lnTo>
                      <a:pt x="109683" y="54375"/>
                    </a:lnTo>
                    <a:lnTo>
                      <a:pt x="110407" y="58750"/>
                    </a:lnTo>
                    <a:lnTo>
                      <a:pt x="108597" y="59687"/>
                    </a:lnTo>
                    <a:lnTo>
                      <a:pt x="108235" y="58750"/>
                    </a:lnTo>
                    <a:lnTo>
                      <a:pt x="107692" y="60000"/>
                    </a:lnTo>
                    <a:lnTo>
                      <a:pt x="109140" y="63125"/>
                    </a:lnTo>
                    <a:lnTo>
                      <a:pt x="107149" y="65000"/>
                    </a:lnTo>
                    <a:lnTo>
                      <a:pt x="107330" y="65000"/>
                    </a:lnTo>
                    <a:lnTo>
                      <a:pt x="109140" y="64375"/>
                    </a:lnTo>
                    <a:lnTo>
                      <a:pt x="109140" y="66562"/>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1" name="Shape 112">
                <a:extLst>
                  <a:ext uri="{FF2B5EF4-FFF2-40B4-BE49-F238E27FC236}">
                    <a16:creationId xmlns:a16="http://schemas.microsoft.com/office/drawing/2014/main" id="{5AEE58E2-21AE-E348-BA34-01FC1F4A296B}"/>
                  </a:ext>
                </a:extLst>
              </p:cNvPr>
              <p:cNvSpPr/>
              <p:nvPr/>
            </p:nvSpPr>
            <p:spPr>
              <a:xfrm>
                <a:off x="7620498" y="2989846"/>
                <a:ext cx="75842" cy="174332"/>
              </a:xfrm>
              <a:custGeom>
                <a:avLst/>
                <a:gdLst/>
                <a:ahLst/>
                <a:cxnLst/>
                <a:rect l="0" t="0" r="0" b="0"/>
                <a:pathLst>
                  <a:path w="120000" h="120000" extrusionOk="0">
                    <a:moveTo>
                      <a:pt x="0" y="65840"/>
                    </a:moveTo>
                    <a:lnTo>
                      <a:pt x="0" y="101946"/>
                    </a:lnTo>
                    <a:lnTo>
                      <a:pt x="22500" y="118938"/>
                    </a:lnTo>
                    <a:lnTo>
                      <a:pt x="22500" y="113628"/>
                    </a:lnTo>
                    <a:lnTo>
                      <a:pt x="30000" y="113628"/>
                    </a:lnTo>
                    <a:lnTo>
                      <a:pt x="27500" y="115752"/>
                    </a:lnTo>
                    <a:lnTo>
                      <a:pt x="47500" y="99823"/>
                    </a:lnTo>
                    <a:lnTo>
                      <a:pt x="62500" y="70088"/>
                    </a:lnTo>
                    <a:lnTo>
                      <a:pt x="77500" y="28672"/>
                    </a:lnTo>
                    <a:lnTo>
                      <a:pt x="85000" y="21238"/>
                    </a:lnTo>
                    <a:lnTo>
                      <a:pt x="97500" y="21238"/>
                    </a:lnTo>
                    <a:lnTo>
                      <a:pt x="117500" y="0"/>
                    </a:lnTo>
                    <a:lnTo>
                      <a:pt x="85000" y="5309"/>
                    </a:lnTo>
                    <a:lnTo>
                      <a:pt x="70000" y="6371"/>
                    </a:lnTo>
                    <a:lnTo>
                      <a:pt x="37500" y="10619"/>
                    </a:lnTo>
                    <a:lnTo>
                      <a:pt x="35000" y="16991"/>
                    </a:lnTo>
                    <a:lnTo>
                      <a:pt x="17500" y="24424"/>
                    </a:lnTo>
                    <a:lnTo>
                      <a:pt x="35000" y="25486"/>
                    </a:lnTo>
                    <a:lnTo>
                      <a:pt x="2500" y="59469"/>
                    </a:lnTo>
                    <a:lnTo>
                      <a:pt x="0" y="6584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2" name="Shape 113" descr="West Virginia has a goal, 25 percent by 2025. There is extra credit for solar or customer-sited renewables. In addition, non-renewable alternative resources are included." title="West Virginia">
                <a:extLst>
                  <a:ext uri="{FF2B5EF4-FFF2-40B4-BE49-F238E27FC236}">
                    <a16:creationId xmlns:a16="http://schemas.microsoft.com/office/drawing/2014/main" id="{6C0AFCC6-07A4-6445-9CFB-23B366400929}"/>
                  </a:ext>
                </a:extLst>
              </p:cNvPr>
              <p:cNvSpPr/>
              <p:nvPr/>
            </p:nvSpPr>
            <p:spPr>
              <a:xfrm>
                <a:off x="6708737" y="2689621"/>
                <a:ext cx="612532" cy="601999"/>
              </a:xfrm>
              <a:custGeom>
                <a:avLst/>
                <a:gdLst/>
                <a:ahLst/>
                <a:cxnLst/>
                <a:rect l="0" t="0" r="0" b="0"/>
                <a:pathLst>
                  <a:path w="120000" h="120000" extrusionOk="0">
                    <a:moveTo>
                      <a:pt x="26318" y="46511"/>
                    </a:moveTo>
                    <a:lnTo>
                      <a:pt x="27885" y="45271"/>
                    </a:lnTo>
                    <a:lnTo>
                      <a:pt x="28825" y="44341"/>
                    </a:lnTo>
                    <a:lnTo>
                      <a:pt x="31958" y="41860"/>
                    </a:lnTo>
                    <a:lnTo>
                      <a:pt x="32271" y="40310"/>
                    </a:lnTo>
                    <a:lnTo>
                      <a:pt x="32898" y="40310"/>
                    </a:lnTo>
                    <a:lnTo>
                      <a:pt x="33524" y="38449"/>
                    </a:lnTo>
                    <a:lnTo>
                      <a:pt x="34151" y="37209"/>
                    </a:lnTo>
                    <a:lnTo>
                      <a:pt x="35718" y="35968"/>
                    </a:lnTo>
                    <a:lnTo>
                      <a:pt x="37284" y="35038"/>
                    </a:lnTo>
                    <a:lnTo>
                      <a:pt x="37597" y="31627"/>
                    </a:lnTo>
                    <a:lnTo>
                      <a:pt x="36657" y="30697"/>
                    </a:lnTo>
                    <a:lnTo>
                      <a:pt x="37284" y="27286"/>
                    </a:lnTo>
                    <a:lnTo>
                      <a:pt x="37597" y="24806"/>
                    </a:lnTo>
                    <a:lnTo>
                      <a:pt x="38851" y="22945"/>
                    </a:lnTo>
                    <a:lnTo>
                      <a:pt x="38537" y="20775"/>
                    </a:lnTo>
                    <a:lnTo>
                      <a:pt x="38537" y="17364"/>
                    </a:lnTo>
                    <a:lnTo>
                      <a:pt x="38537" y="16434"/>
                    </a:lnTo>
                    <a:lnTo>
                      <a:pt x="38851" y="15193"/>
                    </a:lnTo>
                    <a:lnTo>
                      <a:pt x="39791" y="12713"/>
                    </a:lnTo>
                    <a:lnTo>
                      <a:pt x="39791" y="8992"/>
                    </a:lnTo>
                    <a:lnTo>
                      <a:pt x="38851" y="8372"/>
                    </a:lnTo>
                    <a:lnTo>
                      <a:pt x="38851" y="8062"/>
                    </a:lnTo>
                    <a:lnTo>
                      <a:pt x="38851" y="4961"/>
                    </a:lnTo>
                    <a:lnTo>
                      <a:pt x="37284" y="1860"/>
                    </a:lnTo>
                    <a:lnTo>
                      <a:pt x="37911" y="620"/>
                    </a:lnTo>
                    <a:lnTo>
                      <a:pt x="39791" y="310"/>
                    </a:lnTo>
                    <a:lnTo>
                      <a:pt x="40104" y="0"/>
                    </a:lnTo>
                    <a:lnTo>
                      <a:pt x="40104" y="310"/>
                    </a:lnTo>
                    <a:lnTo>
                      <a:pt x="40731" y="1550"/>
                    </a:lnTo>
                    <a:lnTo>
                      <a:pt x="41044" y="4961"/>
                    </a:lnTo>
                    <a:lnTo>
                      <a:pt x="41357" y="5891"/>
                    </a:lnTo>
                    <a:lnTo>
                      <a:pt x="41357" y="6821"/>
                    </a:lnTo>
                    <a:lnTo>
                      <a:pt x="41984" y="7441"/>
                    </a:lnTo>
                    <a:lnTo>
                      <a:pt x="42297" y="12713"/>
                    </a:lnTo>
                    <a:lnTo>
                      <a:pt x="42924" y="13023"/>
                    </a:lnTo>
                    <a:lnTo>
                      <a:pt x="43237" y="15813"/>
                    </a:lnTo>
                    <a:lnTo>
                      <a:pt x="43237" y="16124"/>
                    </a:lnTo>
                    <a:lnTo>
                      <a:pt x="43550" y="19224"/>
                    </a:lnTo>
                    <a:lnTo>
                      <a:pt x="44177" y="20465"/>
                    </a:lnTo>
                    <a:lnTo>
                      <a:pt x="44177" y="21395"/>
                    </a:lnTo>
                    <a:lnTo>
                      <a:pt x="44177" y="22015"/>
                    </a:lnTo>
                    <a:lnTo>
                      <a:pt x="45430" y="29457"/>
                    </a:lnTo>
                    <a:lnTo>
                      <a:pt x="45430" y="29767"/>
                    </a:lnTo>
                    <a:lnTo>
                      <a:pt x="45744" y="30387"/>
                    </a:lnTo>
                    <a:lnTo>
                      <a:pt x="46370" y="30387"/>
                    </a:lnTo>
                    <a:lnTo>
                      <a:pt x="48563" y="29767"/>
                    </a:lnTo>
                    <a:lnTo>
                      <a:pt x="49190" y="29767"/>
                    </a:lnTo>
                    <a:lnTo>
                      <a:pt x="49190" y="29457"/>
                    </a:lnTo>
                    <a:lnTo>
                      <a:pt x="61096" y="27596"/>
                    </a:lnTo>
                    <a:lnTo>
                      <a:pt x="61723" y="27286"/>
                    </a:lnTo>
                    <a:lnTo>
                      <a:pt x="63603" y="26976"/>
                    </a:lnTo>
                    <a:lnTo>
                      <a:pt x="64856" y="26976"/>
                    </a:lnTo>
                    <a:lnTo>
                      <a:pt x="69242" y="26046"/>
                    </a:lnTo>
                    <a:lnTo>
                      <a:pt x="70182" y="26046"/>
                    </a:lnTo>
                    <a:lnTo>
                      <a:pt x="72375" y="25736"/>
                    </a:lnTo>
                    <a:lnTo>
                      <a:pt x="73002" y="31937"/>
                    </a:lnTo>
                    <a:lnTo>
                      <a:pt x="75195" y="42790"/>
                    </a:lnTo>
                    <a:lnTo>
                      <a:pt x="77389" y="40310"/>
                    </a:lnTo>
                    <a:lnTo>
                      <a:pt x="79582" y="37519"/>
                    </a:lnTo>
                    <a:lnTo>
                      <a:pt x="80208" y="36589"/>
                    </a:lnTo>
                    <a:lnTo>
                      <a:pt x="81462" y="35968"/>
                    </a:lnTo>
                    <a:lnTo>
                      <a:pt x="84281" y="31627"/>
                    </a:lnTo>
                    <a:lnTo>
                      <a:pt x="85848" y="31937"/>
                    </a:lnTo>
                    <a:lnTo>
                      <a:pt x="89921" y="25736"/>
                    </a:lnTo>
                    <a:lnTo>
                      <a:pt x="93994" y="27596"/>
                    </a:lnTo>
                    <a:lnTo>
                      <a:pt x="94934" y="27596"/>
                    </a:lnTo>
                    <a:lnTo>
                      <a:pt x="98381" y="27596"/>
                    </a:lnTo>
                    <a:lnTo>
                      <a:pt x="99007" y="27596"/>
                    </a:lnTo>
                    <a:lnTo>
                      <a:pt x="100887" y="24186"/>
                    </a:lnTo>
                    <a:lnTo>
                      <a:pt x="100887" y="23565"/>
                    </a:lnTo>
                    <a:lnTo>
                      <a:pt x="101827" y="22945"/>
                    </a:lnTo>
                    <a:lnTo>
                      <a:pt x="103394" y="22945"/>
                    </a:lnTo>
                    <a:lnTo>
                      <a:pt x="106527" y="20465"/>
                    </a:lnTo>
                    <a:lnTo>
                      <a:pt x="109660" y="22015"/>
                    </a:lnTo>
                    <a:lnTo>
                      <a:pt x="110287" y="22635"/>
                    </a:lnTo>
                    <a:lnTo>
                      <a:pt x="113420" y="21395"/>
                    </a:lnTo>
                    <a:lnTo>
                      <a:pt x="115613" y="25116"/>
                    </a:lnTo>
                    <a:lnTo>
                      <a:pt x="117806" y="27286"/>
                    </a:lnTo>
                    <a:lnTo>
                      <a:pt x="118746" y="29767"/>
                    </a:lnTo>
                    <a:lnTo>
                      <a:pt x="119686" y="30387"/>
                    </a:lnTo>
                    <a:lnTo>
                      <a:pt x="118746" y="31627"/>
                    </a:lnTo>
                    <a:lnTo>
                      <a:pt x="118746" y="32868"/>
                    </a:lnTo>
                    <a:lnTo>
                      <a:pt x="117806" y="37209"/>
                    </a:lnTo>
                    <a:lnTo>
                      <a:pt x="112480" y="34728"/>
                    </a:lnTo>
                    <a:lnTo>
                      <a:pt x="112480" y="34108"/>
                    </a:lnTo>
                    <a:lnTo>
                      <a:pt x="111853" y="33798"/>
                    </a:lnTo>
                    <a:lnTo>
                      <a:pt x="109033" y="31937"/>
                    </a:lnTo>
                    <a:lnTo>
                      <a:pt x="108407" y="31627"/>
                    </a:lnTo>
                    <a:lnTo>
                      <a:pt x="106214" y="30697"/>
                    </a:lnTo>
                    <a:lnTo>
                      <a:pt x="105274" y="29767"/>
                    </a:lnTo>
                    <a:lnTo>
                      <a:pt x="104334" y="29457"/>
                    </a:lnTo>
                    <a:lnTo>
                      <a:pt x="102767" y="28527"/>
                    </a:lnTo>
                    <a:lnTo>
                      <a:pt x="103080" y="34108"/>
                    </a:lnTo>
                    <a:lnTo>
                      <a:pt x="102140" y="40620"/>
                    </a:lnTo>
                    <a:lnTo>
                      <a:pt x="100887" y="41860"/>
                    </a:lnTo>
                    <a:lnTo>
                      <a:pt x="99947" y="43100"/>
                    </a:lnTo>
                    <a:lnTo>
                      <a:pt x="99947" y="45271"/>
                    </a:lnTo>
                    <a:lnTo>
                      <a:pt x="95561" y="49302"/>
                    </a:lnTo>
                    <a:lnTo>
                      <a:pt x="93994" y="54883"/>
                    </a:lnTo>
                    <a:lnTo>
                      <a:pt x="89921" y="52093"/>
                    </a:lnTo>
                    <a:lnTo>
                      <a:pt x="89921" y="52713"/>
                    </a:lnTo>
                    <a:lnTo>
                      <a:pt x="88668" y="55503"/>
                    </a:lnTo>
                    <a:lnTo>
                      <a:pt x="86475" y="64496"/>
                    </a:lnTo>
                    <a:lnTo>
                      <a:pt x="86475" y="65116"/>
                    </a:lnTo>
                    <a:lnTo>
                      <a:pt x="86475" y="66046"/>
                    </a:lnTo>
                    <a:lnTo>
                      <a:pt x="85848" y="66666"/>
                    </a:lnTo>
                    <a:lnTo>
                      <a:pt x="84281" y="68527"/>
                    </a:lnTo>
                    <a:lnTo>
                      <a:pt x="80208" y="67596"/>
                    </a:lnTo>
                    <a:lnTo>
                      <a:pt x="77075" y="64496"/>
                    </a:lnTo>
                    <a:lnTo>
                      <a:pt x="74882" y="63875"/>
                    </a:lnTo>
                    <a:lnTo>
                      <a:pt x="73942" y="71937"/>
                    </a:lnTo>
                    <a:lnTo>
                      <a:pt x="73629" y="72248"/>
                    </a:lnTo>
                    <a:lnTo>
                      <a:pt x="73002" y="75348"/>
                    </a:lnTo>
                    <a:lnTo>
                      <a:pt x="71436" y="77519"/>
                    </a:lnTo>
                    <a:lnTo>
                      <a:pt x="70182" y="80930"/>
                    </a:lnTo>
                    <a:lnTo>
                      <a:pt x="70182" y="82790"/>
                    </a:lnTo>
                    <a:lnTo>
                      <a:pt x="69242" y="85271"/>
                    </a:lnTo>
                    <a:lnTo>
                      <a:pt x="69242" y="85581"/>
                    </a:lnTo>
                    <a:lnTo>
                      <a:pt x="67989" y="86821"/>
                    </a:lnTo>
                    <a:lnTo>
                      <a:pt x="65796" y="89922"/>
                    </a:lnTo>
                    <a:lnTo>
                      <a:pt x="64856" y="93643"/>
                    </a:lnTo>
                    <a:lnTo>
                      <a:pt x="63289" y="96744"/>
                    </a:lnTo>
                    <a:lnTo>
                      <a:pt x="63916" y="97674"/>
                    </a:lnTo>
                    <a:lnTo>
                      <a:pt x="64856" y="97984"/>
                    </a:lnTo>
                    <a:lnTo>
                      <a:pt x="65796" y="98914"/>
                    </a:lnTo>
                    <a:lnTo>
                      <a:pt x="65169" y="99844"/>
                    </a:lnTo>
                    <a:lnTo>
                      <a:pt x="63916" y="103255"/>
                    </a:lnTo>
                    <a:lnTo>
                      <a:pt x="60469" y="106666"/>
                    </a:lnTo>
                    <a:lnTo>
                      <a:pt x="59843" y="105426"/>
                    </a:lnTo>
                    <a:lnTo>
                      <a:pt x="52637" y="109767"/>
                    </a:lnTo>
                    <a:lnTo>
                      <a:pt x="50130" y="108527"/>
                    </a:lnTo>
                    <a:lnTo>
                      <a:pt x="50130" y="109767"/>
                    </a:lnTo>
                    <a:lnTo>
                      <a:pt x="51070" y="111007"/>
                    </a:lnTo>
                    <a:lnTo>
                      <a:pt x="47937" y="113178"/>
                    </a:lnTo>
                    <a:lnTo>
                      <a:pt x="47624" y="112558"/>
                    </a:lnTo>
                    <a:lnTo>
                      <a:pt x="44177" y="114418"/>
                    </a:lnTo>
                    <a:lnTo>
                      <a:pt x="41984" y="116589"/>
                    </a:lnTo>
                    <a:lnTo>
                      <a:pt x="41044" y="115658"/>
                    </a:lnTo>
                    <a:lnTo>
                      <a:pt x="38851" y="114418"/>
                    </a:lnTo>
                    <a:lnTo>
                      <a:pt x="37597" y="113488"/>
                    </a:lnTo>
                    <a:lnTo>
                      <a:pt x="35718" y="115658"/>
                    </a:lnTo>
                    <a:lnTo>
                      <a:pt x="30078" y="119689"/>
                    </a:lnTo>
                    <a:lnTo>
                      <a:pt x="28511" y="118139"/>
                    </a:lnTo>
                    <a:lnTo>
                      <a:pt x="22245" y="114418"/>
                    </a:lnTo>
                    <a:lnTo>
                      <a:pt x="20992" y="110387"/>
                    </a:lnTo>
                    <a:lnTo>
                      <a:pt x="21932" y="109767"/>
                    </a:lnTo>
                    <a:lnTo>
                      <a:pt x="20678" y="109147"/>
                    </a:lnTo>
                    <a:lnTo>
                      <a:pt x="16292" y="109147"/>
                    </a:lnTo>
                    <a:lnTo>
                      <a:pt x="16292" y="108527"/>
                    </a:lnTo>
                    <a:lnTo>
                      <a:pt x="9712" y="104186"/>
                    </a:lnTo>
                    <a:lnTo>
                      <a:pt x="10339" y="103565"/>
                    </a:lnTo>
                    <a:lnTo>
                      <a:pt x="8459" y="102015"/>
                    </a:lnTo>
                    <a:lnTo>
                      <a:pt x="7206" y="100155"/>
                    </a:lnTo>
                    <a:lnTo>
                      <a:pt x="7206" y="99844"/>
                    </a:lnTo>
                    <a:lnTo>
                      <a:pt x="4699" y="97984"/>
                    </a:lnTo>
                    <a:lnTo>
                      <a:pt x="4699" y="97674"/>
                    </a:lnTo>
                    <a:lnTo>
                      <a:pt x="4699" y="95813"/>
                    </a:lnTo>
                    <a:lnTo>
                      <a:pt x="313" y="92093"/>
                    </a:lnTo>
                    <a:lnTo>
                      <a:pt x="313" y="87751"/>
                    </a:lnTo>
                    <a:lnTo>
                      <a:pt x="626" y="87751"/>
                    </a:lnTo>
                    <a:lnTo>
                      <a:pt x="0" y="84031"/>
                    </a:lnTo>
                    <a:lnTo>
                      <a:pt x="0" y="82170"/>
                    </a:lnTo>
                    <a:lnTo>
                      <a:pt x="2506" y="82170"/>
                    </a:lnTo>
                    <a:lnTo>
                      <a:pt x="5013" y="80930"/>
                    </a:lnTo>
                    <a:lnTo>
                      <a:pt x="6892" y="78449"/>
                    </a:lnTo>
                    <a:lnTo>
                      <a:pt x="6892" y="75348"/>
                    </a:lnTo>
                    <a:lnTo>
                      <a:pt x="7519" y="75038"/>
                    </a:lnTo>
                    <a:lnTo>
                      <a:pt x="8459" y="75038"/>
                    </a:lnTo>
                    <a:lnTo>
                      <a:pt x="9712" y="73488"/>
                    </a:lnTo>
                    <a:lnTo>
                      <a:pt x="8146" y="69767"/>
                    </a:lnTo>
                    <a:lnTo>
                      <a:pt x="9712" y="62015"/>
                    </a:lnTo>
                    <a:lnTo>
                      <a:pt x="10652" y="60775"/>
                    </a:lnTo>
                    <a:lnTo>
                      <a:pt x="11906" y="59534"/>
                    </a:lnTo>
                    <a:lnTo>
                      <a:pt x="15039" y="64186"/>
                    </a:lnTo>
                    <a:lnTo>
                      <a:pt x="15352" y="63875"/>
                    </a:lnTo>
                    <a:lnTo>
                      <a:pt x="17232" y="61705"/>
                    </a:lnTo>
                    <a:lnTo>
                      <a:pt x="18172" y="56434"/>
                    </a:lnTo>
                    <a:lnTo>
                      <a:pt x="18172" y="55193"/>
                    </a:lnTo>
                    <a:lnTo>
                      <a:pt x="17545" y="54263"/>
                    </a:lnTo>
                    <a:lnTo>
                      <a:pt x="17232" y="53333"/>
                    </a:lnTo>
                    <a:lnTo>
                      <a:pt x="18172" y="52093"/>
                    </a:lnTo>
                    <a:lnTo>
                      <a:pt x="18485" y="50852"/>
                    </a:lnTo>
                    <a:lnTo>
                      <a:pt x="21618" y="49612"/>
                    </a:lnTo>
                    <a:lnTo>
                      <a:pt x="22872" y="46201"/>
                    </a:lnTo>
                    <a:lnTo>
                      <a:pt x="26318" y="4651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3" name="Shape 114" title="Alabama">
                <a:extLst>
                  <a:ext uri="{FF2B5EF4-FFF2-40B4-BE49-F238E27FC236}">
                    <a16:creationId xmlns:a16="http://schemas.microsoft.com/office/drawing/2014/main" id="{7B369413-B9E8-974C-9C50-F8A34ABB2602}"/>
                  </a:ext>
                </a:extLst>
              </p:cNvPr>
              <p:cNvSpPr/>
              <p:nvPr/>
            </p:nvSpPr>
            <p:spPr>
              <a:xfrm>
                <a:off x="6015800" y="3733015"/>
                <a:ext cx="536690" cy="842166"/>
              </a:xfrm>
              <a:custGeom>
                <a:avLst/>
                <a:gdLst/>
                <a:ahLst/>
                <a:cxnLst/>
                <a:rect l="0" t="0" r="0" b="0"/>
                <a:pathLst>
                  <a:path w="120000" h="120000" extrusionOk="0">
                    <a:moveTo>
                      <a:pt x="7164" y="99188"/>
                    </a:moveTo>
                    <a:lnTo>
                      <a:pt x="7164" y="99630"/>
                    </a:lnTo>
                    <a:lnTo>
                      <a:pt x="7880" y="100516"/>
                    </a:lnTo>
                    <a:lnTo>
                      <a:pt x="7880" y="101845"/>
                    </a:lnTo>
                    <a:lnTo>
                      <a:pt x="9313" y="107601"/>
                    </a:lnTo>
                    <a:lnTo>
                      <a:pt x="9313" y="108044"/>
                    </a:lnTo>
                    <a:lnTo>
                      <a:pt x="9671" y="111365"/>
                    </a:lnTo>
                    <a:lnTo>
                      <a:pt x="10746" y="114464"/>
                    </a:lnTo>
                    <a:lnTo>
                      <a:pt x="11104" y="117121"/>
                    </a:lnTo>
                    <a:lnTo>
                      <a:pt x="11820" y="116236"/>
                    </a:lnTo>
                    <a:lnTo>
                      <a:pt x="15761" y="116236"/>
                    </a:lnTo>
                    <a:lnTo>
                      <a:pt x="17552" y="117564"/>
                    </a:lnTo>
                    <a:lnTo>
                      <a:pt x="20059" y="116900"/>
                    </a:lnTo>
                    <a:lnTo>
                      <a:pt x="20059" y="113136"/>
                    </a:lnTo>
                    <a:lnTo>
                      <a:pt x="22567" y="108708"/>
                    </a:lnTo>
                    <a:lnTo>
                      <a:pt x="25791" y="109815"/>
                    </a:lnTo>
                    <a:lnTo>
                      <a:pt x="26149" y="112915"/>
                    </a:lnTo>
                    <a:lnTo>
                      <a:pt x="23641" y="119778"/>
                    </a:lnTo>
                    <a:lnTo>
                      <a:pt x="39044" y="117121"/>
                    </a:lnTo>
                    <a:lnTo>
                      <a:pt x="44417" y="112915"/>
                    </a:lnTo>
                    <a:lnTo>
                      <a:pt x="42626" y="111586"/>
                    </a:lnTo>
                    <a:lnTo>
                      <a:pt x="42985" y="108708"/>
                    </a:lnTo>
                    <a:lnTo>
                      <a:pt x="34746" y="104059"/>
                    </a:lnTo>
                    <a:lnTo>
                      <a:pt x="35104" y="100295"/>
                    </a:lnTo>
                    <a:lnTo>
                      <a:pt x="45850" y="99409"/>
                    </a:lnTo>
                    <a:lnTo>
                      <a:pt x="46925" y="99409"/>
                    </a:lnTo>
                    <a:lnTo>
                      <a:pt x="49074" y="99409"/>
                    </a:lnTo>
                    <a:lnTo>
                      <a:pt x="49791" y="99188"/>
                    </a:lnTo>
                    <a:lnTo>
                      <a:pt x="54447" y="98745"/>
                    </a:lnTo>
                    <a:lnTo>
                      <a:pt x="61253" y="98523"/>
                    </a:lnTo>
                    <a:lnTo>
                      <a:pt x="63402" y="98081"/>
                    </a:lnTo>
                    <a:lnTo>
                      <a:pt x="63761" y="98081"/>
                    </a:lnTo>
                    <a:lnTo>
                      <a:pt x="64835" y="98081"/>
                    </a:lnTo>
                    <a:lnTo>
                      <a:pt x="68776" y="97859"/>
                    </a:lnTo>
                    <a:lnTo>
                      <a:pt x="69850" y="97859"/>
                    </a:lnTo>
                    <a:lnTo>
                      <a:pt x="74149" y="97638"/>
                    </a:lnTo>
                    <a:lnTo>
                      <a:pt x="74865" y="97638"/>
                    </a:lnTo>
                    <a:lnTo>
                      <a:pt x="78805" y="97195"/>
                    </a:lnTo>
                    <a:lnTo>
                      <a:pt x="80597" y="97195"/>
                    </a:lnTo>
                    <a:lnTo>
                      <a:pt x="81671" y="97195"/>
                    </a:lnTo>
                    <a:lnTo>
                      <a:pt x="82746" y="96974"/>
                    </a:lnTo>
                    <a:lnTo>
                      <a:pt x="86328" y="96531"/>
                    </a:lnTo>
                    <a:lnTo>
                      <a:pt x="88835" y="96531"/>
                    </a:lnTo>
                    <a:lnTo>
                      <a:pt x="94567" y="96088"/>
                    </a:lnTo>
                    <a:lnTo>
                      <a:pt x="103522" y="95424"/>
                    </a:lnTo>
                    <a:lnTo>
                      <a:pt x="104238" y="95424"/>
                    </a:lnTo>
                    <a:lnTo>
                      <a:pt x="111402" y="94538"/>
                    </a:lnTo>
                    <a:lnTo>
                      <a:pt x="114626" y="94538"/>
                    </a:lnTo>
                    <a:lnTo>
                      <a:pt x="119641" y="93874"/>
                    </a:lnTo>
                    <a:lnTo>
                      <a:pt x="119641" y="93653"/>
                    </a:lnTo>
                    <a:lnTo>
                      <a:pt x="118567" y="92324"/>
                    </a:lnTo>
                    <a:lnTo>
                      <a:pt x="117492" y="90996"/>
                    </a:lnTo>
                    <a:lnTo>
                      <a:pt x="114985" y="88339"/>
                    </a:lnTo>
                    <a:lnTo>
                      <a:pt x="114985" y="86789"/>
                    </a:lnTo>
                    <a:lnTo>
                      <a:pt x="114985" y="85239"/>
                    </a:lnTo>
                    <a:lnTo>
                      <a:pt x="115343" y="82140"/>
                    </a:lnTo>
                    <a:lnTo>
                      <a:pt x="115343" y="81918"/>
                    </a:lnTo>
                    <a:lnTo>
                      <a:pt x="114626" y="79040"/>
                    </a:lnTo>
                    <a:lnTo>
                      <a:pt x="112119" y="77933"/>
                    </a:lnTo>
                    <a:lnTo>
                      <a:pt x="111402" y="76162"/>
                    </a:lnTo>
                    <a:lnTo>
                      <a:pt x="111402" y="75719"/>
                    </a:lnTo>
                    <a:lnTo>
                      <a:pt x="111044" y="75719"/>
                    </a:lnTo>
                    <a:lnTo>
                      <a:pt x="111044" y="73505"/>
                    </a:lnTo>
                    <a:lnTo>
                      <a:pt x="111044" y="73062"/>
                    </a:lnTo>
                    <a:lnTo>
                      <a:pt x="112477" y="70627"/>
                    </a:lnTo>
                    <a:lnTo>
                      <a:pt x="112477" y="70184"/>
                    </a:lnTo>
                    <a:lnTo>
                      <a:pt x="112477" y="68634"/>
                    </a:lnTo>
                    <a:lnTo>
                      <a:pt x="112119" y="67084"/>
                    </a:lnTo>
                    <a:lnTo>
                      <a:pt x="113910" y="65535"/>
                    </a:lnTo>
                    <a:lnTo>
                      <a:pt x="116059" y="64428"/>
                    </a:lnTo>
                    <a:lnTo>
                      <a:pt x="116417" y="63763"/>
                    </a:lnTo>
                    <a:lnTo>
                      <a:pt x="112835" y="62214"/>
                    </a:lnTo>
                    <a:lnTo>
                      <a:pt x="113552" y="61107"/>
                    </a:lnTo>
                    <a:lnTo>
                      <a:pt x="112477" y="58007"/>
                    </a:lnTo>
                    <a:lnTo>
                      <a:pt x="112119" y="58007"/>
                    </a:lnTo>
                    <a:lnTo>
                      <a:pt x="108895" y="55793"/>
                    </a:lnTo>
                    <a:lnTo>
                      <a:pt x="108179" y="55129"/>
                    </a:lnTo>
                    <a:lnTo>
                      <a:pt x="107104" y="52693"/>
                    </a:lnTo>
                    <a:lnTo>
                      <a:pt x="106388" y="52693"/>
                    </a:lnTo>
                    <a:lnTo>
                      <a:pt x="106388" y="52472"/>
                    </a:lnTo>
                    <a:lnTo>
                      <a:pt x="106388" y="51808"/>
                    </a:lnTo>
                    <a:lnTo>
                      <a:pt x="104597" y="49594"/>
                    </a:lnTo>
                    <a:lnTo>
                      <a:pt x="103522" y="47601"/>
                    </a:lnTo>
                    <a:lnTo>
                      <a:pt x="103164" y="46937"/>
                    </a:lnTo>
                    <a:lnTo>
                      <a:pt x="101731" y="44059"/>
                    </a:lnTo>
                    <a:lnTo>
                      <a:pt x="101731" y="43837"/>
                    </a:lnTo>
                    <a:lnTo>
                      <a:pt x="101731" y="43394"/>
                    </a:lnTo>
                    <a:lnTo>
                      <a:pt x="100656" y="41623"/>
                    </a:lnTo>
                    <a:lnTo>
                      <a:pt x="99223" y="38081"/>
                    </a:lnTo>
                    <a:lnTo>
                      <a:pt x="98149" y="36531"/>
                    </a:lnTo>
                    <a:lnTo>
                      <a:pt x="97791" y="35202"/>
                    </a:lnTo>
                    <a:lnTo>
                      <a:pt x="97074" y="34981"/>
                    </a:lnTo>
                    <a:lnTo>
                      <a:pt x="96000" y="31881"/>
                    </a:lnTo>
                    <a:lnTo>
                      <a:pt x="95641" y="31217"/>
                    </a:lnTo>
                    <a:lnTo>
                      <a:pt x="93492" y="27011"/>
                    </a:lnTo>
                    <a:lnTo>
                      <a:pt x="93492" y="26346"/>
                    </a:lnTo>
                    <a:lnTo>
                      <a:pt x="93134" y="25461"/>
                    </a:lnTo>
                    <a:lnTo>
                      <a:pt x="92059" y="23911"/>
                    </a:lnTo>
                    <a:lnTo>
                      <a:pt x="92059" y="23247"/>
                    </a:lnTo>
                    <a:lnTo>
                      <a:pt x="91701" y="22361"/>
                    </a:lnTo>
                    <a:lnTo>
                      <a:pt x="91343" y="21033"/>
                    </a:lnTo>
                    <a:lnTo>
                      <a:pt x="90268" y="19261"/>
                    </a:lnTo>
                    <a:lnTo>
                      <a:pt x="89552" y="17712"/>
                    </a:lnTo>
                    <a:lnTo>
                      <a:pt x="88835" y="16383"/>
                    </a:lnTo>
                    <a:lnTo>
                      <a:pt x="87761" y="13726"/>
                    </a:lnTo>
                    <a:lnTo>
                      <a:pt x="86686" y="12177"/>
                    </a:lnTo>
                    <a:lnTo>
                      <a:pt x="86328" y="10627"/>
                    </a:lnTo>
                    <a:lnTo>
                      <a:pt x="85253" y="9077"/>
                    </a:lnTo>
                    <a:lnTo>
                      <a:pt x="84537" y="8413"/>
                    </a:lnTo>
                    <a:lnTo>
                      <a:pt x="83820" y="5313"/>
                    </a:lnTo>
                    <a:lnTo>
                      <a:pt x="82746" y="3542"/>
                    </a:lnTo>
                    <a:lnTo>
                      <a:pt x="82388" y="2656"/>
                    </a:lnTo>
                    <a:lnTo>
                      <a:pt x="81671" y="2435"/>
                    </a:lnTo>
                    <a:lnTo>
                      <a:pt x="80597" y="0"/>
                    </a:lnTo>
                    <a:lnTo>
                      <a:pt x="80238" y="0"/>
                    </a:lnTo>
                    <a:lnTo>
                      <a:pt x="73432" y="221"/>
                    </a:lnTo>
                    <a:lnTo>
                      <a:pt x="72358" y="442"/>
                    </a:lnTo>
                    <a:lnTo>
                      <a:pt x="66268" y="885"/>
                    </a:lnTo>
                    <a:lnTo>
                      <a:pt x="60537" y="1107"/>
                    </a:lnTo>
                    <a:lnTo>
                      <a:pt x="58746" y="1107"/>
                    </a:lnTo>
                    <a:lnTo>
                      <a:pt x="56955" y="1328"/>
                    </a:lnTo>
                    <a:lnTo>
                      <a:pt x="53014" y="1771"/>
                    </a:lnTo>
                    <a:lnTo>
                      <a:pt x="44417" y="2435"/>
                    </a:lnTo>
                    <a:lnTo>
                      <a:pt x="42626" y="2435"/>
                    </a:lnTo>
                    <a:lnTo>
                      <a:pt x="41552" y="2435"/>
                    </a:lnTo>
                    <a:lnTo>
                      <a:pt x="40119" y="2656"/>
                    </a:lnTo>
                    <a:lnTo>
                      <a:pt x="30447" y="2878"/>
                    </a:lnTo>
                    <a:lnTo>
                      <a:pt x="29731" y="3321"/>
                    </a:lnTo>
                    <a:lnTo>
                      <a:pt x="25791" y="3321"/>
                    </a:lnTo>
                    <a:lnTo>
                      <a:pt x="18626" y="3985"/>
                    </a:lnTo>
                    <a:lnTo>
                      <a:pt x="16119" y="3985"/>
                    </a:lnTo>
                    <a:lnTo>
                      <a:pt x="9313" y="4428"/>
                    </a:lnTo>
                    <a:lnTo>
                      <a:pt x="6805" y="4428"/>
                    </a:lnTo>
                    <a:lnTo>
                      <a:pt x="0" y="4870"/>
                    </a:lnTo>
                    <a:lnTo>
                      <a:pt x="0" y="5092"/>
                    </a:lnTo>
                    <a:lnTo>
                      <a:pt x="2865" y="7306"/>
                    </a:lnTo>
                    <a:lnTo>
                      <a:pt x="3940" y="7527"/>
                    </a:lnTo>
                    <a:lnTo>
                      <a:pt x="3940" y="8856"/>
                    </a:lnTo>
                    <a:lnTo>
                      <a:pt x="3223" y="12841"/>
                    </a:lnTo>
                    <a:lnTo>
                      <a:pt x="3223" y="14833"/>
                    </a:lnTo>
                    <a:lnTo>
                      <a:pt x="3223" y="17047"/>
                    </a:lnTo>
                    <a:lnTo>
                      <a:pt x="3223" y="17933"/>
                    </a:lnTo>
                    <a:lnTo>
                      <a:pt x="3223" y="18376"/>
                    </a:lnTo>
                    <a:lnTo>
                      <a:pt x="3223" y="20147"/>
                    </a:lnTo>
                    <a:lnTo>
                      <a:pt x="3223" y="21476"/>
                    </a:lnTo>
                    <a:lnTo>
                      <a:pt x="3223" y="24354"/>
                    </a:lnTo>
                    <a:lnTo>
                      <a:pt x="3223" y="25018"/>
                    </a:lnTo>
                    <a:lnTo>
                      <a:pt x="3223" y="27011"/>
                    </a:lnTo>
                    <a:lnTo>
                      <a:pt x="3223" y="27896"/>
                    </a:lnTo>
                    <a:lnTo>
                      <a:pt x="3223" y="29003"/>
                    </a:lnTo>
                    <a:lnTo>
                      <a:pt x="3223" y="32988"/>
                    </a:lnTo>
                    <a:lnTo>
                      <a:pt x="3223" y="35202"/>
                    </a:lnTo>
                    <a:lnTo>
                      <a:pt x="3223" y="35424"/>
                    </a:lnTo>
                    <a:lnTo>
                      <a:pt x="3223" y="40516"/>
                    </a:lnTo>
                    <a:lnTo>
                      <a:pt x="3223" y="41402"/>
                    </a:lnTo>
                    <a:lnTo>
                      <a:pt x="3223" y="43394"/>
                    </a:lnTo>
                    <a:lnTo>
                      <a:pt x="3223" y="46273"/>
                    </a:lnTo>
                    <a:lnTo>
                      <a:pt x="3223" y="48044"/>
                    </a:lnTo>
                    <a:lnTo>
                      <a:pt x="3223" y="48487"/>
                    </a:lnTo>
                    <a:lnTo>
                      <a:pt x="3223" y="53579"/>
                    </a:lnTo>
                    <a:lnTo>
                      <a:pt x="3223" y="54464"/>
                    </a:lnTo>
                    <a:lnTo>
                      <a:pt x="3223" y="55129"/>
                    </a:lnTo>
                    <a:lnTo>
                      <a:pt x="3223" y="60664"/>
                    </a:lnTo>
                    <a:lnTo>
                      <a:pt x="3223" y="61549"/>
                    </a:lnTo>
                    <a:lnTo>
                      <a:pt x="3223" y="63542"/>
                    </a:lnTo>
                    <a:lnTo>
                      <a:pt x="3223" y="67970"/>
                    </a:lnTo>
                    <a:lnTo>
                      <a:pt x="3223" y="68634"/>
                    </a:lnTo>
                    <a:lnTo>
                      <a:pt x="3223" y="70184"/>
                    </a:lnTo>
                    <a:lnTo>
                      <a:pt x="3223" y="71734"/>
                    </a:lnTo>
                    <a:lnTo>
                      <a:pt x="3223" y="71955"/>
                    </a:lnTo>
                    <a:lnTo>
                      <a:pt x="3223" y="73062"/>
                    </a:lnTo>
                    <a:lnTo>
                      <a:pt x="3223" y="74612"/>
                    </a:lnTo>
                    <a:lnTo>
                      <a:pt x="2865" y="80369"/>
                    </a:lnTo>
                    <a:lnTo>
                      <a:pt x="3223" y="81033"/>
                    </a:lnTo>
                    <a:lnTo>
                      <a:pt x="3223" y="81254"/>
                    </a:lnTo>
                    <a:lnTo>
                      <a:pt x="4298" y="85018"/>
                    </a:lnTo>
                    <a:lnTo>
                      <a:pt x="4656" y="89889"/>
                    </a:lnTo>
                    <a:lnTo>
                      <a:pt x="4656" y="90110"/>
                    </a:lnTo>
                    <a:lnTo>
                      <a:pt x="5373" y="91439"/>
                    </a:lnTo>
                    <a:lnTo>
                      <a:pt x="5731" y="92546"/>
                    </a:lnTo>
                    <a:lnTo>
                      <a:pt x="6447" y="95645"/>
                    </a:lnTo>
                    <a:lnTo>
                      <a:pt x="7164" y="9918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4" name="Shape 115" title="Arkansas">
                <a:extLst>
                  <a:ext uri="{FF2B5EF4-FFF2-40B4-BE49-F238E27FC236}">
                    <a16:creationId xmlns:a16="http://schemas.microsoft.com/office/drawing/2014/main" id="{F0C4043D-A944-3649-9323-D5EC3C657636}"/>
                  </a:ext>
                </a:extLst>
              </p:cNvPr>
              <p:cNvSpPr/>
              <p:nvPr/>
            </p:nvSpPr>
            <p:spPr>
              <a:xfrm>
                <a:off x="5108535" y="3540107"/>
                <a:ext cx="696275" cy="624119"/>
              </a:xfrm>
              <a:custGeom>
                <a:avLst/>
                <a:gdLst/>
                <a:ahLst/>
                <a:cxnLst/>
                <a:rect l="0" t="0" r="0" b="0"/>
                <a:pathLst>
                  <a:path w="120000" h="120000" extrusionOk="0">
                    <a:moveTo>
                      <a:pt x="3594" y="30523"/>
                    </a:moveTo>
                    <a:lnTo>
                      <a:pt x="4147" y="32319"/>
                    </a:lnTo>
                    <a:lnTo>
                      <a:pt x="4147" y="33216"/>
                    </a:lnTo>
                    <a:lnTo>
                      <a:pt x="4147" y="34413"/>
                    </a:lnTo>
                    <a:lnTo>
                      <a:pt x="4976" y="38603"/>
                    </a:lnTo>
                    <a:lnTo>
                      <a:pt x="4976" y="38902"/>
                    </a:lnTo>
                    <a:lnTo>
                      <a:pt x="5253" y="42194"/>
                    </a:lnTo>
                    <a:lnTo>
                      <a:pt x="5529" y="42194"/>
                    </a:lnTo>
                    <a:lnTo>
                      <a:pt x="5253" y="42194"/>
                    </a:lnTo>
                    <a:lnTo>
                      <a:pt x="5253" y="42793"/>
                    </a:lnTo>
                    <a:lnTo>
                      <a:pt x="5253" y="43092"/>
                    </a:lnTo>
                    <a:lnTo>
                      <a:pt x="5529" y="47281"/>
                    </a:lnTo>
                    <a:lnTo>
                      <a:pt x="5529" y="57755"/>
                    </a:lnTo>
                    <a:lnTo>
                      <a:pt x="5529" y="59251"/>
                    </a:lnTo>
                    <a:lnTo>
                      <a:pt x="5529" y="64339"/>
                    </a:lnTo>
                    <a:lnTo>
                      <a:pt x="5529" y="65536"/>
                    </a:lnTo>
                    <a:lnTo>
                      <a:pt x="5529" y="67331"/>
                    </a:lnTo>
                    <a:lnTo>
                      <a:pt x="5529" y="71221"/>
                    </a:lnTo>
                    <a:lnTo>
                      <a:pt x="6082" y="73017"/>
                    </a:lnTo>
                    <a:lnTo>
                      <a:pt x="6082" y="80199"/>
                    </a:lnTo>
                    <a:lnTo>
                      <a:pt x="6082" y="82294"/>
                    </a:lnTo>
                    <a:lnTo>
                      <a:pt x="6082" y="84089"/>
                    </a:lnTo>
                    <a:lnTo>
                      <a:pt x="6082" y="89177"/>
                    </a:lnTo>
                    <a:lnTo>
                      <a:pt x="6082" y="90074"/>
                    </a:lnTo>
                    <a:lnTo>
                      <a:pt x="6082" y="90972"/>
                    </a:lnTo>
                    <a:lnTo>
                      <a:pt x="6082" y="91571"/>
                    </a:lnTo>
                    <a:lnTo>
                      <a:pt x="6082" y="99950"/>
                    </a:lnTo>
                    <a:lnTo>
                      <a:pt x="8571" y="102942"/>
                    </a:lnTo>
                    <a:lnTo>
                      <a:pt x="11889" y="101147"/>
                    </a:lnTo>
                    <a:lnTo>
                      <a:pt x="17142" y="102643"/>
                    </a:lnTo>
                    <a:lnTo>
                      <a:pt x="17142" y="103241"/>
                    </a:lnTo>
                    <a:lnTo>
                      <a:pt x="17142" y="108329"/>
                    </a:lnTo>
                    <a:lnTo>
                      <a:pt x="17142" y="111620"/>
                    </a:lnTo>
                    <a:lnTo>
                      <a:pt x="17419" y="112219"/>
                    </a:lnTo>
                    <a:lnTo>
                      <a:pt x="17419" y="116109"/>
                    </a:lnTo>
                    <a:lnTo>
                      <a:pt x="17972" y="119700"/>
                    </a:lnTo>
                    <a:lnTo>
                      <a:pt x="18801" y="119700"/>
                    </a:lnTo>
                    <a:lnTo>
                      <a:pt x="20460" y="119700"/>
                    </a:lnTo>
                    <a:lnTo>
                      <a:pt x="23778" y="119700"/>
                    </a:lnTo>
                    <a:lnTo>
                      <a:pt x="26820" y="119700"/>
                    </a:lnTo>
                    <a:lnTo>
                      <a:pt x="27096" y="119700"/>
                    </a:lnTo>
                    <a:lnTo>
                      <a:pt x="30691" y="119102"/>
                    </a:lnTo>
                    <a:lnTo>
                      <a:pt x="30967" y="119102"/>
                    </a:lnTo>
                    <a:lnTo>
                      <a:pt x="31244" y="119102"/>
                    </a:lnTo>
                    <a:lnTo>
                      <a:pt x="35115" y="119102"/>
                    </a:lnTo>
                    <a:lnTo>
                      <a:pt x="37050" y="119102"/>
                    </a:lnTo>
                    <a:lnTo>
                      <a:pt x="37880" y="119102"/>
                    </a:lnTo>
                    <a:lnTo>
                      <a:pt x="38156" y="119102"/>
                    </a:lnTo>
                    <a:lnTo>
                      <a:pt x="38986" y="119102"/>
                    </a:lnTo>
                    <a:lnTo>
                      <a:pt x="43686" y="118802"/>
                    </a:lnTo>
                    <a:lnTo>
                      <a:pt x="48110" y="118204"/>
                    </a:lnTo>
                    <a:lnTo>
                      <a:pt x="50046" y="118204"/>
                    </a:lnTo>
                    <a:lnTo>
                      <a:pt x="55852" y="118204"/>
                    </a:lnTo>
                    <a:lnTo>
                      <a:pt x="63870" y="117605"/>
                    </a:lnTo>
                    <a:lnTo>
                      <a:pt x="66635" y="117605"/>
                    </a:lnTo>
                    <a:lnTo>
                      <a:pt x="78525" y="116708"/>
                    </a:lnTo>
                    <a:lnTo>
                      <a:pt x="78801" y="116708"/>
                    </a:lnTo>
                    <a:lnTo>
                      <a:pt x="81843" y="116708"/>
                    </a:lnTo>
                    <a:lnTo>
                      <a:pt x="82396" y="116708"/>
                    </a:lnTo>
                    <a:lnTo>
                      <a:pt x="83225" y="116708"/>
                    </a:lnTo>
                    <a:lnTo>
                      <a:pt x="86543" y="116109"/>
                    </a:lnTo>
                    <a:lnTo>
                      <a:pt x="87649" y="116109"/>
                    </a:lnTo>
                    <a:lnTo>
                      <a:pt x="88202" y="116109"/>
                    </a:lnTo>
                    <a:lnTo>
                      <a:pt x="89308" y="116109"/>
                    </a:lnTo>
                    <a:lnTo>
                      <a:pt x="89308" y="103241"/>
                    </a:lnTo>
                    <a:lnTo>
                      <a:pt x="88202" y="103840"/>
                    </a:lnTo>
                    <a:lnTo>
                      <a:pt x="89308" y="100847"/>
                    </a:lnTo>
                    <a:lnTo>
                      <a:pt x="86543" y="102044"/>
                    </a:lnTo>
                    <a:lnTo>
                      <a:pt x="87373" y="99650"/>
                    </a:lnTo>
                    <a:lnTo>
                      <a:pt x="86543" y="99052"/>
                    </a:lnTo>
                    <a:lnTo>
                      <a:pt x="86267" y="97855"/>
                    </a:lnTo>
                    <a:lnTo>
                      <a:pt x="88479" y="93067"/>
                    </a:lnTo>
                    <a:lnTo>
                      <a:pt x="88479" y="90374"/>
                    </a:lnTo>
                    <a:lnTo>
                      <a:pt x="91520" y="90972"/>
                    </a:lnTo>
                    <a:lnTo>
                      <a:pt x="89308" y="84089"/>
                    </a:lnTo>
                    <a:lnTo>
                      <a:pt x="91244" y="82593"/>
                    </a:lnTo>
                    <a:lnTo>
                      <a:pt x="92073" y="79301"/>
                    </a:lnTo>
                    <a:lnTo>
                      <a:pt x="94285" y="75112"/>
                    </a:lnTo>
                    <a:lnTo>
                      <a:pt x="96497" y="73316"/>
                    </a:lnTo>
                    <a:lnTo>
                      <a:pt x="95668" y="71221"/>
                    </a:lnTo>
                    <a:lnTo>
                      <a:pt x="98156" y="70623"/>
                    </a:lnTo>
                    <a:lnTo>
                      <a:pt x="97603" y="72119"/>
                    </a:lnTo>
                    <a:lnTo>
                      <a:pt x="98433" y="72718"/>
                    </a:lnTo>
                    <a:lnTo>
                      <a:pt x="100368" y="65536"/>
                    </a:lnTo>
                    <a:lnTo>
                      <a:pt x="99539" y="61346"/>
                    </a:lnTo>
                    <a:lnTo>
                      <a:pt x="100645" y="61047"/>
                    </a:lnTo>
                    <a:lnTo>
                      <a:pt x="101198" y="62244"/>
                    </a:lnTo>
                    <a:lnTo>
                      <a:pt x="102580" y="60149"/>
                    </a:lnTo>
                    <a:lnTo>
                      <a:pt x="100092" y="58354"/>
                    </a:lnTo>
                    <a:lnTo>
                      <a:pt x="100645" y="58054"/>
                    </a:lnTo>
                    <a:lnTo>
                      <a:pt x="101474" y="58354"/>
                    </a:lnTo>
                    <a:lnTo>
                      <a:pt x="102580" y="58054"/>
                    </a:lnTo>
                    <a:lnTo>
                      <a:pt x="102304" y="57157"/>
                    </a:lnTo>
                    <a:lnTo>
                      <a:pt x="103410" y="55062"/>
                    </a:lnTo>
                    <a:lnTo>
                      <a:pt x="103963" y="55062"/>
                    </a:lnTo>
                    <a:lnTo>
                      <a:pt x="104239" y="54164"/>
                    </a:lnTo>
                    <a:lnTo>
                      <a:pt x="106175" y="53865"/>
                    </a:lnTo>
                    <a:lnTo>
                      <a:pt x="107281" y="52369"/>
                    </a:lnTo>
                    <a:lnTo>
                      <a:pt x="107281" y="50872"/>
                    </a:lnTo>
                    <a:lnTo>
                      <a:pt x="105898" y="49376"/>
                    </a:lnTo>
                    <a:lnTo>
                      <a:pt x="109216" y="44887"/>
                    </a:lnTo>
                    <a:lnTo>
                      <a:pt x="110875" y="44887"/>
                    </a:lnTo>
                    <a:lnTo>
                      <a:pt x="110046" y="37406"/>
                    </a:lnTo>
                    <a:lnTo>
                      <a:pt x="109216" y="35311"/>
                    </a:lnTo>
                    <a:lnTo>
                      <a:pt x="108940" y="36508"/>
                    </a:lnTo>
                    <a:lnTo>
                      <a:pt x="108110" y="36508"/>
                    </a:lnTo>
                    <a:lnTo>
                      <a:pt x="108940" y="34713"/>
                    </a:lnTo>
                    <a:lnTo>
                      <a:pt x="110875" y="32319"/>
                    </a:lnTo>
                    <a:lnTo>
                      <a:pt x="111428" y="30224"/>
                    </a:lnTo>
                    <a:lnTo>
                      <a:pt x="114193" y="31122"/>
                    </a:lnTo>
                    <a:lnTo>
                      <a:pt x="114193" y="23940"/>
                    </a:lnTo>
                    <a:lnTo>
                      <a:pt x="116958" y="18553"/>
                    </a:lnTo>
                    <a:lnTo>
                      <a:pt x="119723" y="18254"/>
                    </a:lnTo>
                    <a:lnTo>
                      <a:pt x="116958" y="15261"/>
                    </a:lnTo>
                    <a:lnTo>
                      <a:pt x="113087" y="16159"/>
                    </a:lnTo>
                    <a:lnTo>
                      <a:pt x="111428" y="16159"/>
                    </a:lnTo>
                    <a:lnTo>
                      <a:pt x="107004" y="16458"/>
                    </a:lnTo>
                    <a:lnTo>
                      <a:pt x="105069" y="16758"/>
                    </a:lnTo>
                    <a:lnTo>
                      <a:pt x="103963" y="16758"/>
                    </a:lnTo>
                    <a:lnTo>
                      <a:pt x="101474" y="16758"/>
                    </a:lnTo>
                    <a:lnTo>
                      <a:pt x="103410" y="12867"/>
                    </a:lnTo>
                    <a:lnTo>
                      <a:pt x="104239" y="12269"/>
                    </a:lnTo>
                    <a:lnTo>
                      <a:pt x="105898" y="9875"/>
                    </a:lnTo>
                    <a:lnTo>
                      <a:pt x="107004" y="8079"/>
                    </a:lnTo>
                    <a:lnTo>
                      <a:pt x="105898" y="0"/>
                    </a:lnTo>
                    <a:lnTo>
                      <a:pt x="104239" y="299"/>
                    </a:lnTo>
                    <a:lnTo>
                      <a:pt x="103410" y="299"/>
                    </a:lnTo>
                    <a:lnTo>
                      <a:pt x="102304" y="299"/>
                    </a:lnTo>
                    <a:lnTo>
                      <a:pt x="95668" y="598"/>
                    </a:lnTo>
                    <a:lnTo>
                      <a:pt x="92626" y="1197"/>
                    </a:lnTo>
                    <a:lnTo>
                      <a:pt x="92350" y="1197"/>
                    </a:lnTo>
                    <a:lnTo>
                      <a:pt x="91244" y="1197"/>
                    </a:lnTo>
                    <a:lnTo>
                      <a:pt x="88755" y="1496"/>
                    </a:lnTo>
                    <a:lnTo>
                      <a:pt x="85714" y="1496"/>
                    </a:lnTo>
                    <a:lnTo>
                      <a:pt x="82672" y="1795"/>
                    </a:lnTo>
                    <a:lnTo>
                      <a:pt x="81290" y="1795"/>
                    </a:lnTo>
                    <a:lnTo>
                      <a:pt x="80460" y="1795"/>
                    </a:lnTo>
                    <a:lnTo>
                      <a:pt x="76313" y="2394"/>
                    </a:lnTo>
                    <a:lnTo>
                      <a:pt x="75760" y="2394"/>
                    </a:lnTo>
                    <a:lnTo>
                      <a:pt x="75207" y="2394"/>
                    </a:lnTo>
                    <a:lnTo>
                      <a:pt x="73824" y="2693"/>
                    </a:lnTo>
                    <a:lnTo>
                      <a:pt x="72718" y="2693"/>
                    </a:lnTo>
                    <a:lnTo>
                      <a:pt x="69953" y="2693"/>
                    </a:lnTo>
                    <a:lnTo>
                      <a:pt x="68294" y="2693"/>
                    </a:lnTo>
                    <a:lnTo>
                      <a:pt x="61935" y="3291"/>
                    </a:lnTo>
                    <a:lnTo>
                      <a:pt x="59447" y="3291"/>
                    </a:lnTo>
                    <a:lnTo>
                      <a:pt x="58894" y="3291"/>
                    </a:lnTo>
                    <a:lnTo>
                      <a:pt x="58617" y="3291"/>
                    </a:lnTo>
                    <a:lnTo>
                      <a:pt x="53087" y="3890"/>
                    </a:lnTo>
                    <a:lnTo>
                      <a:pt x="51705" y="3890"/>
                    </a:lnTo>
                    <a:lnTo>
                      <a:pt x="49493" y="3890"/>
                    </a:lnTo>
                    <a:lnTo>
                      <a:pt x="44792" y="4488"/>
                    </a:lnTo>
                    <a:lnTo>
                      <a:pt x="44239" y="4488"/>
                    </a:lnTo>
                    <a:lnTo>
                      <a:pt x="43686" y="4488"/>
                    </a:lnTo>
                    <a:lnTo>
                      <a:pt x="41751" y="4488"/>
                    </a:lnTo>
                    <a:lnTo>
                      <a:pt x="37050" y="4788"/>
                    </a:lnTo>
                    <a:lnTo>
                      <a:pt x="34838" y="4788"/>
                    </a:lnTo>
                    <a:lnTo>
                      <a:pt x="31244" y="4788"/>
                    </a:lnTo>
                    <a:lnTo>
                      <a:pt x="30967" y="4788"/>
                    </a:lnTo>
                    <a:lnTo>
                      <a:pt x="29308" y="5386"/>
                    </a:lnTo>
                    <a:lnTo>
                      <a:pt x="27926" y="5386"/>
                    </a:lnTo>
                    <a:lnTo>
                      <a:pt x="24331" y="5386"/>
                    </a:lnTo>
                    <a:lnTo>
                      <a:pt x="21843" y="5386"/>
                    </a:lnTo>
                    <a:lnTo>
                      <a:pt x="19354" y="5386"/>
                    </a:lnTo>
                    <a:lnTo>
                      <a:pt x="17972" y="5685"/>
                    </a:lnTo>
                    <a:lnTo>
                      <a:pt x="16313" y="5685"/>
                    </a:lnTo>
                    <a:lnTo>
                      <a:pt x="14377" y="5685"/>
                    </a:lnTo>
                    <a:lnTo>
                      <a:pt x="12442" y="5985"/>
                    </a:lnTo>
                    <a:lnTo>
                      <a:pt x="5529" y="5985"/>
                    </a:lnTo>
                    <a:lnTo>
                      <a:pt x="2488" y="5985"/>
                    </a:lnTo>
                    <a:lnTo>
                      <a:pt x="0" y="5985"/>
                    </a:lnTo>
                    <a:lnTo>
                      <a:pt x="552" y="10174"/>
                    </a:lnTo>
                    <a:lnTo>
                      <a:pt x="552" y="12269"/>
                    </a:lnTo>
                    <a:lnTo>
                      <a:pt x="1382" y="17356"/>
                    </a:lnTo>
                    <a:lnTo>
                      <a:pt x="1658" y="18553"/>
                    </a:lnTo>
                    <a:lnTo>
                      <a:pt x="2211" y="19451"/>
                    </a:lnTo>
                    <a:lnTo>
                      <a:pt x="3041" y="26932"/>
                    </a:lnTo>
                    <a:lnTo>
                      <a:pt x="3317" y="29027"/>
                    </a:lnTo>
                    <a:lnTo>
                      <a:pt x="3594" y="3052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5" name="Shape 116" descr="Florida," title="Florida">
                <a:extLst>
                  <a:ext uri="{FF2B5EF4-FFF2-40B4-BE49-F238E27FC236}">
                    <a16:creationId xmlns:a16="http://schemas.microsoft.com/office/drawing/2014/main" id="{653B7E89-3460-BF40-BADB-C0AACE55D42D}"/>
                  </a:ext>
                </a:extLst>
              </p:cNvPr>
              <p:cNvSpPr/>
              <p:nvPr/>
            </p:nvSpPr>
            <p:spPr>
              <a:xfrm>
                <a:off x="6175058" y="4363697"/>
                <a:ext cx="1253506" cy="954350"/>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6" name="Shape 117">
                <a:extLst>
                  <a:ext uri="{FF2B5EF4-FFF2-40B4-BE49-F238E27FC236}">
                    <a16:creationId xmlns:a16="http://schemas.microsoft.com/office/drawing/2014/main" id="{B4AA129C-DFC3-DB45-9872-A24DD7980C9F}"/>
                  </a:ext>
                </a:extLst>
              </p:cNvPr>
              <p:cNvSpPr/>
              <p:nvPr/>
            </p:nvSpPr>
            <p:spPr>
              <a:xfrm>
                <a:off x="7303041" y="5341660"/>
                <a:ext cx="36868" cy="35288"/>
              </a:xfrm>
              <a:custGeom>
                <a:avLst/>
                <a:gdLst/>
                <a:ahLst/>
                <a:cxnLst/>
                <a:rect l="0" t="0" r="0" b="0"/>
                <a:pathLst>
                  <a:path w="120000" h="120000" extrusionOk="0">
                    <a:moveTo>
                      <a:pt x="0" y="104347"/>
                    </a:moveTo>
                    <a:lnTo>
                      <a:pt x="5217" y="114782"/>
                    </a:lnTo>
                    <a:lnTo>
                      <a:pt x="114782" y="0"/>
                    </a:lnTo>
                    <a:lnTo>
                      <a:pt x="62608" y="52173"/>
                    </a:lnTo>
                    <a:lnTo>
                      <a:pt x="0" y="104347"/>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7" name="Shape 118">
                <a:extLst>
                  <a:ext uri="{FF2B5EF4-FFF2-40B4-BE49-F238E27FC236}">
                    <a16:creationId xmlns:a16="http://schemas.microsoft.com/office/drawing/2014/main" id="{C8F5A40B-AD7F-8F47-AF1A-732E33E2A0A3}"/>
                  </a:ext>
                </a:extLst>
              </p:cNvPr>
              <p:cNvSpPr/>
              <p:nvPr/>
            </p:nvSpPr>
            <p:spPr>
              <a:xfrm>
                <a:off x="7356218" y="5319851"/>
                <a:ext cx="36868" cy="35288"/>
              </a:xfrm>
              <a:custGeom>
                <a:avLst/>
                <a:gdLst/>
                <a:ahLst/>
                <a:cxnLst/>
                <a:rect l="0" t="0" r="0" b="0"/>
                <a:pathLst>
                  <a:path w="120000" h="120000" extrusionOk="0">
                    <a:moveTo>
                      <a:pt x="0" y="114782"/>
                    </a:moveTo>
                    <a:lnTo>
                      <a:pt x="115000" y="0"/>
                    </a:lnTo>
                    <a:lnTo>
                      <a:pt x="0" y="114782"/>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8" name="Shape 119" title="Georgia">
                <a:extLst>
                  <a:ext uri="{FF2B5EF4-FFF2-40B4-BE49-F238E27FC236}">
                    <a16:creationId xmlns:a16="http://schemas.microsoft.com/office/drawing/2014/main" id="{45FFF9D5-EAF5-8944-9766-05C03FC7353C}"/>
                  </a:ext>
                </a:extLst>
              </p:cNvPr>
              <p:cNvSpPr/>
              <p:nvPr/>
            </p:nvSpPr>
            <p:spPr>
              <a:xfrm>
                <a:off x="6381606" y="3686045"/>
                <a:ext cx="751050" cy="761584"/>
              </a:xfrm>
              <a:custGeom>
                <a:avLst/>
                <a:gdLst/>
                <a:ahLst/>
                <a:cxnLst/>
                <a:rect l="0" t="0" r="0" b="0"/>
                <a:pathLst>
                  <a:path w="120000" h="120000" extrusionOk="0">
                    <a:moveTo>
                      <a:pt x="17654" y="5398"/>
                    </a:moveTo>
                    <a:lnTo>
                      <a:pt x="18422" y="5398"/>
                    </a:lnTo>
                    <a:lnTo>
                      <a:pt x="18933" y="5398"/>
                    </a:lnTo>
                    <a:lnTo>
                      <a:pt x="19701" y="4907"/>
                    </a:lnTo>
                    <a:lnTo>
                      <a:pt x="21748" y="4907"/>
                    </a:lnTo>
                    <a:lnTo>
                      <a:pt x="25074" y="4662"/>
                    </a:lnTo>
                    <a:lnTo>
                      <a:pt x="27633" y="4417"/>
                    </a:lnTo>
                    <a:lnTo>
                      <a:pt x="28656" y="3926"/>
                    </a:lnTo>
                    <a:lnTo>
                      <a:pt x="29936" y="3926"/>
                    </a:lnTo>
                    <a:lnTo>
                      <a:pt x="32750" y="3190"/>
                    </a:lnTo>
                    <a:lnTo>
                      <a:pt x="35309" y="3190"/>
                    </a:lnTo>
                    <a:lnTo>
                      <a:pt x="36844" y="2944"/>
                    </a:lnTo>
                    <a:lnTo>
                      <a:pt x="37100" y="2944"/>
                    </a:lnTo>
                    <a:lnTo>
                      <a:pt x="43752" y="2208"/>
                    </a:lnTo>
                    <a:lnTo>
                      <a:pt x="43752" y="1963"/>
                    </a:lnTo>
                    <a:lnTo>
                      <a:pt x="45543" y="1472"/>
                    </a:lnTo>
                    <a:lnTo>
                      <a:pt x="46567" y="1472"/>
                    </a:lnTo>
                    <a:lnTo>
                      <a:pt x="47078" y="1472"/>
                    </a:lnTo>
                    <a:lnTo>
                      <a:pt x="50660" y="981"/>
                    </a:lnTo>
                    <a:lnTo>
                      <a:pt x="53731" y="245"/>
                    </a:lnTo>
                    <a:lnTo>
                      <a:pt x="55522" y="0"/>
                    </a:lnTo>
                    <a:lnTo>
                      <a:pt x="55266" y="1963"/>
                    </a:lnTo>
                    <a:lnTo>
                      <a:pt x="52707" y="4417"/>
                    </a:lnTo>
                    <a:lnTo>
                      <a:pt x="51172" y="8343"/>
                    </a:lnTo>
                    <a:lnTo>
                      <a:pt x="51684" y="9079"/>
                    </a:lnTo>
                    <a:lnTo>
                      <a:pt x="53731" y="10306"/>
                    </a:lnTo>
                    <a:lnTo>
                      <a:pt x="56545" y="11779"/>
                    </a:lnTo>
                    <a:lnTo>
                      <a:pt x="57313" y="12515"/>
                    </a:lnTo>
                    <a:lnTo>
                      <a:pt x="58592" y="13251"/>
                    </a:lnTo>
                    <a:lnTo>
                      <a:pt x="59104" y="13496"/>
                    </a:lnTo>
                    <a:lnTo>
                      <a:pt x="59872" y="13742"/>
                    </a:lnTo>
                    <a:lnTo>
                      <a:pt x="60127" y="13496"/>
                    </a:lnTo>
                    <a:lnTo>
                      <a:pt x="62942" y="13496"/>
                    </a:lnTo>
                    <a:lnTo>
                      <a:pt x="63965" y="15950"/>
                    </a:lnTo>
                    <a:lnTo>
                      <a:pt x="65756" y="17914"/>
                    </a:lnTo>
                    <a:lnTo>
                      <a:pt x="66524" y="18159"/>
                    </a:lnTo>
                    <a:lnTo>
                      <a:pt x="66524" y="18895"/>
                    </a:lnTo>
                    <a:lnTo>
                      <a:pt x="66780" y="19877"/>
                    </a:lnTo>
                    <a:lnTo>
                      <a:pt x="68571" y="22085"/>
                    </a:lnTo>
                    <a:lnTo>
                      <a:pt x="70106" y="23312"/>
                    </a:lnTo>
                    <a:lnTo>
                      <a:pt x="70618" y="24785"/>
                    </a:lnTo>
                    <a:lnTo>
                      <a:pt x="71130" y="24785"/>
                    </a:lnTo>
                    <a:lnTo>
                      <a:pt x="71897" y="26012"/>
                    </a:lnTo>
                    <a:lnTo>
                      <a:pt x="76503" y="28466"/>
                    </a:lnTo>
                    <a:lnTo>
                      <a:pt x="79573" y="30184"/>
                    </a:lnTo>
                    <a:lnTo>
                      <a:pt x="80597" y="31901"/>
                    </a:lnTo>
                    <a:lnTo>
                      <a:pt x="81620" y="33619"/>
                    </a:lnTo>
                    <a:lnTo>
                      <a:pt x="83155" y="34355"/>
                    </a:lnTo>
                    <a:lnTo>
                      <a:pt x="83411" y="34355"/>
                    </a:lnTo>
                    <a:lnTo>
                      <a:pt x="85202" y="34846"/>
                    </a:lnTo>
                    <a:lnTo>
                      <a:pt x="85202" y="35337"/>
                    </a:lnTo>
                    <a:lnTo>
                      <a:pt x="85714" y="35337"/>
                    </a:lnTo>
                    <a:lnTo>
                      <a:pt x="88528" y="39263"/>
                    </a:lnTo>
                    <a:lnTo>
                      <a:pt x="90319" y="40736"/>
                    </a:lnTo>
                    <a:lnTo>
                      <a:pt x="90831" y="42453"/>
                    </a:lnTo>
                    <a:lnTo>
                      <a:pt x="93390" y="43435"/>
                    </a:lnTo>
                    <a:lnTo>
                      <a:pt x="93646" y="44417"/>
                    </a:lnTo>
                    <a:lnTo>
                      <a:pt x="94413" y="45153"/>
                    </a:lnTo>
                    <a:lnTo>
                      <a:pt x="96972" y="45889"/>
                    </a:lnTo>
                    <a:lnTo>
                      <a:pt x="98763" y="46871"/>
                    </a:lnTo>
                    <a:lnTo>
                      <a:pt x="100042" y="47607"/>
                    </a:lnTo>
                    <a:lnTo>
                      <a:pt x="100042" y="49570"/>
                    </a:lnTo>
                    <a:lnTo>
                      <a:pt x="103368" y="53987"/>
                    </a:lnTo>
                    <a:lnTo>
                      <a:pt x="103624" y="57423"/>
                    </a:lnTo>
                    <a:lnTo>
                      <a:pt x="104392" y="58159"/>
                    </a:lnTo>
                    <a:lnTo>
                      <a:pt x="104648" y="58159"/>
                    </a:lnTo>
                    <a:lnTo>
                      <a:pt x="106950" y="58404"/>
                    </a:lnTo>
                    <a:lnTo>
                      <a:pt x="111556" y="64539"/>
                    </a:lnTo>
                    <a:lnTo>
                      <a:pt x="111556" y="66257"/>
                    </a:lnTo>
                    <a:lnTo>
                      <a:pt x="111556" y="66993"/>
                    </a:lnTo>
                    <a:lnTo>
                      <a:pt x="112835" y="69693"/>
                    </a:lnTo>
                    <a:lnTo>
                      <a:pt x="115394" y="69693"/>
                    </a:lnTo>
                    <a:lnTo>
                      <a:pt x="118208" y="70674"/>
                    </a:lnTo>
                    <a:lnTo>
                      <a:pt x="118976" y="70674"/>
                    </a:lnTo>
                    <a:lnTo>
                      <a:pt x="119744" y="71901"/>
                    </a:lnTo>
                    <a:lnTo>
                      <a:pt x="116417" y="76073"/>
                    </a:lnTo>
                    <a:lnTo>
                      <a:pt x="115138" y="76073"/>
                    </a:lnTo>
                    <a:lnTo>
                      <a:pt x="115650" y="77055"/>
                    </a:lnTo>
                    <a:lnTo>
                      <a:pt x="114371" y="80245"/>
                    </a:lnTo>
                    <a:lnTo>
                      <a:pt x="113603" y="80245"/>
                    </a:lnTo>
                    <a:lnTo>
                      <a:pt x="113347" y="80245"/>
                    </a:lnTo>
                    <a:lnTo>
                      <a:pt x="112835" y="80490"/>
                    </a:lnTo>
                    <a:lnTo>
                      <a:pt x="113859" y="80736"/>
                    </a:lnTo>
                    <a:lnTo>
                      <a:pt x="114626" y="82944"/>
                    </a:lnTo>
                    <a:lnTo>
                      <a:pt x="113859" y="84662"/>
                    </a:lnTo>
                    <a:lnTo>
                      <a:pt x="113347" y="84171"/>
                    </a:lnTo>
                    <a:lnTo>
                      <a:pt x="112068" y="85153"/>
                    </a:lnTo>
                    <a:lnTo>
                      <a:pt x="112068" y="85889"/>
                    </a:lnTo>
                    <a:lnTo>
                      <a:pt x="113859" y="85644"/>
                    </a:lnTo>
                    <a:lnTo>
                      <a:pt x="112579" y="89815"/>
                    </a:lnTo>
                    <a:lnTo>
                      <a:pt x="112068" y="90061"/>
                    </a:lnTo>
                    <a:lnTo>
                      <a:pt x="112835" y="92024"/>
                    </a:lnTo>
                    <a:lnTo>
                      <a:pt x="113347" y="92760"/>
                    </a:lnTo>
                    <a:lnTo>
                      <a:pt x="111044" y="96196"/>
                    </a:lnTo>
                    <a:lnTo>
                      <a:pt x="109765" y="97177"/>
                    </a:lnTo>
                    <a:lnTo>
                      <a:pt x="110533" y="96932"/>
                    </a:lnTo>
                    <a:lnTo>
                      <a:pt x="110533" y="99877"/>
                    </a:lnTo>
                    <a:lnTo>
                      <a:pt x="109765" y="100122"/>
                    </a:lnTo>
                    <a:lnTo>
                      <a:pt x="111044" y="100858"/>
                    </a:lnTo>
                    <a:lnTo>
                      <a:pt x="111556" y="107975"/>
                    </a:lnTo>
                    <a:lnTo>
                      <a:pt x="104648" y="107975"/>
                    </a:lnTo>
                    <a:lnTo>
                      <a:pt x="101321" y="107484"/>
                    </a:lnTo>
                    <a:lnTo>
                      <a:pt x="100554" y="106748"/>
                    </a:lnTo>
                    <a:lnTo>
                      <a:pt x="97739" y="109202"/>
                    </a:lnTo>
                    <a:lnTo>
                      <a:pt x="99530" y="115582"/>
                    </a:lnTo>
                    <a:lnTo>
                      <a:pt x="99019" y="119263"/>
                    </a:lnTo>
                    <a:lnTo>
                      <a:pt x="95948" y="119754"/>
                    </a:lnTo>
                    <a:lnTo>
                      <a:pt x="94413" y="116319"/>
                    </a:lnTo>
                    <a:lnTo>
                      <a:pt x="94413" y="114601"/>
                    </a:lnTo>
                    <a:lnTo>
                      <a:pt x="93390" y="114601"/>
                    </a:lnTo>
                    <a:lnTo>
                      <a:pt x="90575" y="114846"/>
                    </a:lnTo>
                    <a:lnTo>
                      <a:pt x="89552" y="114846"/>
                    </a:lnTo>
                    <a:lnTo>
                      <a:pt x="88528" y="114846"/>
                    </a:lnTo>
                    <a:lnTo>
                      <a:pt x="87761" y="114846"/>
                    </a:lnTo>
                    <a:lnTo>
                      <a:pt x="85714" y="115092"/>
                    </a:lnTo>
                    <a:lnTo>
                      <a:pt x="83411" y="115582"/>
                    </a:lnTo>
                    <a:lnTo>
                      <a:pt x="83155" y="115582"/>
                    </a:lnTo>
                    <a:lnTo>
                      <a:pt x="81620" y="115582"/>
                    </a:lnTo>
                    <a:lnTo>
                      <a:pt x="78550" y="115582"/>
                    </a:lnTo>
                    <a:lnTo>
                      <a:pt x="72409" y="115828"/>
                    </a:lnTo>
                    <a:lnTo>
                      <a:pt x="71130" y="116319"/>
                    </a:lnTo>
                    <a:lnTo>
                      <a:pt x="70106" y="116319"/>
                    </a:lnTo>
                    <a:lnTo>
                      <a:pt x="68315" y="116564"/>
                    </a:lnTo>
                    <a:lnTo>
                      <a:pt x="67547" y="116564"/>
                    </a:lnTo>
                    <a:lnTo>
                      <a:pt x="67292" y="116564"/>
                    </a:lnTo>
                    <a:lnTo>
                      <a:pt x="66524" y="116564"/>
                    </a:lnTo>
                    <a:lnTo>
                      <a:pt x="63965" y="116564"/>
                    </a:lnTo>
                    <a:lnTo>
                      <a:pt x="61407" y="116809"/>
                    </a:lnTo>
                    <a:lnTo>
                      <a:pt x="60383" y="117300"/>
                    </a:lnTo>
                    <a:lnTo>
                      <a:pt x="59872" y="117300"/>
                    </a:lnTo>
                    <a:lnTo>
                      <a:pt x="58336" y="117300"/>
                    </a:lnTo>
                    <a:lnTo>
                      <a:pt x="55266" y="117300"/>
                    </a:lnTo>
                    <a:lnTo>
                      <a:pt x="53731" y="117546"/>
                    </a:lnTo>
                    <a:lnTo>
                      <a:pt x="51940" y="118036"/>
                    </a:lnTo>
                    <a:lnTo>
                      <a:pt x="50916" y="118036"/>
                    </a:lnTo>
                    <a:lnTo>
                      <a:pt x="50149" y="118036"/>
                    </a:lnTo>
                    <a:lnTo>
                      <a:pt x="47590" y="118036"/>
                    </a:lnTo>
                    <a:lnTo>
                      <a:pt x="46311" y="118282"/>
                    </a:lnTo>
                    <a:lnTo>
                      <a:pt x="45543" y="118282"/>
                    </a:lnTo>
                    <a:lnTo>
                      <a:pt x="44776" y="118282"/>
                    </a:lnTo>
                    <a:lnTo>
                      <a:pt x="43496" y="118282"/>
                    </a:lnTo>
                    <a:lnTo>
                      <a:pt x="40938" y="118527"/>
                    </a:lnTo>
                    <a:lnTo>
                      <a:pt x="37100" y="119018"/>
                    </a:lnTo>
                    <a:lnTo>
                      <a:pt x="31727" y="119263"/>
                    </a:lnTo>
                    <a:lnTo>
                      <a:pt x="31727" y="119018"/>
                    </a:lnTo>
                    <a:lnTo>
                      <a:pt x="27889" y="112392"/>
                    </a:lnTo>
                    <a:lnTo>
                      <a:pt x="27633" y="111901"/>
                    </a:lnTo>
                    <a:lnTo>
                      <a:pt x="27633" y="111411"/>
                    </a:lnTo>
                    <a:lnTo>
                      <a:pt x="26865" y="110184"/>
                    </a:lnTo>
                    <a:lnTo>
                      <a:pt x="26098" y="108711"/>
                    </a:lnTo>
                    <a:lnTo>
                      <a:pt x="24307" y="105766"/>
                    </a:lnTo>
                    <a:lnTo>
                      <a:pt x="24307" y="104049"/>
                    </a:lnTo>
                    <a:lnTo>
                      <a:pt x="24307" y="102331"/>
                    </a:lnTo>
                    <a:lnTo>
                      <a:pt x="24562" y="98895"/>
                    </a:lnTo>
                    <a:lnTo>
                      <a:pt x="24562" y="98650"/>
                    </a:lnTo>
                    <a:lnTo>
                      <a:pt x="24051" y="95460"/>
                    </a:lnTo>
                    <a:lnTo>
                      <a:pt x="22260" y="94233"/>
                    </a:lnTo>
                    <a:lnTo>
                      <a:pt x="21748" y="92024"/>
                    </a:lnTo>
                    <a:lnTo>
                      <a:pt x="21748" y="91779"/>
                    </a:lnTo>
                    <a:lnTo>
                      <a:pt x="21492" y="91779"/>
                    </a:lnTo>
                    <a:lnTo>
                      <a:pt x="21492" y="89325"/>
                    </a:lnTo>
                    <a:lnTo>
                      <a:pt x="21492" y="88588"/>
                    </a:lnTo>
                    <a:lnTo>
                      <a:pt x="22515" y="85889"/>
                    </a:lnTo>
                    <a:lnTo>
                      <a:pt x="22515" y="85644"/>
                    </a:lnTo>
                    <a:lnTo>
                      <a:pt x="22515" y="83926"/>
                    </a:lnTo>
                    <a:lnTo>
                      <a:pt x="22260" y="82208"/>
                    </a:lnTo>
                    <a:lnTo>
                      <a:pt x="23539" y="80490"/>
                    </a:lnTo>
                    <a:lnTo>
                      <a:pt x="25074" y="79263"/>
                    </a:lnTo>
                    <a:lnTo>
                      <a:pt x="25330" y="78527"/>
                    </a:lnTo>
                    <a:lnTo>
                      <a:pt x="23027" y="76809"/>
                    </a:lnTo>
                    <a:lnTo>
                      <a:pt x="23283" y="75337"/>
                    </a:lnTo>
                    <a:lnTo>
                      <a:pt x="22515" y="71901"/>
                    </a:lnTo>
                    <a:lnTo>
                      <a:pt x="22260" y="71901"/>
                    </a:lnTo>
                    <a:lnTo>
                      <a:pt x="19957" y="69693"/>
                    </a:lnTo>
                    <a:lnTo>
                      <a:pt x="19445" y="68957"/>
                    </a:lnTo>
                    <a:lnTo>
                      <a:pt x="18678" y="66257"/>
                    </a:lnTo>
                    <a:lnTo>
                      <a:pt x="18422" y="66257"/>
                    </a:lnTo>
                    <a:lnTo>
                      <a:pt x="18422" y="65766"/>
                    </a:lnTo>
                    <a:lnTo>
                      <a:pt x="18422" y="65276"/>
                    </a:lnTo>
                    <a:lnTo>
                      <a:pt x="16886" y="62822"/>
                    </a:lnTo>
                    <a:lnTo>
                      <a:pt x="16119" y="60368"/>
                    </a:lnTo>
                    <a:lnTo>
                      <a:pt x="15863" y="59877"/>
                    </a:lnTo>
                    <a:lnTo>
                      <a:pt x="14840" y="56687"/>
                    </a:lnTo>
                    <a:lnTo>
                      <a:pt x="14840" y="56441"/>
                    </a:lnTo>
                    <a:lnTo>
                      <a:pt x="14840" y="55950"/>
                    </a:lnTo>
                    <a:lnTo>
                      <a:pt x="14072" y="53987"/>
                    </a:lnTo>
                    <a:lnTo>
                      <a:pt x="13049" y="49815"/>
                    </a:lnTo>
                    <a:lnTo>
                      <a:pt x="12281" y="48098"/>
                    </a:lnTo>
                    <a:lnTo>
                      <a:pt x="12025" y="46871"/>
                    </a:lnTo>
                    <a:lnTo>
                      <a:pt x="11513" y="46380"/>
                    </a:lnTo>
                    <a:lnTo>
                      <a:pt x="10746" y="43190"/>
                    </a:lnTo>
                    <a:lnTo>
                      <a:pt x="10490" y="42453"/>
                    </a:lnTo>
                    <a:lnTo>
                      <a:pt x="9211" y="37546"/>
                    </a:lnTo>
                    <a:lnTo>
                      <a:pt x="9211" y="37055"/>
                    </a:lnTo>
                    <a:lnTo>
                      <a:pt x="8699" y="35828"/>
                    </a:lnTo>
                    <a:lnTo>
                      <a:pt x="7931" y="34355"/>
                    </a:lnTo>
                    <a:lnTo>
                      <a:pt x="7931" y="33619"/>
                    </a:lnTo>
                    <a:lnTo>
                      <a:pt x="7675" y="32638"/>
                    </a:lnTo>
                    <a:lnTo>
                      <a:pt x="7420" y="31165"/>
                    </a:lnTo>
                    <a:lnTo>
                      <a:pt x="6652" y="29202"/>
                    </a:lnTo>
                    <a:lnTo>
                      <a:pt x="6140" y="27484"/>
                    </a:lnTo>
                    <a:lnTo>
                      <a:pt x="5628" y="26012"/>
                    </a:lnTo>
                    <a:lnTo>
                      <a:pt x="4861" y="23067"/>
                    </a:lnTo>
                    <a:lnTo>
                      <a:pt x="4093" y="21349"/>
                    </a:lnTo>
                    <a:lnTo>
                      <a:pt x="3837" y="19631"/>
                    </a:lnTo>
                    <a:lnTo>
                      <a:pt x="3070" y="17914"/>
                    </a:lnTo>
                    <a:lnTo>
                      <a:pt x="2814" y="17177"/>
                    </a:lnTo>
                    <a:lnTo>
                      <a:pt x="2046" y="13742"/>
                    </a:lnTo>
                    <a:lnTo>
                      <a:pt x="1279" y="11779"/>
                    </a:lnTo>
                    <a:lnTo>
                      <a:pt x="1023" y="10797"/>
                    </a:lnTo>
                    <a:lnTo>
                      <a:pt x="511" y="10306"/>
                    </a:lnTo>
                    <a:lnTo>
                      <a:pt x="0" y="7607"/>
                    </a:lnTo>
                    <a:lnTo>
                      <a:pt x="2302" y="7361"/>
                    </a:lnTo>
                    <a:lnTo>
                      <a:pt x="3070" y="7361"/>
                    </a:lnTo>
                    <a:lnTo>
                      <a:pt x="5117" y="7116"/>
                    </a:lnTo>
                    <a:lnTo>
                      <a:pt x="5628" y="7116"/>
                    </a:lnTo>
                    <a:lnTo>
                      <a:pt x="6652" y="6625"/>
                    </a:lnTo>
                    <a:lnTo>
                      <a:pt x="7420" y="6625"/>
                    </a:lnTo>
                    <a:lnTo>
                      <a:pt x="7931" y="6625"/>
                    </a:lnTo>
                    <a:lnTo>
                      <a:pt x="14072" y="5889"/>
                    </a:lnTo>
                    <a:lnTo>
                      <a:pt x="15095" y="5644"/>
                    </a:lnTo>
                    <a:lnTo>
                      <a:pt x="16886" y="5644"/>
                    </a:lnTo>
                    <a:lnTo>
                      <a:pt x="17654" y="539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9" name="Shape 120" title="Idaho">
                <a:extLst>
                  <a:ext uri="{FF2B5EF4-FFF2-40B4-BE49-F238E27FC236}">
                    <a16:creationId xmlns:a16="http://schemas.microsoft.com/office/drawing/2014/main" id="{4181A477-4FB1-9C40-988A-B7BCEFE6A09C}"/>
                  </a:ext>
                </a:extLst>
              </p:cNvPr>
              <p:cNvSpPr/>
              <p:nvPr/>
            </p:nvSpPr>
            <p:spPr>
              <a:xfrm>
                <a:off x="2211219" y="1277179"/>
                <a:ext cx="812145" cy="1266673"/>
              </a:xfrm>
              <a:custGeom>
                <a:avLst/>
                <a:gdLst/>
                <a:ahLst/>
                <a:cxnLst/>
                <a:rect l="0" t="0" r="0" b="0"/>
                <a:pathLst>
                  <a:path w="120000" h="120000" extrusionOk="0">
                    <a:moveTo>
                      <a:pt x="12307" y="75239"/>
                    </a:moveTo>
                    <a:lnTo>
                      <a:pt x="11597" y="75828"/>
                    </a:lnTo>
                    <a:lnTo>
                      <a:pt x="9704" y="79361"/>
                    </a:lnTo>
                    <a:lnTo>
                      <a:pt x="8994" y="79803"/>
                    </a:lnTo>
                    <a:lnTo>
                      <a:pt x="8520" y="80392"/>
                    </a:lnTo>
                    <a:lnTo>
                      <a:pt x="7810" y="82453"/>
                    </a:lnTo>
                    <a:lnTo>
                      <a:pt x="7337" y="84073"/>
                    </a:lnTo>
                    <a:lnTo>
                      <a:pt x="5207" y="90552"/>
                    </a:lnTo>
                    <a:lnTo>
                      <a:pt x="0" y="108809"/>
                    </a:lnTo>
                    <a:lnTo>
                      <a:pt x="946" y="108957"/>
                    </a:lnTo>
                    <a:lnTo>
                      <a:pt x="17988" y="111018"/>
                    </a:lnTo>
                    <a:lnTo>
                      <a:pt x="36923" y="113079"/>
                    </a:lnTo>
                    <a:lnTo>
                      <a:pt x="42130" y="113521"/>
                    </a:lnTo>
                    <a:lnTo>
                      <a:pt x="45207" y="113815"/>
                    </a:lnTo>
                    <a:lnTo>
                      <a:pt x="50650" y="114404"/>
                    </a:lnTo>
                    <a:lnTo>
                      <a:pt x="51360" y="114404"/>
                    </a:lnTo>
                    <a:lnTo>
                      <a:pt x="51834" y="114699"/>
                    </a:lnTo>
                    <a:lnTo>
                      <a:pt x="55384" y="114846"/>
                    </a:lnTo>
                    <a:lnTo>
                      <a:pt x="60828" y="115730"/>
                    </a:lnTo>
                    <a:lnTo>
                      <a:pt x="70059" y="116319"/>
                    </a:lnTo>
                    <a:lnTo>
                      <a:pt x="75029" y="116760"/>
                    </a:lnTo>
                    <a:lnTo>
                      <a:pt x="90177" y="117938"/>
                    </a:lnTo>
                    <a:lnTo>
                      <a:pt x="90177" y="118085"/>
                    </a:lnTo>
                    <a:lnTo>
                      <a:pt x="90414" y="118085"/>
                    </a:lnTo>
                    <a:lnTo>
                      <a:pt x="91360" y="118380"/>
                    </a:lnTo>
                    <a:lnTo>
                      <a:pt x="93727" y="118380"/>
                    </a:lnTo>
                    <a:lnTo>
                      <a:pt x="98224" y="118822"/>
                    </a:lnTo>
                    <a:lnTo>
                      <a:pt x="102485" y="119116"/>
                    </a:lnTo>
                    <a:lnTo>
                      <a:pt x="103905" y="119411"/>
                    </a:lnTo>
                    <a:lnTo>
                      <a:pt x="104142" y="119411"/>
                    </a:lnTo>
                    <a:lnTo>
                      <a:pt x="111479" y="119852"/>
                    </a:lnTo>
                    <a:lnTo>
                      <a:pt x="111715" y="117938"/>
                    </a:lnTo>
                    <a:lnTo>
                      <a:pt x="113136" y="112490"/>
                    </a:lnTo>
                    <a:lnTo>
                      <a:pt x="113136" y="111754"/>
                    </a:lnTo>
                    <a:lnTo>
                      <a:pt x="114082" y="107926"/>
                    </a:lnTo>
                    <a:lnTo>
                      <a:pt x="114792" y="104098"/>
                    </a:lnTo>
                    <a:lnTo>
                      <a:pt x="115029" y="103803"/>
                    </a:lnTo>
                    <a:lnTo>
                      <a:pt x="115029" y="103067"/>
                    </a:lnTo>
                    <a:lnTo>
                      <a:pt x="115739" y="100122"/>
                    </a:lnTo>
                    <a:lnTo>
                      <a:pt x="115739" y="99092"/>
                    </a:lnTo>
                    <a:lnTo>
                      <a:pt x="116449" y="96883"/>
                    </a:lnTo>
                    <a:lnTo>
                      <a:pt x="116449" y="96147"/>
                    </a:lnTo>
                    <a:lnTo>
                      <a:pt x="117396" y="92171"/>
                    </a:lnTo>
                    <a:lnTo>
                      <a:pt x="117633" y="90110"/>
                    </a:lnTo>
                    <a:lnTo>
                      <a:pt x="118106" y="88343"/>
                    </a:lnTo>
                    <a:lnTo>
                      <a:pt x="118343" y="86134"/>
                    </a:lnTo>
                    <a:lnTo>
                      <a:pt x="119053" y="84220"/>
                    </a:lnTo>
                    <a:lnTo>
                      <a:pt x="119763" y="80834"/>
                    </a:lnTo>
                    <a:lnTo>
                      <a:pt x="119053" y="80392"/>
                    </a:lnTo>
                    <a:lnTo>
                      <a:pt x="118579" y="80392"/>
                    </a:lnTo>
                    <a:lnTo>
                      <a:pt x="118343" y="80098"/>
                    </a:lnTo>
                    <a:lnTo>
                      <a:pt x="116449" y="77742"/>
                    </a:lnTo>
                    <a:lnTo>
                      <a:pt x="114319" y="75828"/>
                    </a:lnTo>
                    <a:lnTo>
                      <a:pt x="112662" y="76564"/>
                    </a:lnTo>
                    <a:lnTo>
                      <a:pt x="111715" y="77300"/>
                    </a:lnTo>
                    <a:lnTo>
                      <a:pt x="111715" y="78920"/>
                    </a:lnTo>
                    <a:lnTo>
                      <a:pt x="109585" y="78773"/>
                    </a:lnTo>
                    <a:lnTo>
                      <a:pt x="100355" y="78331"/>
                    </a:lnTo>
                    <a:lnTo>
                      <a:pt x="98224" y="77447"/>
                    </a:lnTo>
                    <a:lnTo>
                      <a:pt x="96094" y="78331"/>
                    </a:lnTo>
                    <a:lnTo>
                      <a:pt x="93017" y="78773"/>
                    </a:lnTo>
                    <a:lnTo>
                      <a:pt x="89230" y="77742"/>
                    </a:lnTo>
                    <a:lnTo>
                      <a:pt x="86863" y="78773"/>
                    </a:lnTo>
                    <a:lnTo>
                      <a:pt x="87100" y="79509"/>
                    </a:lnTo>
                    <a:lnTo>
                      <a:pt x="86390" y="79803"/>
                    </a:lnTo>
                    <a:lnTo>
                      <a:pt x="84260" y="78184"/>
                    </a:lnTo>
                    <a:lnTo>
                      <a:pt x="82840" y="73030"/>
                    </a:lnTo>
                    <a:lnTo>
                      <a:pt x="77633" y="70527"/>
                    </a:lnTo>
                    <a:lnTo>
                      <a:pt x="78343" y="68466"/>
                    </a:lnTo>
                    <a:lnTo>
                      <a:pt x="71952" y="56834"/>
                    </a:lnTo>
                    <a:lnTo>
                      <a:pt x="65798" y="59190"/>
                    </a:lnTo>
                    <a:lnTo>
                      <a:pt x="63431" y="59190"/>
                    </a:lnTo>
                    <a:lnTo>
                      <a:pt x="60355" y="57865"/>
                    </a:lnTo>
                    <a:lnTo>
                      <a:pt x="67218" y="43435"/>
                    </a:lnTo>
                    <a:lnTo>
                      <a:pt x="67692" y="43435"/>
                    </a:lnTo>
                    <a:lnTo>
                      <a:pt x="69112" y="41815"/>
                    </a:lnTo>
                    <a:lnTo>
                      <a:pt x="69112" y="41226"/>
                    </a:lnTo>
                    <a:lnTo>
                      <a:pt x="68165" y="40932"/>
                    </a:lnTo>
                    <a:lnTo>
                      <a:pt x="66272" y="41226"/>
                    </a:lnTo>
                    <a:lnTo>
                      <a:pt x="64142" y="40932"/>
                    </a:lnTo>
                    <a:lnTo>
                      <a:pt x="63905" y="40490"/>
                    </a:lnTo>
                    <a:lnTo>
                      <a:pt x="64142" y="39754"/>
                    </a:lnTo>
                    <a:lnTo>
                      <a:pt x="63431" y="39312"/>
                    </a:lnTo>
                    <a:lnTo>
                      <a:pt x="61538" y="39754"/>
                    </a:lnTo>
                    <a:lnTo>
                      <a:pt x="61301" y="39607"/>
                    </a:lnTo>
                    <a:lnTo>
                      <a:pt x="62011" y="38871"/>
                    </a:lnTo>
                    <a:lnTo>
                      <a:pt x="59171" y="35926"/>
                    </a:lnTo>
                    <a:lnTo>
                      <a:pt x="57514" y="34453"/>
                    </a:lnTo>
                    <a:lnTo>
                      <a:pt x="53964" y="30184"/>
                    </a:lnTo>
                    <a:lnTo>
                      <a:pt x="51834" y="29300"/>
                    </a:lnTo>
                    <a:lnTo>
                      <a:pt x="47810" y="26503"/>
                    </a:lnTo>
                    <a:lnTo>
                      <a:pt x="50177" y="26061"/>
                    </a:lnTo>
                    <a:lnTo>
                      <a:pt x="48047" y="24883"/>
                    </a:lnTo>
                    <a:lnTo>
                      <a:pt x="48994" y="22233"/>
                    </a:lnTo>
                    <a:lnTo>
                      <a:pt x="45207" y="17521"/>
                    </a:lnTo>
                    <a:lnTo>
                      <a:pt x="45207" y="17226"/>
                    </a:lnTo>
                    <a:lnTo>
                      <a:pt x="46153" y="13840"/>
                    </a:lnTo>
                    <a:lnTo>
                      <a:pt x="47100" y="9865"/>
                    </a:lnTo>
                    <a:lnTo>
                      <a:pt x="47573" y="9570"/>
                    </a:lnTo>
                    <a:lnTo>
                      <a:pt x="47573" y="9276"/>
                    </a:lnTo>
                    <a:lnTo>
                      <a:pt x="48994" y="3828"/>
                    </a:lnTo>
                    <a:lnTo>
                      <a:pt x="49467" y="2208"/>
                    </a:lnTo>
                    <a:lnTo>
                      <a:pt x="49704" y="1766"/>
                    </a:lnTo>
                    <a:lnTo>
                      <a:pt x="33136" y="0"/>
                    </a:lnTo>
                    <a:lnTo>
                      <a:pt x="32662" y="588"/>
                    </a:lnTo>
                    <a:lnTo>
                      <a:pt x="32662" y="1177"/>
                    </a:lnTo>
                    <a:lnTo>
                      <a:pt x="31952" y="2208"/>
                    </a:lnTo>
                    <a:lnTo>
                      <a:pt x="29349" y="10895"/>
                    </a:lnTo>
                    <a:lnTo>
                      <a:pt x="28639" y="13398"/>
                    </a:lnTo>
                    <a:lnTo>
                      <a:pt x="28165" y="14429"/>
                    </a:lnTo>
                    <a:lnTo>
                      <a:pt x="28165" y="15018"/>
                    </a:lnTo>
                    <a:lnTo>
                      <a:pt x="28165" y="15312"/>
                    </a:lnTo>
                    <a:lnTo>
                      <a:pt x="28165" y="15607"/>
                    </a:lnTo>
                    <a:lnTo>
                      <a:pt x="27218" y="19141"/>
                    </a:lnTo>
                    <a:lnTo>
                      <a:pt x="26508" y="20907"/>
                    </a:lnTo>
                    <a:lnTo>
                      <a:pt x="25088" y="25030"/>
                    </a:lnTo>
                    <a:lnTo>
                      <a:pt x="24852" y="26650"/>
                    </a:lnTo>
                    <a:lnTo>
                      <a:pt x="24378" y="26944"/>
                    </a:lnTo>
                    <a:lnTo>
                      <a:pt x="24142" y="28711"/>
                    </a:lnTo>
                    <a:lnTo>
                      <a:pt x="22248" y="34601"/>
                    </a:lnTo>
                    <a:lnTo>
                      <a:pt x="21775" y="35484"/>
                    </a:lnTo>
                    <a:lnTo>
                      <a:pt x="21301" y="37840"/>
                    </a:lnTo>
                    <a:lnTo>
                      <a:pt x="20828" y="38576"/>
                    </a:lnTo>
                    <a:lnTo>
                      <a:pt x="20591" y="39607"/>
                    </a:lnTo>
                    <a:lnTo>
                      <a:pt x="20118" y="40343"/>
                    </a:lnTo>
                    <a:lnTo>
                      <a:pt x="21301" y="42404"/>
                    </a:lnTo>
                    <a:lnTo>
                      <a:pt x="20828" y="46674"/>
                    </a:lnTo>
                    <a:lnTo>
                      <a:pt x="21538" y="47263"/>
                    </a:lnTo>
                    <a:lnTo>
                      <a:pt x="21775" y="48736"/>
                    </a:lnTo>
                    <a:lnTo>
                      <a:pt x="22248" y="48883"/>
                    </a:lnTo>
                    <a:lnTo>
                      <a:pt x="26035" y="51239"/>
                    </a:lnTo>
                    <a:lnTo>
                      <a:pt x="26745" y="53153"/>
                    </a:lnTo>
                    <a:lnTo>
                      <a:pt x="21538" y="58306"/>
                    </a:lnTo>
                    <a:lnTo>
                      <a:pt x="21301" y="58453"/>
                    </a:lnTo>
                    <a:lnTo>
                      <a:pt x="19644" y="60515"/>
                    </a:lnTo>
                    <a:lnTo>
                      <a:pt x="18934" y="61251"/>
                    </a:lnTo>
                    <a:lnTo>
                      <a:pt x="17278" y="62134"/>
                    </a:lnTo>
                    <a:lnTo>
                      <a:pt x="15621" y="64638"/>
                    </a:lnTo>
                    <a:lnTo>
                      <a:pt x="13017" y="65668"/>
                    </a:lnTo>
                    <a:lnTo>
                      <a:pt x="7337" y="71116"/>
                    </a:lnTo>
                    <a:lnTo>
                      <a:pt x="7337" y="72441"/>
                    </a:lnTo>
                    <a:lnTo>
                      <a:pt x="9704" y="73472"/>
                    </a:lnTo>
                    <a:lnTo>
                      <a:pt x="11124" y="73619"/>
                    </a:lnTo>
                    <a:lnTo>
                      <a:pt x="12307" y="7523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0" name="Shape 121" title="Kentucky">
                <a:extLst>
                  <a:ext uri="{FF2B5EF4-FFF2-40B4-BE49-F238E27FC236}">
                    <a16:creationId xmlns:a16="http://schemas.microsoft.com/office/drawing/2014/main" id="{A6750317-B52F-D34A-B0D5-6AFB7490F556}"/>
                  </a:ext>
                </a:extLst>
              </p:cNvPr>
              <p:cNvSpPr/>
              <p:nvPr/>
            </p:nvSpPr>
            <p:spPr>
              <a:xfrm>
                <a:off x="5827258" y="3023438"/>
                <a:ext cx="992798" cy="508249"/>
              </a:xfrm>
              <a:custGeom>
                <a:avLst/>
                <a:gdLst/>
                <a:ahLst/>
                <a:cxnLst/>
                <a:rect l="0" t="0" r="0" b="0"/>
                <a:pathLst>
                  <a:path w="120000" h="120000" extrusionOk="0">
                    <a:moveTo>
                      <a:pt x="85436" y="98414"/>
                    </a:moveTo>
                    <a:lnTo>
                      <a:pt x="85436" y="98414"/>
                    </a:lnTo>
                    <a:lnTo>
                      <a:pt x="85242" y="98414"/>
                    </a:lnTo>
                    <a:lnTo>
                      <a:pt x="81941" y="98780"/>
                    </a:lnTo>
                    <a:lnTo>
                      <a:pt x="80388" y="99878"/>
                    </a:lnTo>
                    <a:lnTo>
                      <a:pt x="76310" y="100243"/>
                    </a:lnTo>
                    <a:lnTo>
                      <a:pt x="74951" y="100243"/>
                    </a:lnTo>
                    <a:lnTo>
                      <a:pt x="73592" y="100609"/>
                    </a:lnTo>
                    <a:lnTo>
                      <a:pt x="73203" y="100609"/>
                    </a:lnTo>
                    <a:lnTo>
                      <a:pt x="72815" y="100609"/>
                    </a:lnTo>
                    <a:lnTo>
                      <a:pt x="70679" y="100609"/>
                    </a:lnTo>
                    <a:lnTo>
                      <a:pt x="68349" y="101341"/>
                    </a:lnTo>
                    <a:lnTo>
                      <a:pt x="67961" y="101341"/>
                    </a:lnTo>
                    <a:lnTo>
                      <a:pt x="67184" y="101341"/>
                    </a:lnTo>
                    <a:lnTo>
                      <a:pt x="65631" y="102439"/>
                    </a:lnTo>
                    <a:lnTo>
                      <a:pt x="64466" y="102439"/>
                    </a:lnTo>
                    <a:lnTo>
                      <a:pt x="62330" y="102804"/>
                    </a:lnTo>
                    <a:lnTo>
                      <a:pt x="59611" y="103170"/>
                    </a:lnTo>
                    <a:lnTo>
                      <a:pt x="59223" y="103170"/>
                    </a:lnTo>
                    <a:lnTo>
                      <a:pt x="57864" y="103902"/>
                    </a:lnTo>
                    <a:lnTo>
                      <a:pt x="56699" y="103902"/>
                    </a:lnTo>
                    <a:lnTo>
                      <a:pt x="56116" y="103902"/>
                    </a:lnTo>
                    <a:lnTo>
                      <a:pt x="53980" y="104268"/>
                    </a:lnTo>
                    <a:lnTo>
                      <a:pt x="52621" y="104268"/>
                    </a:lnTo>
                    <a:lnTo>
                      <a:pt x="51262" y="104268"/>
                    </a:lnTo>
                    <a:lnTo>
                      <a:pt x="50873" y="104268"/>
                    </a:lnTo>
                    <a:lnTo>
                      <a:pt x="49514" y="104268"/>
                    </a:lnTo>
                    <a:lnTo>
                      <a:pt x="47766" y="104634"/>
                    </a:lnTo>
                    <a:lnTo>
                      <a:pt x="47378" y="105365"/>
                    </a:lnTo>
                    <a:lnTo>
                      <a:pt x="46796" y="105731"/>
                    </a:lnTo>
                    <a:lnTo>
                      <a:pt x="46407" y="104634"/>
                    </a:lnTo>
                    <a:lnTo>
                      <a:pt x="44660" y="105731"/>
                    </a:lnTo>
                    <a:lnTo>
                      <a:pt x="43495" y="105731"/>
                    </a:lnTo>
                    <a:lnTo>
                      <a:pt x="42524" y="105731"/>
                    </a:lnTo>
                    <a:lnTo>
                      <a:pt x="41553" y="106463"/>
                    </a:lnTo>
                    <a:lnTo>
                      <a:pt x="38640" y="106829"/>
                    </a:lnTo>
                    <a:lnTo>
                      <a:pt x="37864" y="107195"/>
                    </a:lnTo>
                    <a:lnTo>
                      <a:pt x="37669" y="107195"/>
                    </a:lnTo>
                    <a:lnTo>
                      <a:pt x="35728" y="107195"/>
                    </a:lnTo>
                    <a:lnTo>
                      <a:pt x="34174" y="107926"/>
                    </a:lnTo>
                    <a:lnTo>
                      <a:pt x="31844" y="108292"/>
                    </a:lnTo>
                    <a:lnTo>
                      <a:pt x="30679" y="109024"/>
                    </a:lnTo>
                    <a:lnTo>
                      <a:pt x="28932" y="109390"/>
                    </a:lnTo>
                    <a:lnTo>
                      <a:pt x="28155" y="109390"/>
                    </a:lnTo>
                    <a:lnTo>
                      <a:pt x="25436" y="109756"/>
                    </a:lnTo>
                    <a:lnTo>
                      <a:pt x="25436" y="109024"/>
                    </a:lnTo>
                    <a:lnTo>
                      <a:pt x="21747" y="109024"/>
                    </a:lnTo>
                    <a:lnTo>
                      <a:pt x="21941" y="109756"/>
                    </a:lnTo>
                    <a:lnTo>
                      <a:pt x="22330" y="110853"/>
                    </a:lnTo>
                    <a:lnTo>
                      <a:pt x="22524" y="115975"/>
                    </a:lnTo>
                    <a:lnTo>
                      <a:pt x="18834" y="116341"/>
                    </a:lnTo>
                    <a:lnTo>
                      <a:pt x="17087" y="117073"/>
                    </a:lnTo>
                    <a:lnTo>
                      <a:pt x="15339" y="117073"/>
                    </a:lnTo>
                    <a:lnTo>
                      <a:pt x="14757" y="117073"/>
                    </a:lnTo>
                    <a:lnTo>
                      <a:pt x="14174" y="117073"/>
                    </a:lnTo>
                    <a:lnTo>
                      <a:pt x="10679" y="117804"/>
                    </a:lnTo>
                    <a:lnTo>
                      <a:pt x="9902" y="117804"/>
                    </a:lnTo>
                    <a:lnTo>
                      <a:pt x="9514" y="117804"/>
                    </a:lnTo>
                    <a:lnTo>
                      <a:pt x="7184" y="118536"/>
                    </a:lnTo>
                    <a:lnTo>
                      <a:pt x="1747" y="118902"/>
                    </a:lnTo>
                    <a:lnTo>
                      <a:pt x="970" y="119634"/>
                    </a:lnTo>
                    <a:lnTo>
                      <a:pt x="0" y="119634"/>
                    </a:lnTo>
                    <a:lnTo>
                      <a:pt x="388" y="114878"/>
                    </a:lnTo>
                    <a:lnTo>
                      <a:pt x="388" y="114512"/>
                    </a:lnTo>
                    <a:lnTo>
                      <a:pt x="970" y="114512"/>
                    </a:lnTo>
                    <a:lnTo>
                      <a:pt x="2524" y="117073"/>
                    </a:lnTo>
                    <a:lnTo>
                      <a:pt x="3689" y="113048"/>
                    </a:lnTo>
                    <a:lnTo>
                      <a:pt x="3106" y="109390"/>
                    </a:lnTo>
                    <a:lnTo>
                      <a:pt x="4271" y="109024"/>
                    </a:lnTo>
                    <a:lnTo>
                      <a:pt x="4271" y="107195"/>
                    </a:lnTo>
                    <a:lnTo>
                      <a:pt x="3883" y="104268"/>
                    </a:lnTo>
                    <a:lnTo>
                      <a:pt x="4271" y="103170"/>
                    </a:lnTo>
                    <a:lnTo>
                      <a:pt x="4271" y="101341"/>
                    </a:lnTo>
                    <a:lnTo>
                      <a:pt x="4271" y="100609"/>
                    </a:lnTo>
                    <a:lnTo>
                      <a:pt x="3689" y="99878"/>
                    </a:lnTo>
                    <a:lnTo>
                      <a:pt x="3106" y="99146"/>
                    </a:lnTo>
                    <a:lnTo>
                      <a:pt x="2524" y="97317"/>
                    </a:lnTo>
                    <a:lnTo>
                      <a:pt x="2912" y="96585"/>
                    </a:lnTo>
                    <a:lnTo>
                      <a:pt x="3495" y="95121"/>
                    </a:lnTo>
                    <a:lnTo>
                      <a:pt x="5631" y="89634"/>
                    </a:lnTo>
                    <a:lnTo>
                      <a:pt x="6407" y="89634"/>
                    </a:lnTo>
                    <a:lnTo>
                      <a:pt x="6601" y="89634"/>
                    </a:lnTo>
                    <a:lnTo>
                      <a:pt x="9514" y="92195"/>
                    </a:lnTo>
                    <a:lnTo>
                      <a:pt x="11844" y="92560"/>
                    </a:lnTo>
                    <a:lnTo>
                      <a:pt x="12815" y="94756"/>
                    </a:lnTo>
                    <a:lnTo>
                      <a:pt x="13980" y="94756"/>
                    </a:lnTo>
                    <a:lnTo>
                      <a:pt x="14174" y="94756"/>
                    </a:lnTo>
                    <a:lnTo>
                      <a:pt x="14951" y="92195"/>
                    </a:lnTo>
                    <a:lnTo>
                      <a:pt x="13592" y="87073"/>
                    </a:lnTo>
                    <a:lnTo>
                      <a:pt x="14757" y="80121"/>
                    </a:lnTo>
                    <a:lnTo>
                      <a:pt x="15339" y="80487"/>
                    </a:lnTo>
                    <a:lnTo>
                      <a:pt x="15533" y="81219"/>
                    </a:lnTo>
                    <a:lnTo>
                      <a:pt x="15728" y="80487"/>
                    </a:lnTo>
                    <a:lnTo>
                      <a:pt x="17475" y="78658"/>
                    </a:lnTo>
                    <a:lnTo>
                      <a:pt x="19223" y="77560"/>
                    </a:lnTo>
                    <a:lnTo>
                      <a:pt x="20388" y="76097"/>
                    </a:lnTo>
                    <a:lnTo>
                      <a:pt x="19029" y="73902"/>
                    </a:lnTo>
                    <a:lnTo>
                      <a:pt x="19029" y="73536"/>
                    </a:lnTo>
                    <a:lnTo>
                      <a:pt x="18446" y="71341"/>
                    </a:lnTo>
                    <a:lnTo>
                      <a:pt x="19029" y="68048"/>
                    </a:lnTo>
                    <a:lnTo>
                      <a:pt x="20388" y="64390"/>
                    </a:lnTo>
                    <a:lnTo>
                      <a:pt x="20582" y="64390"/>
                    </a:lnTo>
                    <a:lnTo>
                      <a:pt x="21359" y="60731"/>
                    </a:lnTo>
                    <a:lnTo>
                      <a:pt x="21747" y="60000"/>
                    </a:lnTo>
                    <a:lnTo>
                      <a:pt x="22524" y="58902"/>
                    </a:lnTo>
                    <a:lnTo>
                      <a:pt x="24466" y="60000"/>
                    </a:lnTo>
                    <a:lnTo>
                      <a:pt x="25436" y="59268"/>
                    </a:lnTo>
                    <a:lnTo>
                      <a:pt x="26796" y="61829"/>
                    </a:lnTo>
                    <a:lnTo>
                      <a:pt x="26601" y="57804"/>
                    </a:lnTo>
                    <a:lnTo>
                      <a:pt x="29320" y="56707"/>
                    </a:lnTo>
                    <a:lnTo>
                      <a:pt x="30097" y="56707"/>
                    </a:lnTo>
                    <a:lnTo>
                      <a:pt x="30679" y="56707"/>
                    </a:lnTo>
                    <a:lnTo>
                      <a:pt x="31844" y="58536"/>
                    </a:lnTo>
                    <a:lnTo>
                      <a:pt x="32427" y="58902"/>
                    </a:lnTo>
                    <a:lnTo>
                      <a:pt x="35145" y="61829"/>
                    </a:lnTo>
                    <a:lnTo>
                      <a:pt x="36699" y="55975"/>
                    </a:lnTo>
                    <a:lnTo>
                      <a:pt x="37087" y="55975"/>
                    </a:lnTo>
                    <a:lnTo>
                      <a:pt x="38640" y="53780"/>
                    </a:lnTo>
                    <a:lnTo>
                      <a:pt x="39417" y="52317"/>
                    </a:lnTo>
                    <a:lnTo>
                      <a:pt x="40776" y="55975"/>
                    </a:lnTo>
                    <a:lnTo>
                      <a:pt x="42524" y="56707"/>
                    </a:lnTo>
                    <a:lnTo>
                      <a:pt x="42524" y="58536"/>
                    </a:lnTo>
                    <a:lnTo>
                      <a:pt x="43495" y="56707"/>
                    </a:lnTo>
                    <a:lnTo>
                      <a:pt x="44271" y="49756"/>
                    </a:lnTo>
                    <a:lnTo>
                      <a:pt x="44854" y="49756"/>
                    </a:lnTo>
                    <a:lnTo>
                      <a:pt x="45048" y="47195"/>
                    </a:lnTo>
                    <a:lnTo>
                      <a:pt x="44854" y="46829"/>
                    </a:lnTo>
                    <a:lnTo>
                      <a:pt x="44854" y="46097"/>
                    </a:lnTo>
                    <a:lnTo>
                      <a:pt x="46213" y="45731"/>
                    </a:lnTo>
                    <a:lnTo>
                      <a:pt x="46213" y="43170"/>
                    </a:lnTo>
                    <a:lnTo>
                      <a:pt x="46990" y="43902"/>
                    </a:lnTo>
                    <a:lnTo>
                      <a:pt x="48155" y="45731"/>
                    </a:lnTo>
                    <a:lnTo>
                      <a:pt x="48543" y="48658"/>
                    </a:lnTo>
                    <a:lnTo>
                      <a:pt x="52621" y="49756"/>
                    </a:lnTo>
                    <a:lnTo>
                      <a:pt x="53786" y="49390"/>
                    </a:lnTo>
                    <a:lnTo>
                      <a:pt x="53980" y="44268"/>
                    </a:lnTo>
                    <a:lnTo>
                      <a:pt x="53980" y="42073"/>
                    </a:lnTo>
                    <a:lnTo>
                      <a:pt x="54757" y="39146"/>
                    </a:lnTo>
                    <a:lnTo>
                      <a:pt x="55339" y="37682"/>
                    </a:lnTo>
                    <a:lnTo>
                      <a:pt x="55922" y="37682"/>
                    </a:lnTo>
                    <a:lnTo>
                      <a:pt x="56116" y="38048"/>
                    </a:lnTo>
                    <a:lnTo>
                      <a:pt x="57864" y="33658"/>
                    </a:lnTo>
                    <a:lnTo>
                      <a:pt x="57864" y="32195"/>
                    </a:lnTo>
                    <a:lnTo>
                      <a:pt x="59611" y="29268"/>
                    </a:lnTo>
                    <a:lnTo>
                      <a:pt x="60388" y="26707"/>
                    </a:lnTo>
                    <a:lnTo>
                      <a:pt x="60388" y="24512"/>
                    </a:lnTo>
                    <a:lnTo>
                      <a:pt x="60194" y="23048"/>
                    </a:lnTo>
                    <a:lnTo>
                      <a:pt x="60970" y="18658"/>
                    </a:lnTo>
                    <a:lnTo>
                      <a:pt x="61553" y="17926"/>
                    </a:lnTo>
                    <a:lnTo>
                      <a:pt x="62912" y="17926"/>
                    </a:lnTo>
                    <a:lnTo>
                      <a:pt x="63689" y="19390"/>
                    </a:lnTo>
                    <a:lnTo>
                      <a:pt x="65048" y="18658"/>
                    </a:lnTo>
                    <a:lnTo>
                      <a:pt x="66213" y="16463"/>
                    </a:lnTo>
                    <a:lnTo>
                      <a:pt x="66601" y="16097"/>
                    </a:lnTo>
                    <a:lnTo>
                      <a:pt x="66990" y="15365"/>
                    </a:lnTo>
                    <a:lnTo>
                      <a:pt x="68737" y="13902"/>
                    </a:lnTo>
                    <a:lnTo>
                      <a:pt x="69902" y="10975"/>
                    </a:lnTo>
                    <a:lnTo>
                      <a:pt x="70097" y="10243"/>
                    </a:lnTo>
                    <a:lnTo>
                      <a:pt x="68543" y="9878"/>
                    </a:lnTo>
                    <a:lnTo>
                      <a:pt x="68543" y="8780"/>
                    </a:lnTo>
                    <a:lnTo>
                      <a:pt x="68737" y="5853"/>
                    </a:lnTo>
                    <a:lnTo>
                      <a:pt x="68349" y="4756"/>
                    </a:lnTo>
                    <a:lnTo>
                      <a:pt x="67961" y="3292"/>
                    </a:lnTo>
                    <a:lnTo>
                      <a:pt x="68737" y="1463"/>
                    </a:lnTo>
                    <a:lnTo>
                      <a:pt x="69320" y="731"/>
                    </a:lnTo>
                    <a:lnTo>
                      <a:pt x="69902" y="0"/>
                    </a:lnTo>
                    <a:lnTo>
                      <a:pt x="72038" y="1829"/>
                    </a:lnTo>
                    <a:lnTo>
                      <a:pt x="73980" y="731"/>
                    </a:lnTo>
                    <a:lnTo>
                      <a:pt x="74174" y="0"/>
                    </a:lnTo>
                    <a:lnTo>
                      <a:pt x="76310" y="2195"/>
                    </a:lnTo>
                    <a:lnTo>
                      <a:pt x="77087" y="2926"/>
                    </a:lnTo>
                    <a:lnTo>
                      <a:pt x="78058" y="5853"/>
                    </a:lnTo>
                    <a:lnTo>
                      <a:pt x="78446" y="6951"/>
                    </a:lnTo>
                    <a:lnTo>
                      <a:pt x="79029" y="8414"/>
                    </a:lnTo>
                    <a:lnTo>
                      <a:pt x="79029" y="9878"/>
                    </a:lnTo>
                    <a:lnTo>
                      <a:pt x="80970" y="11341"/>
                    </a:lnTo>
                    <a:lnTo>
                      <a:pt x="82330" y="12073"/>
                    </a:lnTo>
                    <a:lnTo>
                      <a:pt x="82912" y="10975"/>
                    </a:lnTo>
                    <a:lnTo>
                      <a:pt x="83106" y="10975"/>
                    </a:lnTo>
                    <a:lnTo>
                      <a:pt x="84660" y="10975"/>
                    </a:lnTo>
                    <a:lnTo>
                      <a:pt x="85436" y="12073"/>
                    </a:lnTo>
                    <a:lnTo>
                      <a:pt x="87378" y="15365"/>
                    </a:lnTo>
                    <a:lnTo>
                      <a:pt x="88155" y="15365"/>
                    </a:lnTo>
                    <a:lnTo>
                      <a:pt x="88543" y="15365"/>
                    </a:lnTo>
                    <a:lnTo>
                      <a:pt x="88932" y="15365"/>
                    </a:lnTo>
                    <a:lnTo>
                      <a:pt x="89320" y="13536"/>
                    </a:lnTo>
                    <a:lnTo>
                      <a:pt x="90679" y="12073"/>
                    </a:lnTo>
                    <a:lnTo>
                      <a:pt x="93398" y="12804"/>
                    </a:lnTo>
                    <a:lnTo>
                      <a:pt x="94951" y="15365"/>
                    </a:lnTo>
                    <a:lnTo>
                      <a:pt x="95145" y="14634"/>
                    </a:lnTo>
                    <a:lnTo>
                      <a:pt x="95728" y="13536"/>
                    </a:lnTo>
                    <a:lnTo>
                      <a:pt x="97087" y="13536"/>
                    </a:lnTo>
                    <a:lnTo>
                      <a:pt x="98640" y="8780"/>
                    </a:lnTo>
                    <a:lnTo>
                      <a:pt x="101165" y="7317"/>
                    </a:lnTo>
                    <a:lnTo>
                      <a:pt x="101747" y="12073"/>
                    </a:lnTo>
                    <a:lnTo>
                      <a:pt x="102718" y="14634"/>
                    </a:lnTo>
                    <a:lnTo>
                      <a:pt x="103495" y="14634"/>
                    </a:lnTo>
                    <a:lnTo>
                      <a:pt x="105242" y="16097"/>
                    </a:lnTo>
                    <a:lnTo>
                      <a:pt x="106019" y="16829"/>
                    </a:lnTo>
                    <a:lnTo>
                      <a:pt x="106796" y="19024"/>
                    </a:lnTo>
                    <a:lnTo>
                      <a:pt x="106796" y="20853"/>
                    </a:lnTo>
                    <a:lnTo>
                      <a:pt x="107378" y="25609"/>
                    </a:lnTo>
                    <a:lnTo>
                      <a:pt x="106990" y="25609"/>
                    </a:lnTo>
                    <a:lnTo>
                      <a:pt x="106990" y="30731"/>
                    </a:lnTo>
                    <a:lnTo>
                      <a:pt x="109708" y="35121"/>
                    </a:lnTo>
                    <a:lnTo>
                      <a:pt x="109708" y="37317"/>
                    </a:lnTo>
                    <a:lnTo>
                      <a:pt x="109708" y="37682"/>
                    </a:lnTo>
                    <a:lnTo>
                      <a:pt x="111456" y="39878"/>
                    </a:lnTo>
                    <a:lnTo>
                      <a:pt x="111456" y="40243"/>
                    </a:lnTo>
                    <a:lnTo>
                      <a:pt x="112233" y="42073"/>
                    </a:lnTo>
                    <a:lnTo>
                      <a:pt x="113203" y="44268"/>
                    </a:lnTo>
                    <a:lnTo>
                      <a:pt x="113009" y="44634"/>
                    </a:lnTo>
                    <a:lnTo>
                      <a:pt x="117087" y="49756"/>
                    </a:lnTo>
                    <a:lnTo>
                      <a:pt x="117087" y="50853"/>
                    </a:lnTo>
                    <a:lnTo>
                      <a:pt x="119805" y="50853"/>
                    </a:lnTo>
                    <a:lnTo>
                      <a:pt x="118058" y="54512"/>
                    </a:lnTo>
                    <a:lnTo>
                      <a:pt x="116504" y="58536"/>
                    </a:lnTo>
                    <a:lnTo>
                      <a:pt x="114951" y="61829"/>
                    </a:lnTo>
                    <a:lnTo>
                      <a:pt x="113980" y="63292"/>
                    </a:lnTo>
                    <a:lnTo>
                      <a:pt x="113009" y="64390"/>
                    </a:lnTo>
                    <a:lnTo>
                      <a:pt x="111456" y="66951"/>
                    </a:lnTo>
                    <a:lnTo>
                      <a:pt x="111067" y="66951"/>
                    </a:lnTo>
                    <a:lnTo>
                      <a:pt x="108932" y="70609"/>
                    </a:lnTo>
                    <a:lnTo>
                      <a:pt x="108737" y="75000"/>
                    </a:lnTo>
                    <a:lnTo>
                      <a:pt x="106796" y="77560"/>
                    </a:lnTo>
                    <a:lnTo>
                      <a:pt x="106796" y="80121"/>
                    </a:lnTo>
                    <a:lnTo>
                      <a:pt x="106796" y="80487"/>
                    </a:lnTo>
                    <a:lnTo>
                      <a:pt x="103300" y="85975"/>
                    </a:lnTo>
                    <a:lnTo>
                      <a:pt x="103300" y="87073"/>
                    </a:lnTo>
                    <a:lnTo>
                      <a:pt x="98252" y="92195"/>
                    </a:lnTo>
                    <a:lnTo>
                      <a:pt x="97281" y="92195"/>
                    </a:lnTo>
                    <a:lnTo>
                      <a:pt x="95533" y="94756"/>
                    </a:lnTo>
                    <a:lnTo>
                      <a:pt x="94757" y="95121"/>
                    </a:lnTo>
                    <a:lnTo>
                      <a:pt x="94368" y="96219"/>
                    </a:lnTo>
                    <a:lnTo>
                      <a:pt x="93009" y="96585"/>
                    </a:lnTo>
                    <a:lnTo>
                      <a:pt x="90679" y="97317"/>
                    </a:lnTo>
                    <a:lnTo>
                      <a:pt x="89320" y="97317"/>
                    </a:lnTo>
                    <a:lnTo>
                      <a:pt x="87961" y="97682"/>
                    </a:lnTo>
                    <a:lnTo>
                      <a:pt x="86019" y="98414"/>
                    </a:lnTo>
                    <a:lnTo>
                      <a:pt x="85436" y="9841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1" name="Shape 122" title="Louisiana">
                <a:extLst>
                  <a:ext uri="{FF2B5EF4-FFF2-40B4-BE49-F238E27FC236}">
                    <a16:creationId xmlns:a16="http://schemas.microsoft.com/office/drawing/2014/main" id="{5DA15A18-12E7-674D-A658-0DBF2E939DCA}"/>
                  </a:ext>
                </a:extLst>
              </p:cNvPr>
              <p:cNvSpPr/>
              <p:nvPr/>
            </p:nvSpPr>
            <p:spPr>
              <a:xfrm>
                <a:off x="5214892" y="4144000"/>
                <a:ext cx="780018" cy="669414"/>
              </a:xfrm>
              <a:custGeom>
                <a:avLst/>
                <a:gdLst/>
                <a:ahLst/>
                <a:cxnLst/>
                <a:rect l="0" t="0" r="0" b="0"/>
                <a:pathLst>
                  <a:path w="120000" h="120000" extrusionOk="0">
                    <a:moveTo>
                      <a:pt x="67022" y="60558"/>
                    </a:moveTo>
                    <a:lnTo>
                      <a:pt x="69240" y="60558"/>
                    </a:lnTo>
                    <a:lnTo>
                      <a:pt x="70718" y="60558"/>
                    </a:lnTo>
                    <a:lnTo>
                      <a:pt x="74414" y="60279"/>
                    </a:lnTo>
                    <a:lnTo>
                      <a:pt x="76139" y="60000"/>
                    </a:lnTo>
                    <a:lnTo>
                      <a:pt x="77618" y="60000"/>
                    </a:lnTo>
                    <a:lnTo>
                      <a:pt x="80574" y="60000"/>
                    </a:lnTo>
                    <a:lnTo>
                      <a:pt x="81067" y="59441"/>
                    </a:lnTo>
                    <a:lnTo>
                      <a:pt x="82053" y="59441"/>
                    </a:lnTo>
                    <a:lnTo>
                      <a:pt x="84763" y="59162"/>
                    </a:lnTo>
                    <a:lnTo>
                      <a:pt x="85503" y="59162"/>
                    </a:lnTo>
                    <a:lnTo>
                      <a:pt x="87474" y="59162"/>
                    </a:lnTo>
                    <a:lnTo>
                      <a:pt x="90431" y="58883"/>
                    </a:lnTo>
                    <a:lnTo>
                      <a:pt x="97084" y="58046"/>
                    </a:lnTo>
                    <a:lnTo>
                      <a:pt x="98809" y="58046"/>
                    </a:lnTo>
                    <a:lnTo>
                      <a:pt x="99548" y="58046"/>
                    </a:lnTo>
                    <a:lnTo>
                      <a:pt x="99055" y="60279"/>
                    </a:lnTo>
                    <a:lnTo>
                      <a:pt x="97823" y="65860"/>
                    </a:lnTo>
                    <a:lnTo>
                      <a:pt x="97330" y="68372"/>
                    </a:lnTo>
                    <a:lnTo>
                      <a:pt x="99794" y="73116"/>
                    </a:lnTo>
                    <a:lnTo>
                      <a:pt x="100041" y="73116"/>
                    </a:lnTo>
                    <a:lnTo>
                      <a:pt x="101519" y="74511"/>
                    </a:lnTo>
                    <a:lnTo>
                      <a:pt x="103490" y="80372"/>
                    </a:lnTo>
                    <a:lnTo>
                      <a:pt x="105954" y="82325"/>
                    </a:lnTo>
                    <a:lnTo>
                      <a:pt x="103490" y="83441"/>
                    </a:lnTo>
                    <a:lnTo>
                      <a:pt x="101273" y="87348"/>
                    </a:lnTo>
                    <a:lnTo>
                      <a:pt x="98809" y="88186"/>
                    </a:lnTo>
                    <a:lnTo>
                      <a:pt x="101273" y="90139"/>
                    </a:lnTo>
                    <a:lnTo>
                      <a:pt x="102505" y="92093"/>
                    </a:lnTo>
                    <a:lnTo>
                      <a:pt x="104229" y="92093"/>
                    </a:lnTo>
                    <a:lnTo>
                      <a:pt x="105708" y="87906"/>
                    </a:lnTo>
                    <a:lnTo>
                      <a:pt x="106940" y="87069"/>
                    </a:lnTo>
                    <a:lnTo>
                      <a:pt x="109650" y="85953"/>
                    </a:lnTo>
                    <a:lnTo>
                      <a:pt x="113839" y="82325"/>
                    </a:lnTo>
                    <a:lnTo>
                      <a:pt x="113839" y="89023"/>
                    </a:lnTo>
                    <a:lnTo>
                      <a:pt x="112854" y="89860"/>
                    </a:lnTo>
                    <a:lnTo>
                      <a:pt x="112854" y="91255"/>
                    </a:lnTo>
                    <a:lnTo>
                      <a:pt x="109404" y="95162"/>
                    </a:lnTo>
                    <a:lnTo>
                      <a:pt x="108911" y="97953"/>
                    </a:lnTo>
                    <a:lnTo>
                      <a:pt x="107679" y="96279"/>
                    </a:lnTo>
                    <a:lnTo>
                      <a:pt x="107679" y="99069"/>
                    </a:lnTo>
                    <a:lnTo>
                      <a:pt x="104476" y="97953"/>
                    </a:lnTo>
                    <a:lnTo>
                      <a:pt x="107679" y="99069"/>
                    </a:lnTo>
                    <a:lnTo>
                      <a:pt x="104476" y="99348"/>
                    </a:lnTo>
                    <a:lnTo>
                      <a:pt x="107433" y="102976"/>
                    </a:lnTo>
                    <a:lnTo>
                      <a:pt x="105708" y="102976"/>
                    </a:lnTo>
                    <a:lnTo>
                      <a:pt x="107926" y="106325"/>
                    </a:lnTo>
                    <a:lnTo>
                      <a:pt x="111129" y="106325"/>
                    </a:lnTo>
                    <a:lnTo>
                      <a:pt x="114579" y="108279"/>
                    </a:lnTo>
                    <a:lnTo>
                      <a:pt x="115811" y="107441"/>
                    </a:lnTo>
                    <a:lnTo>
                      <a:pt x="118275" y="109953"/>
                    </a:lnTo>
                    <a:lnTo>
                      <a:pt x="119753" y="110232"/>
                    </a:lnTo>
                    <a:lnTo>
                      <a:pt x="119260" y="115255"/>
                    </a:lnTo>
                    <a:lnTo>
                      <a:pt x="117535" y="115255"/>
                    </a:lnTo>
                    <a:lnTo>
                      <a:pt x="117289" y="118046"/>
                    </a:lnTo>
                    <a:lnTo>
                      <a:pt x="117289" y="117767"/>
                    </a:lnTo>
                    <a:lnTo>
                      <a:pt x="114825" y="114976"/>
                    </a:lnTo>
                    <a:lnTo>
                      <a:pt x="112114" y="119162"/>
                    </a:lnTo>
                    <a:lnTo>
                      <a:pt x="111868" y="118883"/>
                    </a:lnTo>
                    <a:lnTo>
                      <a:pt x="112114" y="118046"/>
                    </a:lnTo>
                    <a:lnTo>
                      <a:pt x="111868" y="115255"/>
                    </a:lnTo>
                    <a:lnTo>
                      <a:pt x="111129" y="115255"/>
                    </a:lnTo>
                    <a:lnTo>
                      <a:pt x="108665" y="111348"/>
                    </a:lnTo>
                    <a:lnTo>
                      <a:pt x="102751" y="109395"/>
                    </a:lnTo>
                    <a:lnTo>
                      <a:pt x="99055" y="110232"/>
                    </a:lnTo>
                    <a:lnTo>
                      <a:pt x="95359" y="114418"/>
                    </a:lnTo>
                    <a:lnTo>
                      <a:pt x="91663" y="117209"/>
                    </a:lnTo>
                    <a:lnTo>
                      <a:pt x="88952" y="118046"/>
                    </a:lnTo>
                    <a:lnTo>
                      <a:pt x="90924" y="117209"/>
                    </a:lnTo>
                    <a:lnTo>
                      <a:pt x="91909" y="116093"/>
                    </a:lnTo>
                    <a:lnTo>
                      <a:pt x="89938" y="112186"/>
                    </a:lnTo>
                    <a:lnTo>
                      <a:pt x="88213" y="112186"/>
                    </a:lnTo>
                    <a:lnTo>
                      <a:pt x="87474" y="114139"/>
                    </a:lnTo>
                    <a:lnTo>
                      <a:pt x="85749" y="113302"/>
                    </a:lnTo>
                    <a:lnTo>
                      <a:pt x="81560" y="116930"/>
                    </a:lnTo>
                    <a:lnTo>
                      <a:pt x="78850" y="119720"/>
                    </a:lnTo>
                    <a:lnTo>
                      <a:pt x="78110" y="119720"/>
                    </a:lnTo>
                    <a:lnTo>
                      <a:pt x="75893" y="116372"/>
                    </a:lnTo>
                    <a:lnTo>
                      <a:pt x="71704" y="116930"/>
                    </a:lnTo>
                    <a:lnTo>
                      <a:pt x="65297" y="111906"/>
                    </a:lnTo>
                    <a:lnTo>
                      <a:pt x="67022" y="112186"/>
                    </a:lnTo>
                    <a:lnTo>
                      <a:pt x="68254" y="110232"/>
                    </a:lnTo>
                    <a:lnTo>
                      <a:pt x="67515" y="107162"/>
                    </a:lnTo>
                    <a:lnTo>
                      <a:pt x="61848" y="105767"/>
                    </a:lnTo>
                    <a:lnTo>
                      <a:pt x="60862" y="106325"/>
                    </a:lnTo>
                    <a:lnTo>
                      <a:pt x="60369" y="102976"/>
                    </a:lnTo>
                    <a:lnTo>
                      <a:pt x="58644" y="103255"/>
                    </a:lnTo>
                    <a:lnTo>
                      <a:pt x="58644" y="99906"/>
                    </a:lnTo>
                    <a:lnTo>
                      <a:pt x="55687" y="99348"/>
                    </a:lnTo>
                    <a:lnTo>
                      <a:pt x="52977" y="101023"/>
                    </a:lnTo>
                    <a:lnTo>
                      <a:pt x="53223" y="100186"/>
                    </a:lnTo>
                    <a:lnTo>
                      <a:pt x="52977" y="99906"/>
                    </a:lnTo>
                    <a:lnTo>
                      <a:pt x="52977" y="97395"/>
                    </a:lnTo>
                    <a:lnTo>
                      <a:pt x="50513" y="97395"/>
                    </a:lnTo>
                    <a:lnTo>
                      <a:pt x="49774" y="99069"/>
                    </a:lnTo>
                    <a:lnTo>
                      <a:pt x="46324" y="100465"/>
                    </a:lnTo>
                    <a:lnTo>
                      <a:pt x="50266" y="104093"/>
                    </a:lnTo>
                    <a:lnTo>
                      <a:pt x="53963" y="103813"/>
                    </a:lnTo>
                    <a:lnTo>
                      <a:pt x="55934" y="104930"/>
                    </a:lnTo>
                    <a:lnTo>
                      <a:pt x="55934" y="107441"/>
                    </a:lnTo>
                    <a:lnTo>
                      <a:pt x="53223" y="107441"/>
                    </a:lnTo>
                    <a:lnTo>
                      <a:pt x="49034" y="105209"/>
                    </a:lnTo>
                    <a:lnTo>
                      <a:pt x="47063" y="105209"/>
                    </a:lnTo>
                    <a:lnTo>
                      <a:pt x="44599" y="106883"/>
                    </a:lnTo>
                    <a:lnTo>
                      <a:pt x="36221" y="106325"/>
                    </a:lnTo>
                    <a:lnTo>
                      <a:pt x="27843" y="102418"/>
                    </a:lnTo>
                    <a:lnTo>
                      <a:pt x="21190" y="101023"/>
                    </a:lnTo>
                    <a:lnTo>
                      <a:pt x="9856" y="102976"/>
                    </a:lnTo>
                    <a:lnTo>
                      <a:pt x="8131" y="105767"/>
                    </a:lnTo>
                    <a:lnTo>
                      <a:pt x="7145" y="102976"/>
                    </a:lnTo>
                    <a:lnTo>
                      <a:pt x="6406" y="99348"/>
                    </a:lnTo>
                    <a:lnTo>
                      <a:pt x="7392" y="99069"/>
                    </a:lnTo>
                    <a:lnTo>
                      <a:pt x="9117" y="94883"/>
                    </a:lnTo>
                    <a:lnTo>
                      <a:pt x="9856" y="93488"/>
                    </a:lnTo>
                    <a:lnTo>
                      <a:pt x="10102" y="93209"/>
                    </a:lnTo>
                    <a:lnTo>
                      <a:pt x="10595" y="90976"/>
                    </a:lnTo>
                    <a:lnTo>
                      <a:pt x="10595" y="87348"/>
                    </a:lnTo>
                    <a:lnTo>
                      <a:pt x="9117" y="85116"/>
                    </a:lnTo>
                    <a:lnTo>
                      <a:pt x="9117" y="82883"/>
                    </a:lnTo>
                    <a:lnTo>
                      <a:pt x="9117" y="82325"/>
                    </a:lnTo>
                    <a:lnTo>
                      <a:pt x="9856" y="79813"/>
                    </a:lnTo>
                    <a:lnTo>
                      <a:pt x="11827" y="72000"/>
                    </a:lnTo>
                    <a:lnTo>
                      <a:pt x="12813" y="68093"/>
                    </a:lnTo>
                    <a:lnTo>
                      <a:pt x="12073" y="64186"/>
                    </a:lnTo>
                    <a:lnTo>
                      <a:pt x="12813" y="58883"/>
                    </a:lnTo>
                    <a:lnTo>
                      <a:pt x="11581" y="58883"/>
                    </a:lnTo>
                    <a:lnTo>
                      <a:pt x="8131" y="49395"/>
                    </a:lnTo>
                    <a:lnTo>
                      <a:pt x="8377" y="49116"/>
                    </a:lnTo>
                    <a:lnTo>
                      <a:pt x="5667" y="46604"/>
                    </a:lnTo>
                    <a:lnTo>
                      <a:pt x="5667" y="41581"/>
                    </a:lnTo>
                    <a:lnTo>
                      <a:pt x="4681" y="38511"/>
                    </a:lnTo>
                    <a:lnTo>
                      <a:pt x="1478" y="35441"/>
                    </a:lnTo>
                    <a:lnTo>
                      <a:pt x="1478" y="34604"/>
                    </a:lnTo>
                    <a:lnTo>
                      <a:pt x="1232" y="34604"/>
                    </a:lnTo>
                    <a:lnTo>
                      <a:pt x="985" y="34046"/>
                    </a:lnTo>
                    <a:lnTo>
                      <a:pt x="492" y="28186"/>
                    </a:lnTo>
                    <a:lnTo>
                      <a:pt x="492" y="26511"/>
                    </a:lnTo>
                    <a:lnTo>
                      <a:pt x="492" y="22604"/>
                    </a:lnTo>
                    <a:lnTo>
                      <a:pt x="492" y="22325"/>
                    </a:lnTo>
                    <a:lnTo>
                      <a:pt x="246" y="18976"/>
                    </a:lnTo>
                    <a:lnTo>
                      <a:pt x="246" y="15069"/>
                    </a:lnTo>
                    <a:lnTo>
                      <a:pt x="0" y="13116"/>
                    </a:lnTo>
                    <a:lnTo>
                      <a:pt x="0" y="12000"/>
                    </a:lnTo>
                    <a:lnTo>
                      <a:pt x="0" y="11441"/>
                    </a:lnTo>
                    <a:lnTo>
                      <a:pt x="0" y="7255"/>
                    </a:lnTo>
                    <a:lnTo>
                      <a:pt x="0" y="3627"/>
                    </a:lnTo>
                    <a:lnTo>
                      <a:pt x="0" y="3069"/>
                    </a:lnTo>
                    <a:lnTo>
                      <a:pt x="492" y="3069"/>
                    </a:lnTo>
                    <a:lnTo>
                      <a:pt x="2217" y="3069"/>
                    </a:lnTo>
                    <a:lnTo>
                      <a:pt x="4928" y="3069"/>
                    </a:lnTo>
                    <a:lnTo>
                      <a:pt x="7638" y="3069"/>
                    </a:lnTo>
                    <a:lnTo>
                      <a:pt x="8131" y="3069"/>
                    </a:lnTo>
                    <a:lnTo>
                      <a:pt x="11088" y="2511"/>
                    </a:lnTo>
                    <a:lnTo>
                      <a:pt x="11581" y="2511"/>
                    </a:lnTo>
                    <a:lnTo>
                      <a:pt x="11827" y="2511"/>
                    </a:lnTo>
                    <a:lnTo>
                      <a:pt x="15277" y="2511"/>
                    </a:lnTo>
                    <a:lnTo>
                      <a:pt x="17002" y="2511"/>
                    </a:lnTo>
                    <a:lnTo>
                      <a:pt x="17741" y="2511"/>
                    </a:lnTo>
                    <a:lnTo>
                      <a:pt x="17987" y="2511"/>
                    </a:lnTo>
                    <a:lnTo>
                      <a:pt x="18726" y="2511"/>
                    </a:lnTo>
                    <a:lnTo>
                      <a:pt x="22915" y="2232"/>
                    </a:lnTo>
                    <a:lnTo>
                      <a:pt x="26858" y="1674"/>
                    </a:lnTo>
                    <a:lnTo>
                      <a:pt x="28583" y="1674"/>
                    </a:lnTo>
                    <a:lnTo>
                      <a:pt x="33757" y="1674"/>
                    </a:lnTo>
                    <a:lnTo>
                      <a:pt x="40903" y="1116"/>
                    </a:lnTo>
                    <a:lnTo>
                      <a:pt x="43367" y="1116"/>
                    </a:lnTo>
                    <a:lnTo>
                      <a:pt x="53963" y="279"/>
                    </a:lnTo>
                    <a:lnTo>
                      <a:pt x="54209" y="279"/>
                    </a:lnTo>
                    <a:lnTo>
                      <a:pt x="56919" y="279"/>
                    </a:lnTo>
                    <a:lnTo>
                      <a:pt x="57412" y="279"/>
                    </a:lnTo>
                    <a:lnTo>
                      <a:pt x="58151" y="279"/>
                    </a:lnTo>
                    <a:lnTo>
                      <a:pt x="61108" y="0"/>
                    </a:lnTo>
                    <a:lnTo>
                      <a:pt x="62094" y="0"/>
                    </a:lnTo>
                    <a:lnTo>
                      <a:pt x="62587" y="0"/>
                    </a:lnTo>
                    <a:lnTo>
                      <a:pt x="63572" y="0"/>
                    </a:lnTo>
                    <a:lnTo>
                      <a:pt x="64804" y="12279"/>
                    </a:lnTo>
                    <a:lnTo>
                      <a:pt x="67515" y="11162"/>
                    </a:lnTo>
                    <a:lnTo>
                      <a:pt x="67022" y="12558"/>
                    </a:lnTo>
                    <a:lnTo>
                      <a:pt x="66283" y="13116"/>
                    </a:lnTo>
                    <a:lnTo>
                      <a:pt x="68008" y="15348"/>
                    </a:lnTo>
                    <a:lnTo>
                      <a:pt x="65297" y="15069"/>
                    </a:lnTo>
                    <a:lnTo>
                      <a:pt x="68008" y="16186"/>
                    </a:lnTo>
                    <a:lnTo>
                      <a:pt x="68747" y="24279"/>
                    </a:lnTo>
                    <a:lnTo>
                      <a:pt x="65790" y="24000"/>
                    </a:lnTo>
                    <a:lnTo>
                      <a:pt x="65790" y="26511"/>
                    </a:lnTo>
                    <a:lnTo>
                      <a:pt x="67268" y="26232"/>
                    </a:lnTo>
                    <a:lnTo>
                      <a:pt x="67515" y="26232"/>
                    </a:lnTo>
                    <a:lnTo>
                      <a:pt x="68008" y="26232"/>
                    </a:lnTo>
                    <a:lnTo>
                      <a:pt x="68008" y="26511"/>
                    </a:lnTo>
                    <a:lnTo>
                      <a:pt x="65790" y="28186"/>
                    </a:lnTo>
                    <a:lnTo>
                      <a:pt x="67022" y="30139"/>
                    </a:lnTo>
                    <a:lnTo>
                      <a:pt x="63819" y="34325"/>
                    </a:lnTo>
                    <a:lnTo>
                      <a:pt x="63572" y="34325"/>
                    </a:lnTo>
                    <a:lnTo>
                      <a:pt x="63572" y="38232"/>
                    </a:lnTo>
                    <a:lnTo>
                      <a:pt x="62094" y="38232"/>
                    </a:lnTo>
                    <a:lnTo>
                      <a:pt x="61355" y="38232"/>
                    </a:lnTo>
                    <a:lnTo>
                      <a:pt x="61108" y="38511"/>
                    </a:lnTo>
                    <a:lnTo>
                      <a:pt x="60862" y="38511"/>
                    </a:lnTo>
                    <a:lnTo>
                      <a:pt x="58151" y="41581"/>
                    </a:lnTo>
                    <a:lnTo>
                      <a:pt x="58644" y="50232"/>
                    </a:lnTo>
                    <a:lnTo>
                      <a:pt x="56919" y="55534"/>
                    </a:lnTo>
                    <a:lnTo>
                      <a:pt x="56427" y="57488"/>
                    </a:lnTo>
                    <a:lnTo>
                      <a:pt x="56919" y="61116"/>
                    </a:lnTo>
                    <a:lnTo>
                      <a:pt x="56427" y="61395"/>
                    </a:lnTo>
                    <a:lnTo>
                      <a:pt x="62094" y="61116"/>
                    </a:lnTo>
                    <a:lnTo>
                      <a:pt x="65297" y="61116"/>
                    </a:lnTo>
                    <a:lnTo>
                      <a:pt x="67022" y="6055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2" name="Shape 123" title="Nebraska">
                <a:extLst>
                  <a:ext uri="{FF2B5EF4-FFF2-40B4-BE49-F238E27FC236}">
                    <a16:creationId xmlns:a16="http://schemas.microsoft.com/office/drawing/2014/main" id="{A3588DC0-2463-C84E-BF3D-387B68490BB3}"/>
                  </a:ext>
                </a:extLst>
              </p:cNvPr>
              <p:cNvSpPr/>
              <p:nvPr/>
            </p:nvSpPr>
            <p:spPr>
              <a:xfrm>
                <a:off x="3861246" y="2453096"/>
                <a:ext cx="1139215" cy="536690"/>
              </a:xfrm>
              <a:custGeom>
                <a:avLst/>
                <a:gdLst/>
                <a:ahLst/>
                <a:cxnLst/>
                <a:rect l="0" t="0" r="0" b="0"/>
                <a:pathLst>
                  <a:path w="120000" h="120000" extrusionOk="0">
                    <a:moveTo>
                      <a:pt x="72573" y="119652"/>
                    </a:moveTo>
                    <a:lnTo>
                      <a:pt x="72067" y="119652"/>
                    </a:lnTo>
                    <a:lnTo>
                      <a:pt x="70379" y="119652"/>
                    </a:lnTo>
                    <a:lnTo>
                      <a:pt x="67679" y="119652"/>
                    </a:lnTo>
                    <a:lnTo>
                      <a:pt x="67004" y="118956"/>
                    </a:lnTo>
                    <a:lnTo>
                      <a:pt x="66329" y="118956"/>
                    </a:lnTo>
                    <a:lnTo>
                      <a:pt x="64303" y="118956"/>
                    </a:lnTo>
                    <a:lnTo>
                      <a:pt x="63459" y="118956"/>
                    </a:lnTo>
                    <a:lnTo>
                      <a:pt x="59915" y="118956"/>
                    </a:lnTo>
                    <a:lnTo>
                      <a:pt x="57383" y="118956"/>
                    </a:lnTo>
                    <a:lnTo>
                      <a:pt x="53164" y="118956"/>
                    </a:lnTo>
                    <a:lnTo>
                      <a:pt x="52489" y="118956"/>
                    </a:lnTo>
                    <a:lnTo>
                      <a:pt x="52320" y="118956"/>
                    </a:lnTo>
                    <a:lnTo>
                      <a:pt x="49620" y="118608"/>
                    </a:lnTo>
                    <a:lnTo>
                      <a:pt x="47088" y="118608"/>
                    </a:lnTo>
                    <a:lnTo>
                      <a:pt x="44725" y="118608"/>
                    </a:lnTo>
                    <a:lnTo>
                      <a:pt x="44219" y="118608"/>
                    </a:lnTo>
                    <a:lnTo>
                      <a:pt x="42700" y="117913"/>
                    </a:lnTo>
                    <a:lnTo>
                      <a:pt x="39156" y="117913"/>
                    </a:lnTo>
                    <a:lnTo>
                      <a:pt x="36624" y="117913"/>
                    </a:lnTo>
                    <a:lnTo>
                      <a:pt x="35949" y="117913"/>
                    </a:lnTo>
                    <a:lnTo>
                      <a:pt x="35443" y="117913"/>
                    </a:lnTo>
                    <a:lnTo>
                      <a:pt x="26497" y="117217"/>
                    </a:lnTo>
                    <a:lnTo>
                      <a:pt x="26835" y="104000"/>
                    </a:lnTo>
                    <a:lnTo>
                      <a:pt x="26835" y="100521"/>
                    </a:lnTo>
                    <a:lnTo>
                      <a:pt x="26835" y="98086"/>
                    </a:lnTo>
                    <a:lnTo>
                      <a:pt x="27004" y="93217"/>
                    </a:lnTo>
                    <a:lnTo>
                      <a:pt x="27004" y="90782"/>
                    </a:lnTo>
                    <a:lnTo>
                      <a:pt x="27004" y="88347"/>
                    </a:lnTo>
                    <a:lnTo>
                      <a:pt x="27172" y="78956"/>
                    </a:lnTo>
                    <a:lnTo>
                      <a:pt x="19578" y="78260"/>
                    </a:lnTo>
                    <a:lnTo>
                      <a:pt x="19071" y="78260"/>
                    </a:lnTo>
                    <a:lnTo>
                      <a:pt x="8945" y="77217"/>
                    </a:lnTo>
                    <a:lnTo>
                      <a:pt x="6413" y="76521"/>
                    </a:lnTo>
                    <a:lnTo>
                      <a:pt x="5738" y="76521"/>
                    </a:lnTo>
                    <a:lnTo>
                      <a:pt x="0" y="76173"/>
                    </a:lnTo>
                    <a:lnTo>
                      <a:pt x="168" y="71304"/>
                    </a:lnTo>
                    <a:lnTo>
                      <a:pt x="168" y="64347"/>
                    </a:lnTo>
                    <a:lnTo>
                      <a:pt x="337" y="61217"/>
                    </a:lnTo>
                    <a:lnTo>
                      <a:pt x="675" y="57391"/>
                    </a:lnTo>
                    <a:lnTo>
                      <a:pt x="675" y="54956"/>
                    </a:lnTo>
                    <a:lnTo>
                      <a:pt x="675" y="52521"/>
                    </a:lnTo>
                    <a:lnTo>
                      <a:pt x="675" y="49391"/>
                    </a:lnTo>
                    <a:lnTo>
                      <a:pt x="675" y="47652"/>
                    </a:lnTo>
                    <a:lnTo>
                      <a:pt x="843" y="42782"/>
                    </a:lnTo>
                    <a:lnTo>
                      <a:pt x="1012" y="37913"/>
                    </a:lnTo>
                    <a:lnTo>
                      <a:pt x="1012" y="33391"/>
                    </a:lnTo>
                    <a:lnTo>
                      <a:pt x="1350" y="28521"/>
                    </a:lnTo>
                    <a:lnTo>
                      <a:pt x="1856" y="15304"/>
                    </a:lnTo>
                    <a:lnTo>
                      <a:pt x="1856" y="6608"/>
                    </a:lnTo>
                    <a:lnTo>
                      <a:pt x="2025" y="1739"/>
                    </a:lnTo>
                    <a:lnTo>
                      <a:pt x="2194" y="0"/>
                    </a:lnTo>
                    <a:lnTo>
                      <a:pt x="2531" y="347"/>
                    </a:lnTo>
                    <a:lnTo>
                      <a:pt x="2700" y="347"/>
                    </a:lnTo>
                    <a:lnTo>
                      <a:pt x="9451" y="695"/>
                    </a:lnTo>
                    <a:lnTo>
                      <a:pt x="12827" y="695"/>
                    </a:lnTo>
                    <a:lnTo>
                      <a:pt x="13164" y="1391"/>
                    </a:lnTo>
                    <a:lnTo>
                      <a:pt x="16033" y="1739"/>
                    </a:lnTo>
                    <a:lnTo>
                      <a:pt x="17721" y="1739"/>
                    </a:lnTo>
                    <a:lnTo>
                      <a:pt x="18059" y="1739"/>
                    </a:lnTo>
                    <a:lnTo>
                      <a:pt x="18902" y="1739"/>
                    </a:lnTo>
                    <a:lnTo>
                      <a:pt x="23122" y="2086"/>
                    </a:lnTo>
                    <a:lnTo>
                      <a:pt x="26160" y="2782"/>
                    </a:lnTo>
                    <a:lnTo>
                      <a:pt x="28185" y="2782"/>
                    </a:lnTo>
                    <a:lnTo>
                      <a:pt x="32573" y="3130"/>
                    </a:lnTo>
                    <a:lnTo>
                      <a:pt x="33586" y="3130"/>
                    </a:lnTo>
                    <a:lnTo>
                      <a:pt x="39662" y="3826"/>
                    </a:lnTo>
                    <a:lnTo>
                      <a:pt x="44725" y="4173"/>
                    </a:lnTo>
                    <a:lnTo>
                      <a:pt x="49282" y="4173"/>
                    </a:lnTo>
                    <a:lnTo>
                      <a:pt x="53164" y="4173"/>
                    </a:lnTo>
                    <a:lnTo>
                      <a:pt x="62109" y="4521"/>
                    </a:lnTo>
                    <a:lnTo>
                      <a:pt x="65822" y="4521"/>
                    </a:lnTo>
                    <a:lnTo>
                      <a:pt x="75780" y="5217"/>
                    </a:lnTo>
                    <a:lnTo>
                      <a:pt x="77468" y="8695"/>
                    </a:lnTo>
                    <a:lnTo>
                      <a:pt x="78481" y="9391"/>
                    </a:lnTo>
                    <a:lnTo>
                      <a:pt x="79156" y="10086"/>
                    </a:lnTo>
                    <a:lnTo>
                      <a:pt x="80506" y="11130"/>
                    </a:lnTo>
                    <a:lnTo>
                      <a:pt x="82531" y="13913"/>
                    </a:lnTo>
                    <a:lnTo>
                      <a:pt x="84219" y="10086"/>
                    </a:lnTo>
                    <a:lnTo>
                      <a:pt x="87257" y="11130"/>
                    </a:lnTo>
                    <a:lnTo>
                      <a:pt x="87763" y="11130"/>
                    </a:lnTo>
                    <a:lnTo>
                      <a:pt x="89113" y="10086"/>
                    </a:lnTo>
                    <a:lnTo>
                      <a:pt x="89451" y="10434"/>
                    </a:lnTo>
                    <a:lnTo>
                      <a:pt x="92658" y="10086"/>
                    </a:lnTo>
                    <a:lnTo>
                      <a:pt x="93839" y="12521"/>
                    </a:lnTo>
                    <a:lnTo>
                      <a:pt x="94345" y="13565"/>
                    </a:lnTo>
                    <a:lnTo>
                      <a:pt x="95696" y="13913"/>
                    </a:lnTo>
                    <a:lnTo>
                      <a:pt x="98565" y="16000"/>
                    </a:lnTo>
                    <a:lnTo>
                      <a:pt x="99915" y="19130"/>
                    </a:lnTo>
                    <a:lnTo>
                      <a:pt x="100759" y="22608"/>
                    </a:lnTo>
                    <a:lnTo>
                      <a:pt x="102278" y="23652"/>
                    </a:lnTo>
                    <a:lnTo>
                      <a:pt x="103459" y="24000"/>
                    </a:lnTo>
                    <a:lnTo>
                      <a:pt x="104641" y="32000"/>
                    </a:lnTo>
                    <a:lnTo>
                      <a:pt x="104978" y="33391"/>
                    </a:lnTo>
                    <a:lnTo>
                      <a:pt x="104641" y="34434"/>
                    </a:lnTo>
                    <a:lnTo>
                      <a:pt x="105485" y="37913"/>
                    </a:lnTo>
                    <a:lnTo>
                      <a:pt x="105654" y="40695"/>
                    </a:lnTo>
                    <a:lnTo>
                      <a:pt x="106160" y="42782"/>
                    </a:lnTo>
                    <a:lnTo>
                      <a:pt x="107172" y="42782"/>
                    </a:lnTo>
                    <a:lnTo>
                      <a:pt x="107679" y="47652"/>
                    </a:lnTo>
                    <a:lnTo>
                      <a:pt x="107848" y="48000"/>
                    </a:lnTo>
                    <a:lnTo>
                      <a:pt x="108354" y="52521"/>
                    </a:lnTo>
                    <a:lnTo>
                      <a:pt x="107848" y="54956"/>
                    </a:lnTo>
                    <a:lnTo>
                      <a:pt x="108016" y="56695"/>
                    </a:lnTo>
                    <a:lnTo>
                      <a:pt x="109704" y="60173"/>
                    </a:lnTo>
                    <a:lnTo>
                      <a:pt x="109704" y="61565"/>
                    </a:lnTo>
                    <a:lnTo>
                      <a:pt x="109535" y="61565"/>
                    </a:lnTo>
                    <a:lnTo>
                      <a:pt x="109704" y="62608"/>
                    </a:lnTo>
                    <a:lnTo>
                      <a:pt x="110717" y="66086"/>
                    </a:lnTo>
                    <a:lnTo>
                      <a:pt x="111392" y="69913"/>
                    </a:lnTo>
                    <a:lnTo>
                      <a:pt x="110886" y="70956"/>
                    </a:lnTo>
                    <a:lnTo>
                      <a:pt x="110886" y="73391"/>
                    </a:lnTo>
                    <a:lnTo>
                      <a:pt x="111392" y="73391"/>
                    </a:lnTo>
                    <a:lnTo>
                      <a:pt x="111561" y="74086"/>
                    </a:lnTo>
                    <a:lnTo>
                      <a:pt x="111392" y="74782"/>
                    </a:lnTo>
                    <a:lnTo>
                      <a:pt x="111561" y="75826"/>
                    </a:lnTo>
                    <a:lnTo>
                      <a:pt x="111392" y="78260"/>
                    </a:lnTo>
                    <a:lnTo>
                      <a:pt x="111392" y="78608"/>
                    </a:lnTo>
                    <a:lnTo>
                      <a:pt x="111561" y="80695"/>
                    </a:lnTo>
                    <a:lnTo>
                      <a:pt x="112236" y="84521"/>
                    </a:lnTo>
                    <a:lnTo>
                      <a:pt x="112573" y="84521"/>
                    </a:lnTo>
                    <a:lnTo>
                      <a:pt x="112236" y="85565"/>
                    </a:lnTo>
                    <a:lnTo>
                      <a:pt x="112236" y="88695"/>
                    </a:lnTo>
                    <a:lnTo>
                      <a:pt x="111561" y="90434"/>
                    </a:lnTo>
                    <a:lnTo>
                      <a:pt x="113417" y="95652"/>
                    </a:lnTo>
                    <a:lnTo>
                      <a:pt x="113248" y="96695"/>
                    </a:lnTo>
                    <a:lnTo>
                      <a:pt x="112911" y="96695"/>
                    </a:lnTo>
                    <a:lnTo>
                      <a:pt x="113417" y="99130"/>
                    </a:lnTo>
                    <a:lnTo>
                      <a:pt x="113924" y="99130"/>
                    </a:lnTo>
                    <a:lnTo>
                      <a:pt x="114430" y="97739"/>
                    </a:lnTo>
                    <a:lnTo>
                      <a:pt x="115274" y="106782"/>
                    </a:lnTo>
                    <a:lnTo>
                      <a:pt x="116286" y="108869"/>
                    </a:lnTo>
                    <a:lnTo>
                      <a:pt x="116962" y="108869"/>
                    </a:lnTo>
                    <a:lnTo>
                      <a:pt x="118818" y="117565"/>
                    </a:lnTo>
                    <a:lnTo>
                      <a:pt x="119831" y="118608"/>
                    </a:lnTo>
                    <a:lnTo>
                      <a:pt x="119324" y="118608"/>
                    </a:lnTo>
                    <a:lnTo>
                      <a:pt x="112911" y="118956"/>
                    </a:lnTo>
                    <a:lnTo>
                      <a:pt x="111729" y="118956"/>
                    </a:lnTo>
                    <a:lnTo>
                      <a:pt x="110210" y="118956"/>
                    </a:lnTo>
                    <a:lnTo>
                      <a:pt x="109873" y="118956"/>
                    </a:lnTo>
                    <a:lnTo>
                      <a:pt x="108523" y="118956"/>
                    </a:lnTo>
                    <a:lnTo>
                      <a:pt x="106835" y="118956"/>
                    </a:lnTo>
                    <a:lnTo>
                      <a:pt x="106666" y="118956"/>
                    </a:lnTo>
                    <a:lnTo>
                      <a:pt x="104978" y="118956"/>
                    </a:lnTo>
                    <a:lnTo>
                      <a:pt x="103797" y="118956"/>
                    </a:lnTo>
                    <a:lnTo>
                      <a:pt x="103459" y="118956"/>
                    </a:lnTo>
                    <a:lnTo>
                      <a:pt x="99915" y="118956"/>
                    </a:lnTo>
                    <a:lnTo>
                      <a:pt x="98902" y="118956"/>
                    </a:lnTo>
                    <a:lnTo>
                      <a:pt x="98059" y="119652"/>
                    </a:lnTo>
                    <a:lnTo>
                      <a:pt x="97552" y="119652"/>
                    </a:lnTo>
                    <a:lnTo>
                      <a:pt x="94514" y="119652"/>
                    </a:lnTo>
                    <a:lnTo>
                      <a:pt x="92827" y="119652"/>
                    </a:lnTo>
                    <a:lnTo>
                      <a:pt x="91308" y="119652"/>
                    </a:lnTo>
                    <a:lnTo>
                      <a:pt x="87763" y="119652"/>
                    </a:lnTo>
                    <a:lnTo>
                      <a:pt x="84894" y="119652"/>
                    </a:lnTo>
                    <a:lnTo>
                      <a:pt x="84219" y="119652"/>
                    </a:lnTo>
                    <a:lnTo>
                      <a:pt x="83375" y="119652"/>
                    </a:lnTo>
                    <a:lnTo>
                      <a:pt x="82531" y="119652"/>
                    </a:lnTo>
                    <a:lnTo>
                      <a:pt x="80675" y="119652"/>
                    </a:lnTo>
                    <a:lnTo>
                      <a:pt x="78649" y="119652"/>
                    </a:lnTo>
                    <a:lnTo>
                      <a:pt x="77299" y="119652"/>
                    </a:lnTo>
                    <a:lnTo>
                      <a:pt x="75611" y="119652"/>
                    </a:lnTo>
                    <a:lnTo>
                      <a:pt x="73755" y="119652"/>
                    </a:lnTo>
                    <a:lnTo>
                      <a:pt x="72573" y="119652"/>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3" name="Shape 124" title="South Carolina">
                <a:extLst>
                  <a:ext uri="{FF2B5EF4-FFF2-40B4-BE49-F238E27FC236}">
                    <a16:creationId xmlns:a16="http://schemas.microsoft.com/office/drawing/2014/main" id="{8A81DE61-58F5-014C-BCED-A54046AFF5B4}"/>
                  </a:ext>
                </a:extLst>
              </p:cNvPr>
              <p:cNvSpPr/>
              <p:nvPr/>
            </p:nvSpPr>
            <p:spPr>
              <a:xfrm>
                <a:off x="6702291" y="3618946"/>
                <a:ext cx="699435" cy="516676"/>
              </a:xfrm>
              <a:custGeom>
                <a:avLst/>
                <a:gdLst/>
                <a:ahLst/>
                <a:cxnLst/>
                <a:rect l="0" t="0" r="0" b="0"/>
                <a:pathLst>
                  <a:path w="120000" h="120000" extrusionOk="0">
                    <a:moveTo>
                      <a:pt x="20965" y="52048"/>
                    </a:moveTo>
                    <a:lnTo>
                      <a:pt x="21241" y="52048"/>
                    </a:lnTo>
                    <a:lnTo>
                      <a:pt x="22068" y="53855"/>
                    </a:lnTo>
                    <a:lnTo>
                      <a:pt x="27034" y="57469"/>
                    </a:lnTo>
                    <a:lnTo>
                      <a:pt x="30344" y="59999"/>
                    </a:lnTo>
                    <a:lnTo>
                      <a:pt x="31724" y="62530"/>
                    </a:lnTo>
                    <a:lnTo>
                      <a:pt x="32827" y="65060"/>
                    </a:lnTo>
                    <a:lnTo>
                      <a:pt x="34206" y="65783"/>
                    </a:lnTo>
                    <a:lnTo>
                      <a:pt x="34758" y="65783"/>
                    </a:lnTo>
                    <a:lnTo>
                      <a:pt x="36689" y="66867"/>
                    </a:lnTo>
                    <a:lnTo>
                      <a:pt x="36689" y="67228"/>
                    </a:lnTo>
                    <a:lnTo>
                      <a:pt x="36965" y="67228"/>
                    </a:lnTo>
                    <a:lnTo>
                      <a:pt x="40000" y="73373"/>
                    </a:lnTo>
                    <a:lnTo>
                      <a:pt x="41931" y="75542"/>
                    </a:lnTo>
                    <a:lnTo>
                      <a:pt x="42758" y="78072"/>
                    </a:lnTo>
                    <a:lnTo>
                      <a:pt x="45517" y="79518"/>
                    </a:lnTo>
                    <a:lnTo>
                      <a:pt x="45793" y="80963"/>
                    </a:lnTo>
                    <a:lnTo>
                      <a:pt x="46620" y="82048"/>
                    </a:lnTo>
                    <a:lnTo>
                      <a:pt x="49103" y="82771"/>
                    </a:lnTo>
                    <a:lnTo>
                      <a:pt x="51034" y="84578"/>
                    </a:lnTo>
                    <a:lnTo>
                      <a:pt x="52689" y="85301"/>
                    </a:lnTo>
                    <a:lnTo>
                      <a:pt x="52689" y="88554"/>
                    </a:lnTo>
                    <a:lnTo>
                      <a:pt x="56000" y="95060"/>
                    </a:lnTo>
                    <a:lnTo>
                      <a:pt x="56551" y="99759"/>
                    </a:lnTo>
                    <a:lnTo>
                      <a:pt x="57103" y="100843"/>
                    </a:lnTo>
                    <a:lnTo>
                      <a:pt x="57655" y="100843"/>
                    </a:lnTo>
                    <a:lnTo>
                      <a:pt x="59862" y="101566"/>
                    </a:lnTo>
                    <a:lnTo>
                      <a:pt x="64827" y="110602"/>
                    </a:lnTo>
                    <a:lnTo>
                      <a:pt x="64827" y="112771"/>
                    </a:lnTo>
                    <a:lnTo>
                      <a:pt x="64827" y="113855"/>
                    </a:lnTo>
                    <a:lnTo>
                      <a:pt x="66482" y="117831"/>
                    </a:lnTo>
                    <a:lnTo>
                      <a:pt x="68965" y="117831"/>
                    </a:lnTo>
                    <a:lnTo>
                      <a:pt x="72275" y="119638"/>
                    </a:lnTo>
                    <a:lnTo>
                      <a:pt x="72275" y="117831"/>
                    </a:lnTo>
                    <a:lnTo>
                      <a:pt x="75310" y="114939"/>
                    </a:lnTo>
                    <a:lnTo>
                      <a:pt x="76689" y="111325"/>
                    </a:lnTo>
                    <a:lnTo>
                      <a:pt x="74482" y="109879"/>
                    </a:lnTo>
                    <a:lnTo>
                      <a:pt x="72827" y="105903"/>
                    </a:lnTo>
                    <a:lnTo>
                      <a:pt x="77517" y="109879"/>
                    </a:lnTo>
                    <a:lnTo>
                      <a:pt x="80551" y="107349"/>
                    </a:lnTo>
                    <a:lnTo>
                      <a:pt x="81655" y="103373"/>
                    </a:lnTo>
                    <a:lnTo>
                      <a:pt x="79172" y="99397"/>
                    </a:lnTo>
                    <a:lnTo>
                      <a:pt x="80827" y="99397"/>
                    </a:lnTo>
                    <a:lnTo>
                      <a:pt x="82206" y="99759"/>
                    </a:lnTo>
                    <a:lnTo>
                      <a:pt x="82758" y="99036"/>
                    </a:lnTo>
                    <a:lnTo>
                      <a:pt x="83310" y="99036"/>
                    </a:lnTo>
                    <a:lnTo>
                      <a:pt x="83586" y="99759"/>
                    </a:lnTo>
                    <a:lnTo>
                      <a:pt x="84413" y="98313"/>
                    </a:lnTo>
                    <a:lnTo>
                      <a:pt x="87724" y="94337"/>
                    </a:lnTo>
                    <a:lnTo>
                      <a:pt x="91310" y="92530"/>
                    </a:lnTo>
                    <a:lnTo>
                      <a:pt x="93241" y="86385"/>
                    </a:lnTo>
                    <a:lnTo>
                      <a:pt x="96551" y="83855"/>
                    </a:lnTo>
                    <a:lnTo>
                      <a:pt x="99586" y="78072"/>
                    </a:lnTo>
                    <a:lnTo>
                      <a:pt x="99310" y="74819"/>
                    </a:lnTo>
                    <a:lnTo>
                      <a:pt x="104275" y="73373"/>
                    </a:lnTo>
                    <a:lnTo>
                      <a:pt x="105931" y="69036"/>
                    </a:lnTo>
                    <a:lnTo>
                      <a:pt x="106482" y="68313"/>
                    </a:lnTo>
                    <a:lnTo>
                      <a:pt x="107862" y="58554"/>
                    </a:lnTo>
                    <a:lnTo>
                      <a:pt x="110068" y="49518"/>
                    </a:lnTo>
                    <a:lnTo>
                      <a:pt x="113931" y="41204"/>
                    </a:lnTo>
                    <a:lnTo>
                      <a:pt x="115034" y="39759"/>
                    </a:lnTo>
                    <a:lnTo>
                      <a:pt x="119724" y="35783"/>
                    </a:lnTo>
                    <a:lnTo>
                      <a:pt x="118896" y="34698"/>
                    </a:lnTo>
                    <a:lnTo>
                      <a:pt x="116965" y="33253"/>
                    </a:lnTo>
                    <a:lnTo>
                      <a:pt x="116137" y="32891"/>
                    </a:lnTo>
                    <a:lnTo>
                      <a:pt x="110068" y="26746"/>
                    </a:lnTo>
                    <a:lnTo>
                      <a:pt x="105931" y="23493"/>
                    </a:lnTo>
                    <a:lnTo>
                      <a:pt x="104275" y="21686"/>
                    </a:lnTo>
                    <a:lnTo>
                      <a:pt x="98482" y="16265"/>
                    </a:lnTo>
                    <a:lnTo>
                      <a:pt x="96551" y="14457"/>
                    </a:lnTo>
                    <a:lnTo>
                      <a:pt x="93517" y="11204"/>
                    </a:lnTo>
                    <a:lnTo>
                      <a:pt x="93241" y="11204"/>
                    </a:lnTo>
                    <a:lnTo>
                      <a:pt x="93241" y="10843"/>
                    </a:lnTo>
                    <a:lnTo>
                      <a:pt x="89103" y="7228"/>
                    </a:lnTo>
                    <a:lnTo>
                      <a:pt x="87172" y="5783"/>
                    </a:lnTo>
                    <a:lnTo>
                      <a:pt x="86620" y="5783"/>
                    </a:lnTo>
                    <a:lnTo>
                      <a:pt x="85517" y="5783"/>
                    </a:lnTo>
                    <a:lnTo>
                      <a:pt x="82482" y="6867"/>
                    </a:lnTo>
                    <a:lnTo>
                      <a:pt x="80827" y="6867"/>
                    </a:lnTo>
                    <a:lnTo>
                      <a:pt x="79448" y="7228"/>
                    </a:lnTo>
                    <a:lnTo>
                      <a:pt x="72827" y="8313"/>
                    </a:lnTo>
                    <a:lnTo>
                      <a:pt x="71448" y="8674"/>
                    </a:lnTo>
                    <a:lnTo>
                      <a:pt x="68413" y="9397"/>
                    </a:lnTo>
                    <a:lnTo>
                      <a:pt x="65931" y="10481"/>
                    </a:lnTo>
                    <a:lnTo>
                      <a:pt x="60413" y="10843"/>
                    </a:lnTo>
                    <a:lnTo>
                      <a:pt x="59862" y="6867"/>
                    </a:lnTo>
                    <a:lnTo>
                      <a:pt x="58482" y="4337"/>
                    </a:lnTo>
                    <a:lnTo>
                      <a:pt x="57931" y="3975"/>
                    </a:lnTo>
                    <a:lnTo>
                      <a:pt x="57103" y="2891"/>
                    </a:lnTo>
                    <a:lnTo>
                      <a:pt x="56551" y="1807"/>
                    </a:lnTo>
                    <a:lnTo>
                      <a:pt x="54068" y="2168"/>
                    </a:lnTo>
                    <a:lnTo>
                      <a:pt x="52689" y="0"/>
                    </a:lnTo>
                    <a:lnTo>
                      <a:pt x="52965" y="0"/>
                    </a:lnTo>
                    <a:lnTo>
                      <a:pt x="50482" y="0"/>
                    </a:lnTo>
                    <a:lnTo>
                      <a:pt x="47724" y="361"/>
                    </a:lnTo>
                    <a:lnTo>
                      <a:pt x="45793" y="722"/>
                    </a:lnTo>
                    <a:lnTo>
                      <a:pt x="44965" y="722"/>
                    </a:lnTo>
                    <a:lnTo>
                      <a:pt x="41931" y="1445"/>
                    </a:lnTo>
                    <a:lnTo>
                      <a:pt x="35862" y="2168"/>
                    </a:lnTo>
                    <a:lnTo>
                      <a:pt x="35310" y="2168"/>
                    </a:lnTo>
                    <a:lnTo>
                      <a:pt x="32827" y="2168"/>
                    </a:lnTo>
                    <a:lnTo>
                      <a:pt x="30344" y="2891"/>
                    </a:lnTo>
                    <a:lnTo>
                      <a:pt x="28137" y="3253"/>
                    </a:lnTo>
                    <a:lnTo>
                      <a:pt x="26758" y="3253"/>
                    </a:lnTo>
                    <a:lnTo>
                      <a:pt x="24827" y="3975"/>
                    </a:lnTo>
                    <a:lnTo>
                      <a:pt x="24275" y="3975"/>
                    </a:lnTo>
                    <a:lnTo>
                      <a:pt x="24000" y="3975"/>
                    </a:lnTo>
                    <a:lnTo>
                      <a:pt x="21241" y="4698"/>
                    </a:lnTo>
                    <a:lnTo>
                      <a:pt x="18206" y="6506"/>
                    </a:lnTo>
                    <a:lnTo>
                      <a:pt x="16275" y="7951"/>
                    </a:lnTo>
                    <a:lnTo>
                      <a:pt x="14344" y="8313"/>
                    </a:lnTo>
                    <a:lnTo>
                      <a:pt x="13517" y="8674"/>
                    </a:lnTo>
                    <a:lnTo>
                      <a:pt x="12137" y="11204"/>
                    </a:lnTo>
                    <a:lnTo>
                      <a:pt x="9931" y="11927"/>
                    </a:lnTo>
                    <a:lnTo>
                      <a:pt x="9103" y="12289"/>
                    </a:lnTo>
                    <a:lnTo>
                      <a:pt x="6620" y="13734"/>
                    </a:lnTo>
                    <a:lnTo>
                      <a:pt x="6344" y="14457"/>
                    </a:lnTo>
                    <a:lnTo>
                      <a:pt x="4413" y="15180"/>
                    </a:lnTo>
                    <a:lnTo>
                      <a:pt x="4137" y="18433"/>
                    </a:lnTo>
                    <a:lnTo>
                      <a:pt x="1379" y="21686"/>
                    </a:lnTo>
                    <a:lnTo>
                      <a:pt x="0" y="27831"/>
                    </a:lnTo>
                    <a:lnTo>
                      <a:pt x="275" y="28915"/>
                    </a:lnTo>
                    <a:lnTo>
                      <a:pt x="2482" y="30722"/>
                    </a:lnTo>
                    <a:lnTo>
                      <a:pt x="5517" y="32891"/>
                    </a:lnTo>
                    <a:lnTo>
                      <a:pt x="6344" y="33975"/>
                    </a:lnTo>
                    <a:lnTo>
                      <a:pt x="8000" y="34698"/>
                    </a:lnTo>
                    <a:lnTo>
                      <a:pt x="8275" y="35421"/>
                    </a:lnTo>
                    <a:lnTo>
                      <a:pt x="9103" y="35783"/>
                    </a:lnTo>
                    <a:lnTo>
                      <a:pt x="9379" y="35421"/>
                    </a:lnTo>
                    <a:lnTo>
                      <a:pt x="12413" y="35421"/>
                    </a:lnTo>
                    <a:lnTo>
                      <a:pt x="13517" y="39036"/>
                    </a:lnTo>
                    <a:lnTo>
                      <a:pt x="15448" y="41927"/>
                    </a:lnTo>
                    <a:lnTo>
                      <a:pt x="16275" y="42289"/>
                    </a:lnTo>
                    <a:lnTo>
                      <a:pt x="16275" y="43373"/>
                    </a:lnTo>
                    <a:lnTo>
                      <a:pt x="16827" y="44819"/>
                    </a:lnTo>
                    <a:lnTo>
                      <a:pt x="18482" y="47710"/>
                    </a:lnTo>
                    <a:lnTo>
                      <a:pt x="20137" y="49879"/>
                    </a:lnTo>
                    <a:lnTo>
                      <a:pt x="20965" y="5204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4" name="Shape 125" title="Tennessee">
                <a:extLst>
                  <a:ext uri="{FF2B5EF4-FFF2-40B4-BE49-F238E27FC236}">
                    <a16:creationId xmlns:a16="http://schemas.microsoft.com/office/drawing/2014/main" id="{2A24B696-B5C1-A94E-9B79-978F853154EE}"/>
                  </a:ext>
                </a:extLst>
              </p:cNvPr>
              <p:cNvSpPr/>
              <p:nvPr/>
            </p:nvSpPr>
            <p:spPr>
              <a:xfrm>
                <a:off x="5724121" y="3384098"/>
                <a:ext cx="1160283" cy="416080"/>
              </a:xfrm>
              <a:custGeom>
                <a:avLst/>
                <a:gdLst/>
                <a:ahLst/>
                <a:cxnLst/>
                <a:rect l="0" t="0" r="0" b="0"/>
                <a:pathLst>
                  <a:path w="120000" h="120000" extrusionOk="0">
                    <a:moveTo>
                      <a:pt x="18729" y="40150"/>
                    </a:moveTo>
                    <a:lnTo>
                      <a:pt x="18729" y="40150"/>
                    </a:lnTo>
                    <a:lnTo>
                      <a:pt x="16740" y="40601"/>
                    </a:lnTo>
                    <a:lnTo>
                      <a:pt x="12099" y="41503"/>
                    </a:lnTo>
                    <a:lnTo>
                      <a:pt x="11436" y="41954"/>
                    </a:lnTo>
                    <a:lnTo>
                      <a:pt x="10441" y="41954"/>
                    </a:lnTo>
                    <a:lnTo>
                      <a:pt x="9281" y="42406"/>
                    </a:lnTo>
                    <a:lnTo>
                      <a:pt x="8618" y="42406"/>
                    </a:lnTo>
                    <a:lnTo>
                      <a:pt x="9281" y="48721"/>
                    </a:lnTo>
                    <a:lnTo>
                      <a:pt x="8950" y="50526"/>
                    </a:lnTo>
                    <a:lnTo>
                      <a:pt x="9116" y="55037"/>
                    </a:lnTo>
                    <a:lnTo>
                      <a:pt x="6795" y="55939"/>
                    </a:lnTo>
                    <a:lnTo>
                      <a:pt x="7955" y="58195"/>
                    </a:lnTo>
                    <a:lnTo>
                      <a:pt x="8453" y="61353"/>
                    </a:lnTo>
                    <a:lnTo>
                      <a:pt x="8121" y="62706"/>
                    </a:lnTo>
                    <a:lnTo>
                      <a:pt x="6629" y="67669"/>
                    </a:lnTo>
                    <a:lnTo>
                      <a:pt x="8121" y="72180"/>
                    </a:lnTo>
                    <a:lnTo>
                      <a:pt x="6629" y="72631"/>
                    </a:lnTo>
                    <a:lnTo>
                      <a:pt x="4972" y="80751"/>
                    </a:lnTo>
                    <a:lnTo>
                      <a:pt x="4972" y="91578"/>
                    </a:lnTo>
                    <a:lnTo>
                      <a:pt x="3314" y="90225"/>
                    </a:lnTo>
                    <a:lnTo>
                      <a:pt x="2983" y="93383"/>
                    </a:lnTo>
                    <a:lnTo>
                      <a:pt x="1823" y="97443"/>
                    </a:lnTo>
                    <a:lnTo>
                      <a:pt x="1325" y="99699"/>
                    </a:lnTo>
                    <a:lnTo>
                      <a:pt x="1823" y="99699"/>
                    </a:lnTo>
                    <a:lnTo>
                      <a:pt x="1988" y="97894"/>
                    </a:lnTo>
                    <a:lnTo>
                      <a:pt x="2486" y="101052"/>
                    </a:lnTo>
                    <a:lnTo>
                      <a:pt x="2983" y="112330"/>
                    </a:lnTo>
                    <a:lnTo>
                      <a:pt x="1988" y="112330"/>
                    </a:lnTo>
                    <a:lnTo>
                      <a:pt x="0" y="119548"/>
                    </a:lnTo>
                    <a:lnTo>
                      <a:pt x="4309" y="118646"/>
                    </a:lnTo>
                    <a:lnTo>
                      <a:pt x="6629" y="118195"/>
                    </a:lnTo>
                    <a:lnTo>
                      <a:pt x="8121" y="117293"/>
                    </a:lnTo>
                    <a:lnTo>
                      <a:pt x="9281" y="117293"/>
                    </a:lnTo>
                    <a:lnTo>
                      <a:pt x="10939" y="117293"/>
                    </a:lnTo>
                    <a:lnTo>
                      <a:pt x="12099" y="116842"/>
                    </a:lnTo>
                    <a:lnTo>
                      <a:pt x="13756" y="116390"/>
                    </a:lnTo>
                    <a:lnTo>
                      <a:pt x="14419" y="116390"/>
                    </a:lnTo>
                    <a:lnTo>
                      <a:pt x="15248" y="116390"/>
                    </a:lnTo>
                    <a:lnTo>
                      <a:pt x="15911" y="116390"/>
                    </a:lnTo>
                    <a:lnTo>
                      <a:pt x="17071" y="115488"/>
                    </a:lnTo>
                    <a:lnTo>
                      <a:pt x="18066" y="115488"/>
                    </a:lnTo>
                    <a:lnTo>
                      <a:pt x="18563" y="115488"/>
                    </a:lnTo>
                    <a:lnTo>
                      <a:pt x="18729" y="115037"/>
                    </a:lnTo>
                    <a:lnTo>
                      <a:pt x="19889" y="115037"/>
                    </a:lnTo>
                    <a:lnTo>
                      <a:pt x="21215" y="115037"/>
                    </a:lnTo>
                    <a:lnTo>
                      <a:pt x="21878" y="114135"/>
                    </a:lnTo>
                    <a:lnTo>
                      <a:pt x="23038" y="114135"/>
                    </a:lnTo>
                    <a:lnTo>
                      <a:pt x="24530" y="114135"/>
                    </a:lnTo>
                    <a:lnTo>
                      <a:pt x="27679" y="113233"/>
                    </a:lnTo>
                    <a:lnTo>
                      <a:pt x="27845" y="113233"/>
                    </a:lnTo>
                    <a:lnTo>
                      <a:pt x="29502" y="112330"/>
                    </a:lnTo>
                    <a:lnTo>
                      <a:pt x="30165" y="112330"/>
                    </a:lnTo>
                    <a:lnTo>
                      <a:pt x="30165" y="111879"/>
                    </a:lnTo>
                    <a:lnTo>
                      <a:pt x="33480" y="110977"/>
                    </a:lnTo>
                    <a:lnTo>
                      <a:pt x="34640" y="110977"/>
                    </a:lnTo>
                    <a:lnTo>
                      <a:pt x="37790" y="110075"/>
                    </a:lnTo>
                    <a:lnTo>
                      <a:pt x="38950" y="110075"/>
                    </a:lnTo>
                    <a:lnTo>
                      <a:pt x="42099" y="108721"/>
                    </a:lnTo>
                    <a:lnTo>
                      <a:pt x="43922" y="108721"/>
                    </a:lnTo>
                    <a:lnTo>
                      <a:pt x="44419" y="107819"/>
                    </a:lnTo>
                    <a:lnTo>
                      <a:pt x="48895" y="107368"/>
                    </a:lnTo>
                    <a:lnTo>
                      <a:pt x="49558" y="106917"/>
                    </a:lnTo>
                    <a:lnTo>
                      <a:pt x="49889" y="106917"/>
                    </a:lnTo>
                    <a:lnTo>
                      <a:pt x="50883" y="106917"/>
                    </a:lnTo>
                    <a:lnTo>
                      <a:pt x="54861" y="105563"/>
                    </a:lnTo>
                    <a:lnTo>
                      <a:pt x="56685" y="104661"/>
                    </a:lnTo>
                    <a:lnTo>
                      <a:pt x="57513" y="104210"/>
                    </a:lnTo>
                    <a:lnTo>
                      <a:pt x="58176" y="104210"/>
                    </a:lnTo>
                    <a:lnTo>
                      <a:pt x="60994" y="103759"/>
                    </a:lnTo>
                    <a:lnTo>
                      <a:pt x="63812" y="102857"/>
                    </a:lnTo>
                    <a:lnTo>
                      <a:pt x="64143" y="102406"/>
                    </a:lnTo>
                    <a:lnTo>
                      <a:pt x="67458" y="101503"/>
                    </a:lnTo>
                    <a:lnTo>
                      <a:pt x="67624" y="101503"/>
                    </a:lnTo>
                    <a:lnTo>
                      <a:pt x="69281" y="101052"/>
                    </a:lnTo>
                    <a:lnTo>
                      <a:pt x="69779" y="101052"/>
                    </a:lnTo>
                    <a:lnTo>
                      <a:pt x="71104" y="100601"/>
                    </a:lnTo>
                    <a:lnTo>
                      <a:pt x="71270" y="100601"/>
                    </a:lnTo>
                    <a:lnTo>
                      <a:pt x="71933" y="99699"/>
                    </a:lnTo>
                    <a:lnTo>
                      <a:pt x="72430" y="99699"/>
                    </a:lnTo>
                    <a:lnTo>
                      <a:pt x="72928" y="99699"/>
                    </a:lnTo>
                    <a:lnTo>
                      <a:pt x="76740" y="98345"/>
                    </a:lnTo>
                    <a:lnTo>
                      <a:pt x="77569" y="97894"/>
                    </a:lnTo>
                    <a:lnTo>
                      <a:pt x="78729" y="97894"/>
                    </a:lnTo>
                    <a:lnTo>
                      <a:pt x="79060" y="97443"/>
                    </a:lnTo>
                    <a:lnTo>
                      <a:pt x="79558" y="97443"/>
                    </a:lnTo>
                    <a:lnTo>
                      <a:pt x="80055" y="97443"/>
                    </a:lnTo>
                    <a:lnTo>
                      <a:pt x="80552" y="96541"/>
                    </a:lnTo>
                    <a:lnTo>
                      <a:pt x="81878" y="96541"/>
                    </a:lnTo>
                    <a:lnTo>
                      <a:pt x="83867" y="96090"/>
                    </a:lnTo>
                    <a:lnTo>
                      <a:pt x="85524" y="95639"/>
                    </a:lnTo>
                    <a:lnTo>
                      <a:pt x="86187" y="94736"/>
                    </a:lnTo>
                    <a:lnTo>
                      <a:pt x="86187" y="94285"/>
                    </a:lnTo>
                    <a:lnTo>
                      <a:pt x="86022" y="88421"/>
                    </a:lnTo>
                    <a:lnTo>
                      <a:pt x="86022" y="83909"/>
                    </a:lnTo>
                    <a:lnTo>
                      <a:pt x="86685" y="81654"/>
                    </a:lnTo>
                    <a:lnTo>
                      <a:pt x="88839" y="80751"/>
                    </a:lnTo>
                    <a:lnTo>
                      <a:pt x="89668" y="78496"/>
                    </a:lnTo>
                    <a:lnTo>
                      <a:pt x="89668" y="73984"/>
                    </a:lnTo>
                    <a:lnTo>
                      <a:pt x="89668" y="71729"/>
                    </a:lnTo>
                    <a:lnTo>
                      <a:pt x="90165" y="69473"/>
                    </a:lnTo>
                    <a:lnTo>
                      <a:pt x="91325" y="66315"/>
                    </a:lnTo>
                    <a:lnTo>
                      <a:pt x="92817" y="63157"/>
                    </a:lnTo>
                    <a:lnTo>
                      <a:pt x="94309" y="62706"/>
                    </a:lnTo>
                    <a:lnTo>
                      <a:pt x="94475" y="62706"/>
                    </a:lnTo>
                    <a:lnTo>
                      <a:pt x="96629" y="62255"/>
                    </a:lnTo>
                    <a:lnTo>
                      <a:pt x="99779" y="54586"/>
                    </a:lnTo>
                    <a:lnTo>
                      <a:pt x="99613" y="53233"/>
                    </a:lnTo>
                    <a:lnTo>
                      <a:pt x="101436" y="50075"/>
                    </a:lnTo>
                    <a:lnTo>
                      <a:pt x="102928" y="48721"/>
                    </a:lnTo>
                    <a:lnTo>
                      <a:pt x="103425" y="47819"/>
                    </a:lnTo>
                    <a:lnTo>
                      <a:pt x="104088" y="43308"/>
                    </a:lnTo>
                    <a:lnTo>
                      <a:pt x="104088" y="42406"/>
                    </a:lnTo>
                    <a:lnTo>
                      <a:pt x="104088" y="40150"/>
                    </a:lnTo>
                    <a:lnTo>
                      <a:pt x="105745" y="36992"/>
                    </a:lnTo>
                    <a:lnTo>
                      <a:pt x="107569" y="32481"/>
                    </a:lnTo>
                    <a:lnTo>
                      <a:pt x="108066" y="33834"/>
                    </a:lnTo>
                    <a:lnTo>
                      <a:pt x="107734" y="35639"/>
                    </a:lnTo>
                    <a:lnTo>
                      <a:pt x="109723" y="36090"/>
                    </a:lnTo>
                    <a:lnTo>
                      <a:pt x="109723" y="35639"/>
                    </a:lnTo>
                    <a:lnTo>
                      <a:pt x="109889" y="34285"/>
                    </a:lnTo>
                    <a:lnTo>
                      <a:pt x="110386" y="31127"/>
                    </a:lnTo>
                    <a:lnTo>
                      <a:pt x="111049" y="29323"/>
                    </a:lnTo>
                    <a:lnTo>
                      <a:pt x="112707" y="26616"/>
                    </a:lnTo>
                    <a:lnTo>
                      <a:pt x="113038" y="25714"/>
                    </a:lnTo>
                    <a:lnTo>
                      <a:pt x="114198" y="26616"/>
                    </a:lnTo>
                    <a:lnTo>
                      <a:pt x="114530" y="27518"/>
                    </a:lnTo>
                    <a:lnTo>
                      <a:pt x="115193" y="27518"/>
                    </a:lnTo>
                    <a:lnTo>
                      <a:pt x="115690" y="26165"/>
                    </a:lnTo>
                    <a:lnTo>
                      <a:pt x="115856" y="26165"/>
                    </a:lnTo>
                    <a:lnTo>
                      <a:pt x="116685" y="18496"/>
                    </a:lnTo>
                    <a:lnTo>
                      <a:pt x="117016" y="17593"/>
                    </a:lnTo>
                    <a:lnTo>
                      <a:pt x="117513" y="15338"/>
                    </a:lnTo>
                    <a:lnTo>
                      <a:pt x="119005" y="14436"/>
                    </a:lnTo>
                    <a:lnTo>
                      <a:pt x="119337" y="11278"/>
                    </a:lnTo>
                    <a:lnTo>
                      <a:pt x="119502" y="5413"/>
                    </a:lnTo>
                    <a:lnTo>
                      <a:pt x="119502" y="902"/>
                    </a:lnTo>
                    <a:lnTo>
                      <a:pt x="119834" y="0"/>
                    </a:lnTo>
                    <a:lnTo>
                      <a:pt x="118342" y="451"/>
                    </a:lnTo>
                    <a:lnTo>
                      <a:pt x="117182" y="902"/>
                    </a:lnTo>
                    <a:lnTo>
                      <a:pt x="115856" y="902"/>
                    </a:lnTo>
                    <a:lnTo>
                      <a:pt x="115856" y="2255"/>
                    </a:lnTo>
                    <a:lnTo>
                      <a:pt x="112872" y="3609"/>
                    </a:lnTo>
                    <a:lnTo>
                      <a:pt x="112375" y="3609"/>
                    </a:lnTo>
                    <a:lnTo>
                      <a:pt x="111878" y="4060"/>
                    </a:lnTo>
                    <a:lnTo>
                      <a:pt x="111546" y="4060"/>
                    </a:lnTo>
                    <a:lnTo>
                      <a:pt x="111215" y="4060"/>
                    </a:lnTo>
                    <a:lnTo>
                      <a:pt x="110718" y="4962"/>
                    </a:lnTo>
                    <a:lnTo>
                      <a:pt x="109723" y="4962"/>
                    </a:lnTo>
                    <a:lnTo>
                      <a:pt x="107734" y="5413"/>
                    </a:lnTo>
                    <a:lnTo>
                      <a:pt x="106408" y="6766"/>
                    </a:lnTo>
                    <a:lnTo>
                      <a:pt x="105911" y="6766"/>
                    </a:lnTo>
                    <a:lnTo>
                      <a:pt x="105745" y="6766"/>
                    </a:lnTo>
                    <a:lnTo>
                      <a:pt x="103259" y="8120"/>
                    </a:lnTo>
                    <a:lnTo>
                      <a:pt x="102596" y="8120"/>
                    </a:lnTo>
                    <a:lnTo>
                      <a:pt x="100939" y="8571"/>
                    </a:lnTo>
                    <a:lnTo>
                      <a:pt x="97292" y="9924"/>
                    </a:lnTo>
                    <a:lnTo>
                      <a:pt x="96961" y="9924"/>
                    </a:lnTo>
                    <a:lnTo>
                      <a:pt x="94309" y="11278"/>
                    </a:lnTo>
                    <a:lnTo>
                      <a:pt x="92154" y="11729"/>
                    </a:lnTo>
                    <a:lnTo>
                      <a:pt x="91823" y="11729"/>
                    </a:lnTo>
                    <a:lnTo>
                      <a:pt x="91325" y="11729"/>
                    </a:lnTo>
                    <a:lnTo>
                      <a:pt x="90994" y="13082"/>
                    </a:lnTo>
                    <a:lnTo>
                      <a:pt x="89834" y="13533"/>
                    </a:lnTo>
                    <a:lnTo>
                      <a:pt x="87845" y="14436"/>
                    </a:lnTo>
                    <a:lnTo>
                      <a:pt x="86685" y="14436"/>
                    </a:lnTo>
                    <a:lnTo>
                      <a:pt x="85524" y="14887"/>
                    </a:lnTo>
                    <a:lnTo>
                      <a:pt x="83867" y="15338"/>
                    </a:lnTo>
                    <a:lnTo>
                      <a:pt x="83535" y="15338"/>
                    </a:lnTo>
                    <a:lnTo>
                      <a:pt x="83204" y="15338"/>
                    </a:lnTo>
                    <a:lnTo>
                      <a:pt x="80552" y="16240"/>
                    </a:lnTo>
                    <a:lnTo>
                      <a:pt x="79060" y="17593"/>
                    </a:lnTo>
                    <a:lnTo>
                      <a:pt x="75745" y="18045"/>
                    </a:lnTo>
                    <a:lnTo>
                      <a:pt x="74585" y="18045"/>
                    </a:lnTo>
                    <a:lnTo>
                      <a:pt x="73425" y="18496"/>
                    </a:lnTo>
                    <a:lnTo>
                      <a:pt x="72928" y="18496"/>
                    </a:lnTo>
                    <a:lnTo>
                      <a:pt x="72762" y="18496"/>
                    </a:lnTo>
                    <a:lnTo>
                      <a:pt x="70773" y="18496"/>
                    </a:lnTo>
                    <a:lnTo>
                      <a:pt x="68784" y="19398"/>
                    </a:lnTo>
                    <a:lnTo>
                      <a:pt x="68618" y="19398"/>
                    </a:lnTo>
                    <a:lnTo>
                      <a:pt x="67790" y="19398"/>
                    </a:lnTo>
                    <a:lnTo>
                      <a:pt x="66464" y="20751"/>
                    </a:lnTo>
                    <a:lnTo>
                      <a:pt x="65635" y="20751"/>
                    </a:lnTo>
                    <a:lnTo>
                      <a:pt x="63812" y="21203"/>
                    </a:lnTo>
                    <a:lnTo>
                      <a:pt x="61491" y="21654"/>
                    </a:lnTo>
                    <a:lnTo>
                      <a:pt x="60994" y="21654"/>
                    </a:lnTo>
                    <a:lnTo>
                      <a:pt x="59834" y="22556"/>
                    </a:lnTo>
                    <a:lnTo>
                      <a:pt x="58839" y="22556"/>
                    </a:lnTo>
                    <a:lnTo>
                      <a:pt x="58508" y="22556"/>
                    </a:lnTo>
                    <a:lnTo>
                      <a:pt x="56685" y="23007"/>
                    </a:lnTo>
                    <a:lnTo>
                      <a:pt x="55524" y="23007"/>
                    </a:lnTo>
                    <a:lnTo>
                      <a:pt x="54364" y="23007"/>
                    </a:lnTo>
                    <a:lnTo>
                      <a:pt x="53867" y="23007"/>
                    </a:lnTo>
                    <a:lnTo>
                      <a:pt x="52707" y="23007"/>
                    </a:lnTo>
                    <a:lnTo>
                      <a:pt x="51381" y="23909"/>
                    </a:lnTo>
                    <a:lnTo>
                      <a:pt x="50883" y="24360"/>
                    </a:lnTo>
                    <a:lnTo>
                      <a:pt x="50386" y="24812"/>
                    </a:lnTo>
                    <a:lnTo>
                      <a:pt x="50220" y="23909"/>
                    </a:lnTo>
                    <a:lnTo>
                      <a:pt x="48563" y="24812"/>
                    </a:lnTo>
                    <a:lnTo>
                      <a:pt x="47734" y="24812"/>
                    </a:lnTo>
                    <a:lnTo>
                      <a:pt x="46740" y="24812"/>
                    </a:lnTo>
                    <a:lnTo>
                      <a:pt x="46077" y="25714"/>
                    </a:lnTo>
                    <a:lnTo>
                      <a:pt x="43591" y="26165"/>
                    </a:lnTo>
                    <a:lnTo>
                      <a:pt x="42928" y="26616"/>
                    </a:lnTo>
                    <a:lnTo>
                      <a:pt x="42596" y="26616"/>
                    </a:lnTo>
                    <a:lnTo>
                      <a:pt x="40939" y="26616"/>
                    </a:lnTo>
                    <a:lnTo>
                      <a:pt x="39613" y="27518"/>
                    </a:lnTo>
                    <a:lnTo>
                      <a:pt x="37790" y="27969"/>
                    </a:lnTo>
                    <a:lnTo>
                      <a:pt x="36629" y="28872"/>
                    </a:lnTo>
                    <a:lnTo>
                      <a:pt x="35303" y="29323"/>
                    </a:lnTo>
                    <a:lnTo>
                      <a:pt x="34640" y="29323"/>
                    </a:lnTo>
                    <a:lnTo>
                      <a:pt x="32320" y="29774"/>
                    </a:lnTo>
                    <a:lnTo>
                      <a:pt x="32320" y="28872"/>
                    </a:lnTo>
                    <a:lnTo>
                      <a:pt x="29005" y="28872"/>
                    </a:lnTo>
                    <a:lnTo>
                      <a:pt x="29337" y="29774"/>
                    </a:lnTo>
                    <a:lnTo>
                      <a:pt x="29502" y="31127"/>
                    </a:lnTo>
                    <a:lnTo>
                      <a:pt x="29834" y="37443"/>
                    </a:lnTo>
                    <a:lnTo>
                      <a:pt x="26519" y="38345"/>
                    </a:lnTo>
                    <a:lnTo>
                      <a:pt x="25193" y="38796"/>
                    </a:lnTo>
                    <a:lnTo>
                      <a:pt x="23535" y="38796"/>
                    </a:lnTo>
                    <a:lnTo>
                      <a:pt x="23038" y="38796"/>
                    </a:lnTo>
                    <a:lnTo>
                      <a:pt x="22707" y="38796"/>
                    </a:lnTo>
                    <a:lnTo>
                      <a:pt x="19723" y="40150"/>
                    </a:lnTo>
                    <a:lnTo>
                      <a:pt x="18895" y="40150"/>
                    </a:lnTo>
                    <a:lnTo>
                      <a:pt x="18729" y="4015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5" name="Shape 126" title="Wyoming">
                <a:extLst>
                  <a:ext uri="{FF2B5EF4-FFF2-40B4-BE49-F238E27FC236}">
                    <a16:creationId xmlns:a16="http://schemas.microsoft.com/office/drawing/2014/main" id="{F7127386-00FC-9948-8BF1-DD4AA3F3B6CF}"/>
                  </a:ext>
                </a:extLst>
              </p:cNvPr>
              <p:cNvSpPr/>
              <p:nvPr/>
            </p:nvSpPr>
            <p:spPr>
              <a:xfrm>
                <a:off x="2955594" y="2043789"/>
                <a:ext cx="945923" cy="753157"/>
              </a:xfrm>
              <a:custGeom>
                <a:avLst/>
                <a:gdLst/>
                <a:ahLst/>
                <a:cxnLst/>
                <a:rect l="0" t="0" r="0" b="0"/>
                <a:pathLst>
                  <a:path w="120000" h="120000" extrusionOk="0">
                    <a:moveTo>
                      <a:pt x="77491" y="116536"/>
                    </a:moveTo>
                    <a:lnTo>
                      <a:pt x="76474" y="116536"/>
                    </a:lnTo>
                    <a:lnTo>
                      <a:pt x="74237" y="115793"/>
                    </a:lnTo>
                    <a:lnTo>
                      <a:pt x="68338" y="115546"/>
                    </a:lnTo>
                    <a:lnTo>
                      <a:pt x="67728" y="115051"/>
                    </a:lnTo>
                    <a:lnTo>
                      <a:pt x="61016" y="114556"/>
                    </a:lnTo>
                    <a:lnTo>
                      <a:pt x="60203" y="114556"/>
                    </a:lnTo>
                    <a:lnTo>
                      <a:pt x="55728" y="114061"/>
                    </a:lnTo>
                    <a:lnTo>
                      <a:pt x="51254" y="113567"/>
                    </a:lnTo>
                    <a:lnTo>
                      <a:pt x="46983" y="112824"/>
                    </a:lnTo>
                    <a:lnTo>
                      <a:pt x="36610" y="111835"/>
                    </a:lnTo>
                    <a:lnTo>
                      <a:pt x="32542" y="111092"/>
                    </a:lnTo>
                    <a:lnTo>
                      <a:pt x="25220" y="110103"/>
                    </a:lnTo>
                    <a:lnTo>
                      <a:pt x="24610" y="110103"/>
                    </a:lnTo>
                    <a:lnTo>
                      <a:pt x="17084" y="109113"/>
                    </a:lnTo>
                    <a:lnTo>
                      <a:pt x="16271" y="109113"/>
                    </a:lnTo>
                    <a:lnTo>
                      <a:pt x="12610" y="108618"/>
                    </a:lnTo>
                    <a:lnTo>
                      <a:pt x="0" y="106639"/>
                    </a:lnTo>
                    <a:lnTo>
                      <a:pt x="406" y="99711"/>
                    </a:lnTo>
                    <a:lnTo>
                      <a:pt x="1016" y="94515"/>
                    </a:lnTo>
                    <a:lnTo>
                      <a:pt x="1220" y="92783"/>
                    </a:lnTo>
                    <a:lnTo>
                      <a:pt x="1627" y="90804"/>
                    </a:lnTo>
                    <a:lnTo>
                      <a:pt x="1830" y="86350"/>
                    </a:lnTo>
                    <a:lnTo>
                      <a:pt x="2440" y="84371"/>
                    </a:lnTo>
                    <a:lnTo>
                      <a:pt x="2644" y="79422"/>
                    </a:lnTo>
                    <a:lnTo>
                      <a:pt x="3050" y="76453"/>
                    </a:lnTo>
                    <a:lnTo>
                      <a:pt x="4067" y="67051"/>
                    </a:lnTo>
                    <a:lnTo>
                      <a:pt x="4067" y="66061"/>
                    </a:lnTo>
                    <a:lnTo>
                      <a:pt x="4881" y="59628"/>
                    </a:lnTo>
                    <a:lnTo>
                      <a:pt x="5491" y="52948"/>
                    </a:lnTo>
                    <a:lnTo>
                      <a:pt x="5898" y="52701"/>
                    </a:lnTo>
                    <a:lnTo>
                      <a:pt x="5898" y="51463"/>
                    </a:lnTo>
                    <a:lnTo>
                      <a:pt x="6305" y="46515"/>
                    </a:lnTo>
                    <a:lnTo>
                      <a:pt x="6305" y="44783"/>
                    </a:lnTo>
                    <a:lnTo>
                      <a:pt x="6915" y="41072"/>
                    </a:lnTo>
                    <a:lnTo>
                      <a:pt x="6915" y="39587"/>
                    </a:lnTo>
                    <a:lnTo>
                      <a:pt x="7728" y="33154"/>
                    </a:lnTo>
                    <a:lnTo>
                      <a:pt x="8135" y="29690"/>
                    </a:lnTo>
                    <a:lnTo>
                      <a:pt x="8338" y="26721"/>
                    </a:lnTo>
                    <a:lnTo>
                      <a:pt x="8542" y="22762"/>
                    </a:lnTo>
                    <a:lnTo>
                      <a:pt x="9152" y="19793"/>
                    </a:lnTo>
                    <a:lnTo>
                      <a:pt x="9762" y="13855"/>
                    </a:lnTo>
                    <a:lnTo>
                      <a:pt x="9762" y="13360"/>
                    </a:lnTo>
                    <a:lnTo>
                      <a:pt x="10372" y="8907"/>
                    </a:lnTo>
                    <a:lnTo>
                      <a:pt x="11186" y="0"/>
                    </a:lnTo>
                    <a:lnTo>
                      <a:pt x="21355" y="1484"/>
                    </a:lnTo>
                    <a:lnTo>
                      <a:pt x="27457" y="2226"/>
                    </a:lnTo>
                    <a:lnTo>
                      <a:pt x="29491" y="2721"/>
                    </a:lnTo>
                    <a:lnTo>
                      <a:pt x="30711" y="2721"/>
                    </a:lnTo>
                    <a:lnTo>
                      <a:pt x="41084" y="3958"/>
                    </a:lnTo>
                    <a:lnTo>
                      <a:pt x="43118" y="4701"/>
                    </a:lnTo>
                    <a:lnTo>
                      <a:pt x="49016" y="5443"/>
                    </a:lnTo>
                    <a:lnTo>
                      <a:pt x="50644" y="5690"/>
                    </a:lnTo>
                    <a:lnTo>
                      <a:pt x="52677" y="5690"/>
                    </a:lnTo>
                    <a:lnTo>
                      <a:pt x="54508" y="5938"/>
                    </a:lnTo>
                    <a:lnTo>
                      <a:pt x="60000" y="6680"/>
                    </a:lnTo>
                    <a:lnTo>
                      <a:pt x="72000" y="8164"/>
                    </a:lnTo>
                    <a:lnTo>
                      <a:pt x="74033" y="8412"/>
                    </a:lnTo>
                    <a:lnTo>
                      <a:pt x="85220" y="9896"/>
                    </a:lnTo>
                    <a:lnTo>
                      <a:pt x="85627" y="9896"/>
                    </a:lnTo>
                    <a:lnTo>
                      <a:pt x="87661" y="9896"/>
                    </a:lnTo>
                    <a:lnTo>
                      <a:pt x="89288" y="9896"/>
                    </a:lnTo>
                    <a:lnTo>
                      <a:pt x="89491" y="9896"/>
                    </a:lnTo>
                    <a:lnTo>
                      <a:pt x="90915" y="9896"/>
                    </a:lnTo>
                    <a:lnTo>
                      <a:pt x="103932" y="11134"/>
                    </a:lnTo>
                    <a:lnTo>
                      <a:pt x="104542" y="11134"/>
                    </a:lnTo>
                    <a:lnTo>
                      <a:pt x="107593" y="11628"/>
                    </a:lnTo>
                    <a:lnTo>
                      <a:pt x="109220" y="11628"/>
                    </a:lnTo>
                    <a:lnTo>
                      <a:pt x="119796" y="12618"/>
                    </a:lnTo>
                    <a:lnTo>
                      <a:pt x="119389" y="19051"/>
                    </a:lnTo>
                    <a:lnTo>
                      <a:pt x="119389" y="24000"/>
                    </a:lnTo>
                    <a:lnTo>
                      <a:pt x="119186" y="25731"/>
                    </a:lnTo>
                    <a:lnTo>
                      <a:pt x="118779" y="32412"/>
                    </a:lnTo>
                    <a:lnTo>
                      <a:pt x="118779" y="34639"/>
                    </a:lnTo>
                    <a:lnTo>
                      <a:pt x="118779" y="35134"/>
                    </a:lnTo>
                    <a:lnTo>
                      <a:pt x="118576" y="39092"/>
                    </a:lnTo>
                    <a:lnTo>
                      <a:pt x="118372" y="43051"/>
                    </a:lnTo>
                    <a:lnTo>
                      <a:pt x="118372" y="45773"/>
                    </a:lnTo>
                    <a:lnTo>
                      <a:pt x="117966" y="48989"/>
                    </a:lnTo>
                    <a:lnTo>
                      <a:pt x="117762" y="52453"/>
                    </a:lnTo>
                    <a:lnTo>
                      <a:pt x="117762" y="52701"/>
                    </a:lnTo>
                    <a:lnTo>
                      <a:pt x="117762" y="52948"/>
                    </a:lnTo>
                    <a:lnTo>
                      <a:pt x="117762" y="55917"/>
                    </a:lnTo>
                    <a:lnTo>
                      <a:pt x="117355" y="62597"/>
                    </a:lnTo>
                    <a:lnTo>
                      <a:pt x="117355" y="65814"/>
                    </a:lnTo>
                    <a:lnTo>
                      <a:pt x="117152" y="67051"/>
                    </a:lnTo>
                    <a:lnTo>
                      <a:pt x="116949" y="70515"/>
                    </a:lnTo>
                    <a:lnTo>
                      <a:pt x="116949" y="76701"/>
                    </a:lnTo>
                    <a:lnTo>
                      <a:pt x="116338" y="86103"/>
                    </a:lnTo>
                    <a:lnTo>
                      <a:pt x="115932" y="89319"/>
                    </a:lnTo>
                    <a:lnTo>
                      <a:pt x="115932" y="92536"/>
                    </a:lnTo>
                    <a:lnTo>
                      <a:pt x="115728" y="96000"/>
                    </a:lnTo>
                    <a:lnTo>
                      <a:pt x="115525" y="99463"/>
                    </a:lnTo>
                    <a:lnTo>
                      <a:pt x="115525" y="100701"/>
                    </a:lnTo>
                    <a:lnTo>
                      <a:pt x="115525" y="102927"/>
                    </a:lnTo>
                    <a:lnTo>
                      <a:pt x="115525" y="104412"/>
                    </a:lnTo>
                    <a:lnTo>
                      <a:pt x="115525" y="106144"/>
                    </a:lnTo>
                    <a:lnTo>
                      <a:pt x="115118" y="109113"/>
                    </a:lnTo>
                    <a:lnTo>
                      <a:pt x="114915" y="111340"/>
                    </a:lnTo>
                    <a:lnTo>
                      <a:pt x="114915" y="116288"/>
                    </a:lnTo>
                    <a:lnTo>
                      <a:pt x="114711" y="119752"/>
                    </a:lnTo>
                    <a:lnTo>
                      <a:pt x="104949" y="118515"/>
                    </a:lnTo>
                    <a:lnTo>
                      <a:pt x="101084" y="118515"/>
                    </a:lnTo>
                    <a:lnTo>
                      <a:pt x="99864" y="118515"/>
                    </a:lnTo>
                    <a:lnTo>
                      <a:pt x="96813" y="118268"/>
                    </a:lnTo>
                    <a:lnTo>
                      <a:pt x="94983" y="118268"/>
                    </a:lnTo>
                    <a:lnTo>
                      <a:pt x="94576" y="118268"/>
                    </a:lnTo>
                    <a:lnTo>
                      <a:pt x="91728" y="118020"/>
                    </a:lnTo>
                    <a:lnTo>
                      <a:pt x="81355" y="116783"/>
                    </a:lnTo>
                    <a:lnTo>
                      <a:pt x="79728" y="116536"/>
                    </a:lnTo>
                    <a:lnTo>
                      <a:pt x="79118" y="116536"/>
                    </a:lnTo>
                    <a:lnTo>
                      <a:pt x="77898" y="116536"/>
                    </a:lnTo>
                    <a:lnTo>
                      <a:pt x="77491" y="11653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6" name="Shape 127" title="Mississippi">
                <a:extLst>
                  <a:ext uri="{FF2B5EF4-FFF2-40B4-BE49-F238E27FC236}">
                    <a16:creationId xmlns:a16="http://schemas.microsoft.com/office/drawing/2014/main" id="{7E6F069F-CD66-7344-B9AA-AE7086C9F805}"/>
                  </a:ext>
                </a:extLst>
              </p:cNvPr>
              <p:cNvSpPr/>
              <p:nvPr/>
            </p:nvSpPr>
            <p:spPr>
              <a:xfrm>
                <a:off x="5582310" y="3773276"/>
                <a:ext cx="486655" cy="830579"/>
              </a:xfrm>
              <a:custGeom>
                <a:avLst/>
                <a:gdLst/>
                <a:ahLst/>
                <a:cxnLst/>
                <a:rect l="0" t="0" r="0" b="0"/>
                <a:pathLst>
                  <a:path w="120000" h="120000" extrusionOk="0">
                    <a:moveTo>
                      <a:pt x="9078" y="84269"/>
                    </a:moveTo>
                    <a:lnTo>
                      <a:pt x="11447" y="84269"/>
                    </a:lnTo>
                    <a:lnTo>
                      <a:pt x="11447" y="81123"/>
                    </a:lnTo>
                    <a:lnTo>
                      <a:pt x="11842" y="81123"/>
                    </a:lnTo>
                    <a:lnTo>
                      <a:pt x="16578" y="77752"/>
                    </a:lnTo>
                    <a:lnTo>
                      <a:pt x="15000" y="76179"/>
                    </a:lnTo>
                    <a:lnTo>
                      <a:pt x="18552" y="74831"/>
                    </a:lnTo>
                    <a:lnTo>
                      <a:pt x="18552" y="74606"/>
                    </a:lnTo>
                    <a:lnTo>
                      <a:pt x="17763" y="74606"/>
                    </a:lnTo>
                    <a:lnTo>
                      <a:pt x="17368" y="74606"/>
                    </a:lnTo>
                    <a:lnTo>
                      <a:pt x="15000" y="74831"/>
                    </a:lnTo>
                    <a:lnTo>
                      <a:pt x="15000" y="72584"/>
                    </a:lnTo>
                    <a:lnTo>
                      <a:pt x="19342" y="73033"/>
                    </a:lnTo>
                    <a:lnTo>
                      <a:pt x="18552" y="66516"/>
                    </a:lnTo>
                    <a:lnTo>
                      <a:pt x="13815" y="65617"/>
                    </a:lnTo>
                    <a:lnTo>
                      <a:pt x="18552" y="65842"/>
                    </a:lnTo>
                    <a:lnTo>
                      <a:pt x="15789" y="64044"/>
                    </a:lnTo>
                    <a:lnTo>
                      <a:pt x="16578" y="63595"/>
                    </a:lnTo>
                    <a:lnTo>
                      <a:pt x="17763" y="62471"/>
                    </a:lnTo>
                    <a:lnTo>
                      <a:pt x="13421" y="63370"/>
                    </a:lnTo>
                    <a:lnTo>
                      <a:pt x="11447" y="53483"/>
                    </a:lnTo>
                    <a:lnTo>
                      <a:pt x="11447" y="43820"/>
                    </a:lnTo>
                    <a:lnTo>
                      <a:pt x="9473" y="44044"/>
                    </a:lnTo>
                    <a:lnTo>
                      <a:pt x="11447" y="41797"/>
                    </a:lnTo>
                    <a:lnTo>
                      <a:pt x="7500" y="42921"/>
                    </a:lnTo>
                    <a:lnTo>
                      <a:pt x="8684" y="40898"/>
                    </a:lnTo>
                    <a:lnTo>
                      <a:pt x="7500" y="40674"/>
                    </a:lnTo>
                    <a:lnTo>
                      <a:pt x="6710" y="39775"/>
                    </a:lnTo>
                    <a:lnTo>
                      <a:pt x="10263" y="35955"/>
                    </a:lnTo>
                    <a:lnTo>
                      <a:pt x="10263" y="34157"/>
                    </a:lnTo>
                    <a:lnTo>
                      <a:pt x="14605" y="34382"/>
                    </a:lnTo>
                    <a:lnTo>
                      <a:pt x="11447" y="29438"/>
                    </a:lnTo>
                    <a:lnTo>
                      <a:pt x="13815" y="28089"/>
                    </a:lnTo>
                    <a:lnTo>
                      <a:pt x="15000" y="25617"/>
                    </a:lnTo>
                    <a:lnTo>
                      <a:pt x="18552" y="22696"/>
                    </a:lnTo>
                    <a:lnTo>
                      <a:pt x="21710" y="21348"/>
                    </a:lnTo>
                    <a:lnTo>
                      <a:pt x="20526" y="19775"/>
                    </a:lnTo>
                    <a:lnTo>
                      <a:pt x="23684" y="19101"/>
                    </a:lnTo>
                    <a:lnTo>
                      <a:pt x="23289" y="20449"/>
                    </a:lnTo>
                    <a:lnTo>
                      <a:pt x="24473" y="20674"/>
                    </a:lnTo>
                    <a:lnTo>
                      <a:pt x="27236" y="15505"/>
                    </a:lnTo>
                    <a:lnTo>
                      <a:pt x="26052" y="12359"/>
                    </a:lnTo>
                    <a:lnTo>
                      <a:pt x="27631" y="11910"/>
                    </a:lnTo>
                    <a:lnTo>
                      <a:pt x="28026" y="13033"/>
                    </a:lnTo>
                    <a:lnTo>
                      <a:pt x="30394" y="11460"/>
                    </a:lnTo>
                    <a:lnTo>
                      <a:pt x="26447" y="10112"/>
                    </a:lnTo>
                    <a:lnTo>
                      <a:pt x="27631" y="9887"/>
                    </a:lnTo>
                    <a:lnTo>
                      <a:pt x="28815" y="10112"/>
                    </a:lnTo>
                    <a:lnTo>
                      <a:pt x="30394" y="9887"/>
                    </a:lnTo>
                    <a:lnTo>
                      <a:pt x="30000" y="9213"/>
                    </a:lnTo>
                    <a:lnTo>
                      <a:pt x="31578" y="7640"/>
                    </a:lnTo>
                    <a:lnTo>
                      <a:pt x="31973" y="7640"/>
                    </a:lnTo>
                    <a:lnTo>
                      <a:pt x="32763" y="6966"/>
                    </a:lnTo>
                    <a:lnTo>
                      <a:pt x="35131" y="6741"/>
                    </a:lnTo>
                    <a:lnTo>
                      <a:pt x="37105" y="5393"/>
                    </a:lnTo>
                    <a:lnTo>
                      <a:pt x="37105" y="4494"/>
                    </a:lnTo>
                    <a:lnTo>
                      <a:pt x="34736" y="3370"/>
                    </a:lnTo>
                    <a:lnTo>
                      <a:pt x="45000" y="2921"/>
                    </a:lnTo>
                    <a:lnTo>
                      <a:pt x="50526" y="2696"/>
                    </a:lnTo>
                    <a:lnTo>
                      <a:pt x="54473" y="2471"/>
                    </a:lnTo>
                    <a:lnTo>
                      <a:pt x="57236" y="2471"/>
                    </a:lnTo>
                    <a:lnTo>
                      <a:pt x="60789" y="2471"/>
                    </a:lnTo>
                    <a:lnTo>
                      <a:pt x="63552" y="2022"/>
                    </a:lnTo>
                    <a:lnTo>
                      <a:pt x="67500" y="1797"/>
                    </a:lnTo>
                    <a:lnTo>
                      <a:pt x="69078" y="1797"/>
                    </a:lnTo>
                    <a:lnTo>
                      <a:pt x="71447" y="1797"/>
                    </a:lnTo>
                    <a:lnTo>
                      <a:pt x="73026" y="1797"/>
                    </a:lnTo>
                    <a:lnTo>
                      <a:pt x="75789" y="1348"/>
                    </a:lnTo>
                    <a:lnTo>
                      <a:pt x="77763" y="1348"/>
                    </a:lnTo>
                    <a:lnTo>
                      <a:pt x="78947" y="1348"/>
                    </a:lnTo>
                    <a:lnTo>
                      <a:pt x="79736" y="1123"/>
                    </a:lnTo>
                    <a:lnTo>
                      <a:pt x="82105" y="1123"/>
                    </a:lnTo>
                    <a:lnTo>
                      <a:pt x="85657" y="1123"/>
                    </a:lnTo>
                    <a:lnTo>
                      <a:pt x="87236" y="898"/>
                    </a:lnTo>
                    <a:lnTo>
                      <a:pt x="90000" y="898"/>
                    </a:lnTo>
                    <a:lnTo>
                      <a:pt x="93157" y="898"/>
                    </a:lnTo>
                    <a:lnTo>
                      <a:pt x="100657" y="224"/>
                    </a:lnTo>
                    <a:lnTo>
                      <a:pt x="101447" y="224"/>
                    </a:lnTo>
                    <a:lnTo>
                      <a:pt x="105394" y="0"/>
                    </a:lnTo>
                    <a:lnTo>
                      <a:pt x="106973" y="0"/>
                    </a:lnTo>
                    <a:lnTo>
                      <a:pt x="110131" y="2022"/>
                    </a:lnTo>
                    <a:lnTo>
                      <a:pt x="111315" y="2471"/>
                    </a:lnTo>
                    <a:lnTo>
                      <a:pt x="111315" y="3595"/>
                    </a:lnTo>
                    <a:lnTo>
                      <a:pt x="110526" y="7640"/>
                    </a:lnTo>
                    <a:lnTo>
                      <a:pt x="110526" y="9887"/>
                    </a:lnTo>
                    <a:lnTo>
                      <a:pt x="110526" y="11910"/>
                    </a:lnTo>
                    <a:lnTo>
                      <a:pt x="110526" y="13033"/>
                    </a:lnTo>
                    <a:lnTo>
                      <a:pt x="110526" y="13258"/>
                    </a:lnTo>
                    <a:lnTo>
                      <a:pt x="110526" y="15056"/>
                    </a:lnTo>
                    <a:lnTo>
                      <a:pt x="110526" y="16404"/>
                    </a:lnTo>
                    <a:lnTo>
                      <a:pt x="110526" y="19550"/>
                    </a:lnTo>
                    <a:lnTo>
                      <a:pt x="110526" y="20000"/>
                    </a:lnTo>
                    <a:lnTo>
                      <a:pt x="110526" y="22022"/>
                    </a:lnTo>
                    <a:lnTo>
                      <a:pt x="110526" y="22921"/>
                    </a:lnTo>
                    <a:lnTo>
                      <a:pt x="110526" y="24044"/>
                    </a:lnTo>
                    <a:lnTo>
                      <a:pt x="110526" y="28089"/>
                    </a:lnTo>
                    <a:lnTo>
                      <a:pt x="110526" y="30337"/>
                    </a:lnTo>
                    <a:lnTo>
                      <a:pt x="110526" y="30786"/>
                    </a:lnTo>
                    <a:lnTo>
                      <a:pt x="110526" y="35730"/>
                    </a:lnTo>
                    <a:lnTo>
                      <a:pt x="110526" y="36629"/>
                    </a:lnTo>
                    <a:lnTo>
                      <a:pt x="110526" y="38876"/>
                    </a:lnTo>
                    <a:lnTo>
                      <a:pt x="110526" y="41573"/>
                    </a:lnTo>
                    <a:lnTo>
                      <a:pt x="110526" y="43370"/>
                    </a:lnTo>
                    <a:lnTo>
                      <a:pt x="110526" y="43820"/>
                    </a:lnTo>
                    <a:lnTo>
                      <a:pt x="110526" y="48988"/>
                    </a:lnTo>
                    <a:lnTo>
                      <a:pt x="110526" y="49887"/>
                    </a:lnTo>
                    <a:lnTo>
                      <a:pt x="110526" y="50561"/>
                    </a:lnTo>
                    <a:lnTo>
                      <a:pt x="110526" y="56179"/>
                    </a:lnTo>
                    <a:lnTo>
                      <a:pt x="110526" y="57078"/>
                    </a:lnTo>
                    <a:lnTo>
                      <a:pt x="110526" y="59101"/>
                    </a:lnTo>
                    <a:lnTo>
                      <a:pt x="110526" y="63595"/>
                    </a:lnTo>
                    <a:lnTo>
                      <a:pt x="110526" y="64269"/>
                    </a:lnTo>
                    <a:lnTo>
                      <a:pt x="110526" y="65842"/>
                    </a:lnTo>
                    <a:lnTo>
                      <a:pt x="110526" y="67415"/>
                    </a:lnTo>
                    <a:lnTo>
                      <a:pt x="110526" y="67640"/>
                    </a:lnTo>
                    <a:lnTo>
                      <a:pt x="110526" y="68539"/>
                    </a:lnTo>
                    <a:lnTo>
                      <a:pt x="110526" y="70112"/>
                    </a:lnTo>
                    <a:lnTo>
                      <a:pt x="110131" y="76179"/>
                    </a:lnTo>
                    <a:lnTo>
                      <a:pt x="110526" y="76629"/>
                    </a:lnTo>
                    <a:lnTo>
                      <a:pt x="110526" y="77078"/>
                    </a:lnTo>
                    <a:lnTo>
                      <a:pt x="111710" y="80674"/>
                    </a:lnTo>
                    <a:lnTo>
                      <a:pt x="112500" y="85842"/>
                    </a:lnTo>
                    <a:lnTo>
                      <a:pt x="112500" y="86067"/>
                    </a:lnTo>
                    <a:lnTo>
                      <a:pt x="112894" y="87415"/>
                    </a:lnTo>
                    <a:lnTo>
                      <a:pt x="113289" y="88539"/>
                    </a:lnTo>
                    <a:lnTo>
                      <a:pt x="114078" y="91685"/>
                    </a:lnTo>
                    <a:lnTo>
                      <a:pt x="114868" y="95056"/>
                    </a:lnTo>
                    <a:lnTo>
                      <a:pt x="114868" y="95730"/>
                    </a:lnTo>
                    <a:lnTo>
                      <a:pt x="115657" y="96629"/>
                    </a:lnTo>
                    <a:lnTo>
                      <a:pt x="115657" y="97977"/>
                    </a:lnTo>
                    <a:lnTo>
                      <a:pt x="117236" y="103820"/>
                    </a:lnTo>
                    <a:lnTo>
                      <a:pt x="117236" y="104044"/>
                    </a:lnTo>
                    <a:lnTo>
                      <a:pt x="117631" y="107640"/>
                    </a:lnTo>
                    <a:lnTo>
                      <a:pt x="118815" y="110561"/>
                    </a:lnTo>
                    <a:lnTo>
                      <a:pt x="119605" y="113483"/>
                    </a:lnTo>
                    <a:lnTo>
                      <a:pt x="115657" y="114382"/>
                    </a:lnTo>
                    <a:lnTo>
                      <a:pt x="106184" y="114382"/>
                    </a:lnTo>
                    <a:lnTo>
                      <a:pt x="102631" y="112808"/>
                    </a:lnTo>
                    <a:lnTo>
                      <a:pt x="102631" y="113707"/>
                    </a:lnTo>
                    <a:lnTo>
                      <a:pt x="97500" y="113707"/>
                    </a:lnTo>
                    <a:lnTo>
                      <a:pt x="87236" y="115955"/>
                    </a:lnTo>
                    <a:lnTo>
                      <a:pt x="84868" y="114606"/>
                    </a:lnTo>
                    <a:lnTo>
                      <a:pt x="85657" y="115955"/>
                    </a:lnTo>
                    <a:lnTo>
                      <a:pt x="79736" y="119775"/>
                    </a:lnTo>
                    <a:lnTo>
                      <a:pt x="78947" y="119775"/>
                    </a:lnTo>
                    <a:lnTo>
                      <a:pt x="75000" y="118202"/>
                    </a:lnTo>
                    <a:lnTo>
                      <a:pt x="71842" y="113483"/>
                    </a:lnTo>
                    <a:lnTo>
                      <a:pt x="69868" y="112134"/>
                    </a:lnTo>
                    <a:lnTo>
                      <a:pt x="69078" y="112134"/>
                    </a:lnTo>
                    <a:lnTo>
                      <a:pt x="65526" y="108539"/>
                    </a:lnTo>
                    <a:lnTo>
                      <a:pt x="65921" y="106292"/>
                    </a:lnTo>
                    <a:lnTo>
                      <a:pt x="67894" y="102022"/>
                    </a:lnTo>
                    <a:lnTo>
                      <a:pt x="68684" y="100000"/>
                    </a:lnTo>
                    <a:lnTo>
                      <a:pt x="67500" y="100000"/>
                    </a:lnTo>
                    <a:lnTo>
                      <a:pt x="64736" y="100000"/>
                    </a:lnTo>
                    <a:lnTo>
                      <a:pt x="54473" y="100674"/>
                    </a:lnTo>
                    <a:lnTo>
                      <a:pt x="49342" y="100898"/>
                    </a:lnTo>
                    <a:lnTo>
                      <a:pt x="46184" y="100898"/>
                    </a:lnTo>
                    <a:lnTo>
                      <a:pt x="45000" y="100898"/>
                    </a:lnTo>
                    <a:lnTo>
                      <a:pt x="40657" y="101348"/>
                    </a:lnTo>
                    <a:lnTo>
                      <a:pt x="39078" y="101348"/>
                    </a:lnTo>
                    <a:lnTo>
                      <a:pt x="38684" y="101573"/>
                    </a:lnTo>
                    <a:lnTo>
                      <a:pt x="33552" y="101573"/>
                    </a:lnTo>
                    <a:lnTo>
                      <a:pt x="31578" y="101573"/>
                    </a:lnTo>
                    <a:lnTo>
                      <a:pt x="28815" y="102022"/>
                    </a:lnTo>
                    <a:lnTo>
                      <a:pt x="22894" y="102247"/>
                    </a:lnTo>
                    <a:lnTo>
                      <a:pt x="20526" y="102247"/>
                    </a:lnTo>
                    <a:lnTo>
                      <a:pt x="16578" y="102247"/>
                    </a:lnTo>
                    <a:lnTo>
                      <a:pt x="13815" y="102471"/>
                    </a:lnTo>
                    <a:lnTo>
                      <a:pt x="9078" y="102471"/>
                    </a:lnTo>
                    <a:lnTo>
                      <a:pt x="0" y="102921"/>
                    </a:lnTo>
                    <a:lnTo>
                      <a:pt x="789" y="102471"/>
                    </a:lnTo>
                    <a:lnTo>
                      <a:pt x="0" y="99775"/>
                    </a:lnTo>
                    <a:lnTo>
                      <a:pt x="789" y="98202"/>
                    </a:lnTo>
                    <a:lnTo>
                      <a:pt x="3552" y="93932"/>
                    </a:lnTo>
                    <a:lnTo>
                      <a:pt x="2368" y="86966"/>
                    </a:lnTo>
                    <a:lnTo>
                      <a:pt x="6710" y="84494"/>
                    </a:lnTo>
                    <a:lnTo>
                      <a:pt x="7500" y="84494"/>
                    </a:lnTo>
                    <a:lnTo>
                      <a:pt x="7894" y="84269"/>
                    </a:lnTo>
                    <a:lnTo>
                      <a:pt x="9078" y="8426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75" name="Freeform 206">
              <a:extLst>
                <a:ext uri="{FF2B5EF4-FFF2-40B4-BE49-F238E27FC236}">
                  <a16:creationId xmlns:a16="http://schemas.microsoft.com/office/drawing/2014/main" id="{1B3114F0-2274-DF44-999C-0A81581D7091}"/>
                </a:ext>
              </a:extLst>
            </p:cNvPr>
            <p:cNvSpPr>
              <a:spLocks/>
            </p:cNvSpPr>
            <p:nvPr/>
          </p:nvSpPr>
          <p:spPr bwMode="auto">
            <a:xfrm>
              <a:off x="724400" y="3959761"/>
              <a:ext cx="1259278" cy="928629"/>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1" name="5-Point Star 90">
              <a:extLst>
                <a:ext uri="{FF2B5EF4-FFF2-40B4-BE49-F238E27FC236}">
                  <a16:creationId xmlns:a16="http://schemas.microsoft.com/office/drawing/2014/main" id="{814713FF-798C-044D-AA1E-CD3AA2BC3523}"/>
                </a:ext>
              </a:extLst>
            </p:cNvPr>
            <p:cNvSpPr/>
            <p:nvPr/>
          </p:nvSpPr>
          <p:spPr>
            <a:xfrm>
              <a:off x="6431436" y="3006978"/>
              <a:ext cx="171081" cy="171787"/>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grpSp>
      <p:grpSp>
        <p:nvGrpSpPr>
          <p:cNvPr id="108" name="Group 107">
            <a:extLst>
              <a:ext uri="{FF2B5EF4-FFF2-40B4-BE49-F238E27FC236}">
                <a16:creationId xmlns:a16="http://schemas.microsoft.com/office/drawing/2014/main" id="{2F7EB883-6253-F246-BAB4-A62CDE2A7A17}"/>
              </a:ext>
            </a:extLst>
          </p:cNvPr>
          <p:cNvGrpSpPr/>
          <p:nvPr/>
        </p:nvGrpSpPr>
        <p:grpSpPr>
          <a:xfrm>
            <a:off x="9452394" y="3441047"/>
            <a:ext cx="2725503" cy="3295429"/>
            <a:chOff x="7104877" y="2571750"/>
            <a:chExt cx="1890116" cy="2471572"/>
          </a:xfrm>
        </p:grpSpPr>
        <p:sp>
          <p:nvSpPr>
            <p:cNvPr id="107" name="Rectangle 106">
              <a:extLst>
                <a:ext uri="{FF2B5EF4-FFF2-40B4-BE49-F238E27FC236}">
                  <a16:creationId xmlns:a16="http://schemas.microsoft.com/office/drawing/2014/main" id="{EA429E82-EC58-2F42-AC44-7DB8F9F49FD5}"/>
                </a:ext>
              </a:extLst>
            </p:cNvPr>
            <p:cNvSpPr/>
            <p:nvPr/>
          </p:nvSpPr>
          <p:spPr>
            <a:xfrm>
              <a:off x="7104877" y="2571750"/>
              <a:ext cx="1810168" cy="2471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284">
              <a:extLst>
                <a:ext uri="{FF2B5EF4-FFF2-40B4-BE49-F238E27FC236}">
                  <a16:creationId xmlns:a16="http://schemas.microsoft.com/office/drawing/2014/main" id="{6AD0D24E-15E9-4943-9BCC-A0CA812655BD}"/>
                </a:ext>
              </a:extLst>
            </p:cNvPr>
            <p:cNvSpPr>
              <a:spLocks noChangeArrowheads="1"/>
            </p:cNvSpPr>
            <p:nvPr/>
          </p:nvSpPr>
          <p:spPr bwMode="auto">
            <a:xfrm>
              <a:off x="7190639" y="3250821"/>
              <a:ext cx="245339" cy="154162"/>
            </a:xfrm>
            <a:prstGeom prst="rect">
              <a:avLst/>
            </a:prstGeom>
            <a:solidFill>
              <a:srgbClr val="B7DEE8"/>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79" name="Text Box 279">
              <a:extLst>
                <a:ext uri="{FF2B5EF4-FFF2-40B4-BE49-F238E27FC236}">
                  <a16:creationId xmlns:a16="http://schemas.microsoft.com/office/drawing/2014/main" id="{CA65D56D-B983-AF4B-A6DA-F024D27E97C5}"/>
                </a:ext>
              </a:extLst>
            </p:cNvPr>
            <p:cNvSpPr txBox="1">
              <a:spLocks noChangeArrowheads="1"/>
            </p:cNvSpPr>
            <p:nvPr/>
          </p:nvSpPr>
          <p:spPr bwMode="auto">
            <a:xfrm>
              <a:off x="7528988" y="406636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Introduced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Standard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80" name="Rectangle 284">
              <a:extLst>
                <a:ext uri="{FF2B5EF4-FFF2-40B4-BE49-F238E27FC236}">
                  <a16:creationId xmlns:a16="http://schemas.microsoft.com/office/drawing/2014/main" id="{3034F95E-9A8C-6E42-8D8C-A79ECF0F4913}"/>
                </a:ext>
              </a:extLst>
            </p:cNvPr>
            <p:cNvSpPr>
              <a:spLocks noChangeArrowheads="1"/>
            </p:cNvSpPr>
            <p:nvPr/>
          </p:nvSpPr>
          <p:spPr bwMode="auto">
            <a:xfrm>
              <a:off x="7181939" y="4084972"/>
              <a:ext cx="245339" cy="154162"/>
            </a:xfrm>
            <a:prstGeom prst="rect">
              <a:avLst/>
            </a:pr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81" name="Text Box 279">
              <a:extLst>
                <a:ext uri="{FF2B5EF4-FFF2-40B4-BE49-F238E27FC236}">
                  <a16:creationId xmlns:a16="http://schemas.microsoft.com/office/drawing/2014/main" id="{6300FC4F-C5F0-AB44-BEF8-525035E0C39D}"/>
                </a:ext>
              </a:extLst>
            </p:cNvPr>
            <p:cNvSpPr txBox="1">
              <a:spLocks noChangeArrowheads="1"/>
            </p:cNvSpPr>
            <p:nvPr/>
          </p:nvSpPr>
          <p:spPr bwMode="auto">
            <a:xfrm>
              <a:off x="7546440" y="4481809"/>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Enacted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a 100% Clean Electricity Standard	</a:t>
              </a:r>
            </a:p>
          </p:txBody>
        </p:sp>
        <p:sp>
          <p:nvSpPr>
            <p:cNvPr id="82" name="Rectangle 284">
              <a:extLst>
                <a:ext uri="{FF2B5EF4-FFF2-40B4-BE49-F238E27FC236}">
                  <a16:creationId xmlns:a16="http://schemas.microsoft.com/office/drawing/2014/main" id="{AC0A9827-A425-E846-8DF4-84CF873AAAF9}"/>
                </a:ext>
              </a:extLst>
            </p:cNvPr>
            <p:cNvSpPr>
              <a:spLocks noChangeArrowheads="1"/>
            </p:cNvSpPr>
            <p:nvPr/>
          </p:nvSpPr>
          <p:spPr bwMode="auto">
            <a:xfrm>
              <a:off x="7188530" y="4518592"/>
              <a:ext cx="245339" cy="154162"/>
            </a:xfrm>
            <a:prstGeom prst="rect">
              <a:avLst/>
            </a:pr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2" name="Text Box 279">
              <a:extLst>
                <a:ext uri="{FF2B5EF4-FFF2-40B4-BE49-F238E27FC236}">
                  <a16:creationId xmlns:a16="http://schemas.microsoft.com/office/drawing/2014/main" id="{A4082788-4FFC-7B48-9ACC-52223CEA48BC}"/>
                </a:ext>
              </a:extLst>
            </p:cNvPr>
            <p:cNvSpPr txBox="1">
              <a:spLocks noChangeArrowheads="1"/>
            </p:cNvSpPr>
            <p:nvPr/>
          </p:nvSpPr>
          <p:spPr bwMode="auto">
            <a:xfrm>
              <a:off x="7519103" y="280189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Anticipated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to be Introduced in 2019</a:t>
              </a:r>
            </a:p>
          </p:txBody>
        </p:sp>
        <p:sp>
          <p:nvSpPr>
            <p:cNvPr id="103" name="Rectangle 284">
              <a:extLst>
                <a:ext uri="{FF2B5EF4-FFF2-40B4-BE49-F238E27FC236}">
                  <a16:creationId xmlns:a16="http://schemas.microsoft.com/office/drawing/2014/main" id="{CFC6B5F7-F0C3-4B47-8102-BFB5BD6B6E5B}"/>
                </a:ext>
              </a:extLst>
            </p:cNvPr>
            <p:cNvSpPr>
              <a:spLocks noChangeArrowheads="1"/>
            </p:cNvSpPr>
            <p:nvPr/>
          </p:nvSpPr>
          <p:spPr bwMode="auto">
            <a:xfrm>
              <a:off x="7190639" y="2829273"/>
              <a:ext cx="245339" cy="154162"/>
            </a:xfrm>
            <a:prstGeom prst="rect">
              <a:avLst/>
            </a:pr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5" name="Text Box 279">
              <a:extLst>
                <a:ext uri="{FF2B5EF4-FFF2-40B4-BE49-F238E27FC236}">
                  <a16:creationId xmlns:a16="http://schemas.microsoft.com/office/drawing/2014/main" id="{EF1042B6-51F6-5C44-986A-C86FE446623F}"/>
                </a:ext>
              </a:extLst>
            </p:cNvPr>
            <p:cNvSpPr txBox="1">
              <a:spLocks noChangeArrowheads="1"/>
            </p:cNvSpPr>
            <p:nvPr/>
          </p:nvSpPr>
          <p:spPr bwMode="auto">
            <a:xfrm>
              <a:off x="7781989" y="2612788"/>
              <a:ext cx="1213004" cy="126958"/>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charset="0"/>
                  <a:ea typeface="Arial" charset="0"/>
                  <a:cs typeface="Arial" charset="0"/>
                </a:rPr>
                <a:t>KEY</a:t>
              </a:r>
            </a:p>
          </p:txBody>
        </p:sp>
      </p:grpSp>
      <p:sp>
        <p:nvSpPr>
          <p:cNvPr id="88" name="Text Box 279">
            <a:extLst>
              <a:ext uri="{FF2B5EF4-FFF2-40B4-BE49-F238E27FC236}">
                <a16:creationId xmlns:a16="http://schemas.microsoft.com/office/drawing/2014/main" id="{BB901B7C-ECF0-9144-BB72-FED077E397C2}"/>
              </a:ext>
            </a:extLst>
          </p:cNvPr>
          <p:cNvSpPr txBox="1">
            <a:spLocks noChangeArrowheads="1"/>
          </p:cNvSpPr>
          <p:nvPr/>
        </p:nvSpPr>
        <p:spPr bwMode="auto">
          <a:xfrm>
            <a:off x="141161" y="2106624"/>
            <a:ext cx="2221197" cy="861774"/>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charset="0"/>
                <a:ea typeface="Helvetica" charset="0"/>
                <a:cs typeface="Helvetica" charset="0"/>
              </a:rPr>
              <a:t>HI: </a:t>
            </a:r>
            <a:r>
              <a:rPr kumimoji="0" lang="en-US" sz="1400" b="0" i="0" u="none" strike="noStrike" kern="1200" cap="none" spc="0" normalizeH="0" baseline="0" noProof="0" dirty="0">
                <a:ln>
                  <a:noFill/>
                </a:ln>
                <a:solidFill>
                  <a:prstClr val="black"/>
                </a:solidFill>
                <a:effectLst/>
                <a:uLnTx/>
                <a:uFillTx/>
                <a:latin typeface="Helvetica" charset="0"/>
                <a:ea typeface="Helvetica" charset="0"/>
                <a:cs typeface="Helvetica" charset="0"/>
              </a:rPr>
              <a:t>2045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NJ: </a:t>
            </a:r>
            <a:r>
              <a:rPr lang="en-US" sz="1400" dirty="0">
                <a:solidFill>
                  <a:prstClr val="black"/>
                </a:solidFill>
                <a:latin typeface="Helvetica" charset="0"/>
                <a:ea typeface="Helvetica" charset="0"/>
                <a:cs typeface="Helvetica" charset="0"/>
              </a:rPr>
              <a:t>2050 (Clean)</a:t>
            </a:r>
            <a:endParaRPr kumimoji="0" lang="en-US" sz="14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CA: </a:t>
            </a:r>
            <a:r>
              <a:rPr lang="en-US" sz="1400" dirty="0">
                <a:solidFill>
                  <a:prstClr val="black"/>
                </a:solidFill>
                <a:latin typeface="Helvetica" charset="0"/>
                <a:ea typeface="Helvetica" charset="0"/>
                <a:cs typeface="Helvetica" charset="0"/>
              </a:rPr>
              <a:t>2045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DC: </a:t>
            </a:r>
            <a:r>
              <a:rPr lang="en-US" sz="1400" dirty="0">
                <a:solidFill>
                  <a:prstClr val="black"/>
                </a:solidFill>
                <a:latin typeface="Helvetica" charset="0"/>
                <a:ea typeface="Helvetica" charset="0"/>
                <a:cs typeface="Helvetica" charset="0"/>
              </a:rPr>
              <a:t>2032 (Renewables)</a:t>
            </a:r>
          </a:p>
        </p:txBody>
      </p:sp>
      <p:sp>
        <p:nvSpPr>
          <p:cNvPr id="74" name="Text Box 279">
            <a:extLst>
              <a:ext uri="{FF2B5EF4-FFF2-40B4-BE49-F238E27FC236}">
                <a16:creationId xmlns:a16="http://schemas.microsoft.com/office/drawing/2014/main" id="{FC4274BE-924E-E447-AC28-8BF10E64374F}"/>
              </a:ext>
            </a:extLst>
          </p:cNvPr>
          <p:cNvSpPr txBox="1">
            <a:spLocks noChangeArrowheads="1"/>
          </p:cNvSpPr>
          <p:nvPr/>
        </p:nvSpPr>
        <p:spPr bwMode="auto">
          <a:xfrm>
            <a:off x="290019" y="6655611"/>
            <a:ext cx="6656683" cy="169277"/>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charset="0"/>
                <a:ea typeface="Helvetica" charset="0"/>
                <a:cs typeface="Helvetica" charset="0"/>
              </a:rPr>
              <a:t>Source: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EQ Research Policy </a:t>
            </a:r>
            <a:r>
              <a:rPr kumimoji="0" lang="en-US" sz="1100" b="0" i="0" u="none" strike="noStrike" kern="1200" cap="none" spc="0" normalizeH="0" baseline="0" noProof="0" dirty="0" err="1">
                <a:ln>
                  <a:noFill/>
                </a:ln>
                <a:solidFill>
                  <a:prstClr val="black"/>
                </a:solidFill>
                <a:effectLst/>
                <a:uLnTx/>
                <a:uFillTx/>
                <a:latin typeface="Helvetica" charset="0"/>
                <a:ea typeface="Helvetica" charset="0"/>
                <a:cs typeface="Helvetica" charset="0"/>
              </a:rPr>
              <a:t>Vista</a:t>
            </a:r>
            <a:r>
              <a:rPr kumimoji="0" lang="en-US" sz="1100" b="0" i="0" u="none" strike="noStrike" kern="1200" cap="none" spc="0" normalizeH="0" baseline="30000" noProof="0" dirty="0" err="1">
                <a:ln>
                  <a:noFill/>
                </a:ln>
                <a:solidFill>
                  <a:prstClr val="black"/>
                </a:solidFill>
                <a:effectLst/>
                <a:uLnTx/>
                <a:uFillTx/>
                <a:latin typeface="Helvetica" charset="0"/>
                <a:ea typeface="Helvetica" charset="0"/>
                <a:cs typeface="Helvetica" charset="0"/>
              </a:rPr>
              <a:t>TM</a:t>
            </a:r>
            <a:r>
              <a:rPr kumimoji="0" lang="en-US" sz="1100" b="0" i="0" u="none" strike="noStrike" kern="1200" cap="none" spc="0" normalizeH="0" baseline="30000" noProof="0" dirty="0">
                <a:ln>
                  <a:noFill/>
                </a:ln>
                <a:solidFill>
                  <a:prstClr val="black"/>
                </a:solidFill>
                <a:effectLst/>
                <a:uLnTx/>
                <a:uFillTx/>
                <a:latin typeface="Helvetica" charset="0"/>
                <a:ea typeface="Helvetica" charset="0"/>
                <a:cs typeface="Helvetica" charset="0"/>
              </a:rPr>
              <a:t>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Legislative Tracking Database</a:t>
            </a:r>
            <a:endParaRPr kumimoji="0" lang="en-US" sz="1100" b="0" i="1"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94" name="Text Box 279">
            <a:extLst>
              <a:ext uri="{FF2B5EF4-FFF2-40B4-BE49-F238E27FC236}">
                <a16:creationId xmlns:a16="http://schemas.microsoft.com/office/drawing/2014/main" id="{E24C69B3-EC60-4112-9941-47A723F2B438}"/>
              </a:ext>
            </a:extLst>
          </p:cNvPr>
          <p:cNvSpPr txBox="1">
            <a:spLocks noChangeArrowheads="1"/>
          </p:cNvSpPr>
          <p:nvPr/>
        </p:nvSpPr>
        <p:spPr bwMode="auto">
          <a:xfrm>
            <a:off x="10053501" y="4315561"/>
            <a:ext cx="1955236"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Introduced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introduced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1" name="Text Box 279">
            <a:extLst>
              <a:ext uri="{FF2B5EF4-FFF2-40B4-BE49-F238E27FC236}">
                <a16:creationId xmlns:a16="http://schemas.microsoft.com/office/drawing/2014/main" id="{4BAED081-9B6B-4588-8D46-197594290244}"/>
              </a:ext>
            </a:extLst>
          </p:cNvPr>
          <p:cNvSpPr txBox="1">
            <a:spLocks noChangeArrowheads="1"/>
          </p:cNvSpPr>
          <p:nvPr/>
        </p:nvSpPr>
        <p:spPr bwMode="auto">
          <a:xfrm>
            <a:off x="10041570" y="4823392"/>
            <a:ext cx="1946455"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Enacted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enacted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5" name="Rectangle 284">
            <a:extLst>
              <a:ext uri="{FF2B5EF4-FFF2-40B4-BE49-F238E27FC236}">
                <a16:creationId xmlns:a16="http://schemas.microsoft.com/office/drawing/2014/main" id="{F48ADB03-F935-43D1-ADEC-8D4B00048B62}"/>
              </a:ext>
            </a:extLst>
          </p:cNvPr>
          <p:cNvSpPr>
            <a:spLocks noChangeArrowheads="1"/>
          </p:cNvSpPr>
          <p:nvPr/>
        </p:nvSpPr>
        <p:spPr bwMode="auto">
          <a:xfrm>
            <a:off x="9573318" y="4920963"/>
            <a:ext cx="327119" cy="205549"/>
          </a:xfrm>
          <a:prstGeom prst="rect">
            <a:avLst/>
          </a:pr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16" name="Shape 77" descr="Iowa, 105 mega watts." title="Iowa">
            <a:extLst>
              <a:ext uri="{FF2B5EF4-FFF2-40B4-BE49-F238E27FC236}">
                <a16:creationId xmlns:a16="http://schemas.microsoft.com/office/drawing/2014/main" id="{DD60D0D1-F071-4B03-B0F3-14EF483A6C00}"/>
              </a:ext>
            </a:extLst>
          </p:cNvPr>
          <p:cNvSpPr/>
          <p:nvPr/>
        </p:nvSpPr>
        <p:spPr>
          <a:xfrm>
            <a:off x="5675795" y="3465228"/>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7" name="Shape 116" descr="Florida," title="Florida">
            <a:extLst>
              <a:ext uri="{FF2B5EF4-FFF2-40B4-BE49-F238E27FC236}">
                <a16:creationId xmlns:a16="http://schemas.microsoft.com/office/drawing/2014/main" id="{B98BD5C0-4169-48BC-983C-A13BDD5E97D8}"/>
              </a:ext>
            </a:extLst>
          </p:cNvPr>
          <p:cNvSpPr/>
          <p:nvPr/>
        </p:nvSpPr>
        <p:spPr>
          <a:xfrm>
            <a:off x="7164241" y="5659582"/>
            <a:ext cx="1378856" cy="1049785"/>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8" name="Shape 65" descr="Connecticut, 27% by 2020." title="Connecticut">
            <a:extLst>
              <a:ext uri="{FF2B5EF4-FFF2-40B4-BE49-F238E27FC236}">
                <a16:creationId xmlns:a16="http://schemas.microsoft.com/office/drawing/2014/main" id="{0C088739-B0E7-4006-93A5-797F005CECA0}"/>
              </a:ext>
            </a:extLst>
          </p:cNvPr>
          <p:cNvSpPr/>
          <p:nvPr/>
        </p:nvSpPr>
        <p:spPr>
          <a:xfrm>
            <a:off x="8897728" y="3301038"/>
            <a:ext cx="264184" cy="252597"/>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9" name="Shape 80" descr="Maryland, 20 percent by 2022." title="Maryland">
            <a:extLst>
              <a:ext uri="{FF2B5EF4-FFF2-40B4-BE49-F238E27FC236}">
                <a16:creationId xmlns:a16="http://schemas.microsoft.com/office/drawing/2014/main" id="{093D2BDA-2D86-49A9-AC27-F993B830BCFA}"/>
              </a:ext>
            </a:extLst>
          </p:cNvPr>
          <p:cNvSpPr/>
          <p:nvPr/>
        </p:nvSpPr>
        <p:spPr>
          <a:xfrm>
            <a:off x="8158126" y="3857809"/>
            <a:ext cx="689428" cy="336024"/>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0" name="5-Point Star 90">
            <a:extLst>
              <a:ext uri="{FF2B5EF4-FFF2-40B4-BE49-F238E27FC236}">
                <a16:creationId xmlns:a16="http://schemas.microsoft.com/office/drawing/2014/main" id="{BB3F5DFE-A246-460E-A21E-CF887ECA857D}"/>
              </a:ext>
            </a:extLst>
          </p:cNvPr>
          <p:cNvSpPr/>
          <p:nvPr/>
        </p:nvSpPr>
        <p:spPr>
          <a:xfrm>
            <a:off x="8411975" y="3944349"/>
            <a:ext cx="228108" cy="229049"/>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97" name="Shape 91" descr="New Jersey, 20.38 percent by 2021, plus 4.1% solar by 2028." title="New Jersey">
            <a:extLst>
              <a:ext uri="{FF2B5EF4-FFF2-40B4-BE49-F238E27FC236}">
                <a16:creationId xmlns:a16="http://schemas.microsoft.com/office/drawing/2014/main" id="{CBD76007-C502-4533-A361-30E98DD94DEB}"/>
              </a:ext>
            </a:extLst>
          </p:cNvPr>
          <p:cNvSpPr/>
          <p:nvPr/>
        </p:nvSpPr>
        <p:spPr>
          <a:xfrm>
            <a:off x="8728548" y="3525779"/>
            <a:ext cx="203931" cy="451894"/>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Tree>
    <p:extLst>
      <p:ext uri="{BB962C8B-B14F-4D97-AF65-F5344CB8AC3E}">
        <p14:creationId xmlns:p14="http://schemas.microsoft.com/office/powerpoint/2010/main" val="1068938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0515600" cy="1325563"/>
          </a:xfrm>
          <a:prstGeom prst="rect">
            <a:avLst/>
          </a:prstGeom>
        </p:spPr>
        <p:txBody>
          <a:bodyPr/>
          <a:lstStyle/>
          <a:p>
            <a:r>
              <a:rPr lang="en-US" b="1" dirty="0">
                <a:solidFill>
                  <a:srgbClr val="002D73"/>
                </a:solidFill>
                <a:latin typeface="Arial" panose="020B0604020202020204" pitchFamily="34" charset="0"/>
              </a:rPr>
              <a:t>Commercial New Construction</a:t>
            </a:r>
            <a:endParaRPr lang="en-US"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2" name="TextBox 1">
            <a:extLst>
              <a:ext uri="{FF2B5EF4-FFF2-40B4-BE49-F238E27FC236}">
                <a16:creationId xmlns:a16="http://schemas.microsoft.com/office/drawing/2014/main" id="{AD78E516-4276-4542-A09A-E6D6E374F3AA}"/>
              </a:ext>
            </a:extLst>
          </p:cNvPr>
          <p:cNvSpPr txBox="1"/>
          <p:nvPr/>
        </p:nvSpPr>
        <p:spPr>
          <a:xfrm>
            <a:off x="196172" y="1856019"/>
            <a:ext cx="11995828" cy="50066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Technical and Financial Support for Zero Net Energy, Deep Energy Savings Projects, and/or Smart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Technical Support </a:t>
            </a:r>
            <a:r>
              <a:rPr kumimoji="0" lang="en-US" sz="20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100% of the technical consultant’s costs up to a maximum $200,000 per project. Includes assessment of electrification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Financial Support</a:t>
            </a:r>
            <a:endParaRPr kumimoji="0" lang="en-US" sz="20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Energy Performance Incentive for Zero Net Energy, Deep Energy Savings, and/or Smart Buildings: </a:t>
            </a:r>
          </a:p>
          <a:p>
            <a:pPr marL="838179"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$150/Ton CO2 saved, up to a maximum $350,000 per project </a:t>
            </a:r>
            <a:r>
              <a:rPr kumimoji="0" lang="en-US" sz="1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($450,000 for All-Electric Projects or projects in gas constrained areas)</a:t>
            </a:r>
          </a:p>
          <a:p>
            <a:pPr marL="1447764" marR="0" lvl="2"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Design Incentive (for All-Electric Projects in any location and projects in gas constrained areas)</a:t>
            </a: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 5% of the energy performance incentive. The minimum design incentive is $5,000 and the maximum is $50,000.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Smart Buildings: </a:t>
            </a:r>
          </a:p>
          <a:p>
            <a:pPr marL="838179" marR="0" lvl="1"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50% of the increased costs of installing smart meters, equipment, and controls to achieve a fully integrated smart building, up to a maximum $100,000 per project.  </a:t>
            </a:r>
          </a:p>
        </p:txBody>
      </p:sp>
    </p:spTree>
    <p:extLst>
      <p:ext uri="{BB962C8B-B14F-4D97-AF65-F5344CB8AC3E}">
        <p14:creationId xmlns:p14="http://schemas.microsoft.com/office/powerpoint/2010/main" val="4167035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Multifamily New Construction</a:t>
            </a:r>
            <a:endParaRPr lang="en-US" sz="3800" b="1" dirty="0"/>
          </a:p>
        </p:txBody>
      </p:sp>
      <p:sp>
        <p:nvSpPr>
          <p:cNvPr id="19" name="TextBox 18">
            <a:extLst>
              <a:ext uri="{FF2B5EF4-FFF2-40B4-BE49-F238E27FC236}">
                <a16:creationId xmlns:a16="http://schemas.microsoft.com/office/drawing/2014/main" id="{FD043F71-F27A-4285-A149-C51FB1FD40C5}"/>
              </a:ext>
            </a:extLst>
          </p:cNvPr>
          <p:cNvSpPr txBox="1"/>
          <p:nvPr/>
        </p:nvSpPr>
        <p:spPr>
          <a:xfrm>
            <a:off x="196172" y="1856019"/>
            <a:ext cx="11493320" cy="124162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Technical and Financial Support for Zero Net Energy, Deep Energy Savings, and/or Smart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Increased incentive levels for projects in the gas constrained areas which achieve ENERGY STAR</a:t>
            </a:r>
            <a:r>
              <a:rPr kumimoji="0" lang="en-US" sz="1867" b="0" i="0" u="none" strike="noStrike" kern="1200" cap="none" spc="0" normalizeH="0" baseline="30000" noProof="0" dirty="0">
                <a:ln>
                  <a:noFill/>
                </a:ln>
                <a:solidFill>
                  <a:srgbClr val="646569"/>
                </a:solidFill>
                <a:effectLst/>
                <a:uLnTx/>
                <a:uFillTx/>
                <a:latin typeface="Arial" panose="020B0604020202020204" pitchFamily="34" charset="0"/>
                <a:ea typeface="+mn-ea"/>
                <a:cs typeface="Arial" panose="020B0604020202020204" pitchFamily="34" charset="0"/>
              </a:rPr>
              <a:t>®</a:t>
            </a:r>
            <a:r>
              <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 Tier 3 performance.</a:t>
            </a:r>
          </a:p>
        </p:txBody>
      </p:sp>
      <p:pic>
        <p:nvPicPr>
          <p:cNvPr id="3" name="Picture 2">
            <a:extLst>
              <a:ext uri="{FF2B5EF4-FFF2-40B4-BE49-F238E27FC236}">
                <a16:creationId xmlns:a16="http://schemas.microsoft.com/office/drawing/2014/main" id="{3D0FD291-6CD9-465F-9246-5BD6AE11131C}"/>
              </a:ext>
            </a:extLst>
          </p:cNvPr>
          <p:cNvPicPr>
            <a:picLocks noChangeAspect="1"/>
          </p:cNvPicPr>
          <p:nvPr/>
        </p:nvPicPr>
        <p:blipFill>
          <a:blip r:embed="rId2"/>
          <a:stretch>
            <a:fillRect/>
          </a:stretch>
        </p:blipFill>
        <p:spPr>
          <a:xfrm>
            <a:off x="196172" y="3267878"/>
            <a:ext cx="10912786" cy="1767993"/>
          </a:xfrm>
          <a:prstGeom prst="rect">
            <a:avLst/>
          </a:prstGeom>
        </p:spPr>
      </p:pic>
      <p:pic>
        <p:nvPicPr>
          <p:cNvPr id="20" name="Picture 19">
            <a:extLst>
              <a:ext uri="{FF2B5EF4-FFF2-40B4-BE49-F238E27FC236}">
                <a16:creationId xmlns:a16="http://schemas.microsoft.com/office/drawing/2014/main" id="{44584ECD-6CD3-48D9-8F75-8AD5D807513C}"/>
              </a:ext>
            </a:extLst>
          </p:cNvPr>
          <p:cNvPicPr>
            <a:picLocks noChangeAspect="1"/>
          </p:cNvPicPr>
          <p:nvPr/>
        </p:nvPicPr>
        <p:blipFill>
          <a:blip r:embed="rId3"/>
          <a:stretch>
            <a:fillRect/>
          </a:stretch>
        </p:blipFill>
        <p:spPr>
          <a:xfrm>
            <a:off x="196172" y="5081861"/>
            <a:ext cx="8748518" cy="1652159"/>
          </a:xfrm>
          <a:prstGeom prst="rect">
            <a:avLst/>
          </a:prstGeom>
        </p:spPr>
      </p:pic>
    </p:spTree>
    <p:extLst>
      <p:ext uri="{BB962C8B-B14F-4D97-AF65-F5344CB8AC3E}">
        <p14:creationId xmlns:p14="http://schemas.microsoft.com/office/powerpoint/2010/main" val="1767062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b="1" dirty="0">
                <a:solidFill>
                  <a:srgbClr val="002D73"/>
                </a:solidFill>
                <a:latin typeface="Arial" panose="020B0604020202020204" pitchFamily="34" charset="0"/>
              </a:rPr>
              <a:t>Existing Buildings: Commercial, Industrial, and Multifamily</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8" name="TextBox 7">
            <a:extLst>
              <a:ext uri="{FF2B5EF4-FFF2-40B4-BE49-F238E27FC236}">
                <a16:creationId xmlns:a16="http://schemas.microsoft.com/office/drawing/2014/main" id="{FF7FE7F8-DDA9-4E7D-9D32-68B5CCBE07E8}"/>
              </a:ext>
            </a:extLst>
          </p:cNvPr>
          <p:cNvSpPr txBox="1"/>
          <p:nvPr/>
        </p:nvSpPr>
        <p:spPr>
          <a:xfrm>
            <a:off x="196172" y="1819770"/>
            <a:ext cx="11455816" cy="451476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69A6"/>
                </a:solidFill>
                <a:effectLst/>
                <a:uLnTx/>
                <a:uFillTx/>
                <a:latin typeface="Arial" panose="020B0604020202020204" pitchFamily="34" charset="0"/>
                <a:ea typeface="+mn-ea"/>
                <a:cs typeface="Arial" panose="020B0604020202020204" pitchFamily="34" charset="0"/>
              </a:rPr>
              <a:t>FlexTech</a:t>
            </a:r>
            <a:endParaRPr kumimoji="0" lang="en-US" sz="24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Financial support for an energy study to identify and evaluate opportunities to reduce energy costs and incorporate clean energy into capital planning. The study can evaluate which building performance systems may be right for your business. (50 – 75% study cost-share); additional support available to help customers in gas constrained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9A6"/>
                </a:solidFill>
                <a:effectLst/>
                <a:uLnTx/>
                <a:uFillTx/>
                <a:latin typeface="Arial" panose="020B0604020202020204" pitchFamily="34" charset="0"/>
                <a:ea typeface="+mn-ea"/>
                <a:cs typeface="+mn-cs"/>
              </a:rPr>
              <a:t>Real Time Energy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Financial and technical support for the hardware, software, and consulting services used to gain visibility into the operation of a building's energy systems. Data is gathered in real time for analysis that leads to improved building performance, increased occupant comfort, and greater energy efficiency. (30% cost-share)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69A6"/>
                </a:solidFill>
                <a:effectLst/>
                <a:uLnTx/>
                <a:uFillTx/>
                <a:latin typeface="Arial" panose="020B0604020202020204" pitchFamily="34" charset="0"/>
                <a:ea typeface="+mn-ea"/>
                <a:cs typeface="+mn-cs"/>
              </a:rPr>
              <a:t>On-site Energy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Financial support for a dedicated On-site Energy Manager to inform efficient day-to-day operation and longer-term capital planning of their facility(</a:t>
            </a:r>
            <a:r>
              <a:rPr kumimoji="0" lang="en-US" sz="1867" b="0" i="0" u="none" strike="noStrike" kern="1200" cap="none" spc="0" normalizeH="0" baseline="0" noProof="0" dirty="0" err="1">
                <a:ln>
                  <a:noFill/>
                </a:ln>
                <a:solidFill>
                  <a:srgbClr val="646569"/>
                </a:solidFill>
                <a:effectLst/>
                <a:uLnTx/>
                <a:uFillTx/>
                <a:latin typeface="Arial" panose="020B0604020202020204" pitchFamily="34" charset="0"/>
                <a:ea typeface="+mn-ea"/>
                <a:cs typeface="Arial" panose="020B0604020202020204" pitchFamily="34" charset="0"/>
              </a:rPr>
              <a:t>ies</a:t>
            </a:r>
            <a:r>
              <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 (75% cost-share)</a:t>
            </a:r>
          </a:p>
        </p:txBody>
      </p:sp>
    </p:spTree>
    <p:extLst>
      <p:ext uri="{BB962C8B-B14F-4D97-AF65-F5344CB8AC3E}">
        <p14:creationId xmlns:p14="http://schemas.microsoft.com/office/powerpoint/2010/main" val="1179533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sz="3700" b="1" dirty="0">
                <a:solidFill>
                  <a:srgbClr val="002D73"/>
                </a:solidFill>
                <a:latin typeface="Arial" panose="020B0604020202020204" pitchFamily="34" charset="0"/>
              </a:rPr>
              <a:t>Existing Buildings: Commercial and Industrial </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7" name="TextBox 6">
            <a:extLst>
              <a:ext uri="{FF2B5EF4-FFF2-40B4-BE49-F238E27FC236}">
                <a16:creationId xmlns:a16="http://schemas.microsoft.com/office/drawing/2014/main" id="{2A80A47B-4869-47D2-A304-C1E9AA8CBC54}"/>
              </a:ext>
            </a:extLst>
          </p:cNvPr>
          <p:cNvSpPr txBox="1"/>
          <p:nvPr/>
        </p:nvSpPr>
        <p:spPr>
          <a:xfrm>
            <a:off x="283980" y="2076444"/>
            <a:ext cx="11624039" cy="339652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69A6"/>
                </a:solidFill>
                <a:effectLst/>
                <a:uLnTx/>
                <a:uFillTx/>
                <a:latin typeface="Arial" panose="020B0604020202020204" pitchFamily="34" charset="0"/>
                <a:ea typeface="+mn-ea"/>
                <a:cs typeface="+mn-cs"/>
              </a:rPr>
              <a:t>Strategic Energy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100% funded Energy Coach to guide a cohort of facilities (12 maximum) on implementation of a Strategic Energy Management program at the facility. (Currently seeking Industrial customers but will be expanded to Commercial)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9A6"/>
                </a:solidFill>
                <a:effectLst/>
                <a:uLnTx/>
                <a:uFillTx/>
                <a:latin typeface="Arial" panose="020B0604020202020204" pitchFamily="34" charset="0"/>
                <a:ea typeface="+mn-ea"/>
                <a:cs typeface="+mn-cs"/>
              </a:rPr>
              <a:t>REV Campus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Serves 2 – 4-year public and private universities through technical assistance and other resources – over 125 higher education institutions have joined to date. </a:t>
            </a:r>
            <a:endParaRPr kumimoji="0" lang="en-US" sz="18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7863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9E5B9-2FF7-4568-8354-D6DC9CB809A2}"/>
              </a:ext>
            </a:extLst>
          </p:cNvPr>
          <p:cNvSpPr>
            <a:spLocks noGrp="1"/>
          </p:cNvSpPr>
          <p:nvPr>
            <p:ph type="title"/>
          </p:nvPr>
        </p:nvSpPr>
        <p:spPr>
          <a:xfrm>
            <a:off x="196172" y="530456"/>
            <a:ext cx="11258542" cy="1325563"/>
          </a:xfrm>
          <a:prstGeom prst="rect">
            <a:avLst/>
          </a:prstGeom>
        </p:spPr>
        <p:txBody>
          <a:bodyPr>
            <a:normAutofit/>
          </a:bodyPr>
          <a:lstStyle/>
          <a:p>
            <a:r>
              <a:rPr lang="en-US" sz="3700" b="1" dirty="0">
                <a:solidFill>
                  <a:srgbClr val="002D73"/>
                </a:solidFill>
                <a:latin typeface="Arial" panose="020B0604020202020204" pitchFamily="34" charset="0"/>
              </a:rPr>
              <a:t>Competitive Awards for Large Existing Buildings</a:t>
            </a:r>
            <a:endParaRPr lang="en-US" sz="3700" dirty="0"/>
          </a:p>
        </p:txBody>
      </p:sp>
      <p:sp>
        <p:nvSpPr>
          <p:cNvPr id="5" name="Content Placeholder 4">
            <a:extLst>
              <a:ext uri="{FF2B5EF4-FFF2-40B4-BE49-F238E27FC236}">
                <a16:creationId xmlns:a16="http://schemas.microsoft.com/office/drawing/2014/main" id="{81DD2A8E-3463-4371-AE41-89290BC0D825}"/>
              </a:ext>
            </a:extLst>
          </p:cNvPr>
          <p:cNvSpPr>
            <a:spLocks noGrp="1"/>
          </p:cNvSpPr>
          <p:nvPr>
            <p:ph idx="1"/>
          </p:nvPr>
        </p:nvSpPr>
        <p:spPr>
          <a:xfrm>
            <a:off x="196172" y="1976206"/>
            <a:ext cx="11102407" cy="4351338"/>
          </a:xfrm>
        </p:spPr>
        <p:txBody>
          <a:bodyPr/>
          <a:lstStyle/>
          <a:p>
            <a:pPr marL="0" indent="0">
              <a:buNone/>
            </a:pPr>
            <a:endParaRPr lang="en-US" dirty="0"/>
          </a:p>
          <a:p>
            <a:endParaRPr lang="en-US" dirty="0"/>
          </a:p>
        </p:txBody>
      </p:sp>
      <p:sp>
        <p:nvSpPr>
          <p:cNvPr id="6" name="TextBox 5">
            <a:extLst>
              <a:ext uri="{FF2B5EF4-FFF2-40B4-BE49-F238E27FC236}">
                <a16:creationId xmlns:a16="http://schemas.microsoft.com/office/drawing/2014/main" id="{EBC3768E-A7A7-40E0-B1D7-3DD4459BD134}"/>
              </a:ext>
            </a:extLst>
          </p:cNvPr>
          <p:cNvSpPr txBox="1"/>
          <p:nvPr/>
        </p:nvSpPr>
        <p:spPr>
          <a:xfrm>
            <a:off x="196172" y="1976206"/>
            <a:ext cx="11869363" cy="33341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Comprehensive Projects Including Gas Efficiency and Electrification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Statewide Efforts </a:t>
            </a:r>
            <a:r>
              <a:rPr kumimoji="0" lang="en-US" sz="2133" b="0" i="0" u="none" strike="noStrike" kern="1200" cap="none" spc="0" normalizeH="0" baseline="0" noProof="0" dirty="0">
                <a:ln>
                  <a:noFill/>
                </a:ln>
                <a:solidFill>
                  <a:srgbClr val="0069A6"/>
                </a:solidFill>
                <a:effectLst/>
                <a:uLnTx/>
                <a:uFillTx/>
                <a:latin typeface="Arial" panose="020B0604020202020204" pitchFamily="34" charset="0"/>
                <a:ea typeface="+mn-ea"/>
                <a:cs typeface="Arial" panose="020B0604020202020204" pitchFamily="34" charset="0"/>
              </a:rPr>
              <a:t>(with extra points for gas reduction in constrained area)</a:t>
            </a:r>
          </a:p>
          <a:p>
            <a:pPr marL="613818" marR="0" lvl="0" indent="-2349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Carbon Challenge</a:t>
            </a:r>
            <a:r>
              <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 launching in May 2020 – due in late Summer 2020</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$15 million in funding available, awards of up to $5 million</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Also planned in 2021</a:t>
            </a:r>
          </a:p>
          <a:p>
            <a:pPr marL="613818" marR="0" lvl="0" indent="-2349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Energy to Lead </a:t>
            </a:r>
            <a:r>
              <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(Universities and Colleges): due February 20, 2020</a:t>
            </a:r>
          </a:p>
          <a:p>
            <a:pPr marL="1066773" marR="0" lvl="1" indent="-300559"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133"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rPr>
              <a:t>$5 million in funding available, awards of up to $1.5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64656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4616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2CA0DA-A798-45D9-AB68-21922A9F804D}"/>
              </a:ext>
            </a:extLst>
          </p:cNvPr>
          <p:cNvPicPr>
            <a:picLocks noChangeAspect="1"/>
          </p:cNvPicPr>
          <p:nvPr/>
        </p:nvPicPr>
        <p:blipFill rotWithShape="1">
          <a:blip r:embed="rId3">
            <a:extLst>
              <a:ext uri="{28A0092B-C50C-407E-A947-70E740481C1C}">
                <a14:useLocalDpi xmlns:a14="http://schemas.microsoft.com/office/drawing/2010/main" val="0"/>
              </a:ext>
            </a:extLst>
          </a:blip>
          <a:srcRect t="7037" b="72223"/>
          <a:stretch/>
        </p:blipFill>
        <p:spPr>
          <a:xfrm>
            <a:off x="0" y="-28244"/>
            <a:ext cx="12192000" cy="1422400"/>
          </a:xfrm>
          <a:prstGeom prst="rect">
            <a:avLst/>
          </a:prstGeom>
        </p:spPr>
      </p:pic>
      <p:grpSp>
        <p:nvGrpSpPr>
          <p:cNvPr id="110" name="Group 109">
            <a:extLst>
              <a:ext uri="{FF2B5EF4-FFF2-40B4-BE49-F238E27FC236}">
                <a16:creationId xmlns:a16="http://schemas.microsoft.com/office/drawing/2014/main" id="{81503620-1EA2-7B4B-AE20-26C8D587518E}"/>
              </a:ext>
            </a:extLst>
          </p:cNvPr>
          <p:cNvGrpSpPr/>
          <p:nvPr/>
        </p:nvGrpSpPr>
        <p:grpSpPr>
          <a:xfrm>
            <a:off x="795502" y="2127101"/>
            <a:ext cx="8832193" cy="4668361"/>
            <a:chOff x="724400" y="1639678"/>
            <a:chExt cx="6624145" cy="3501271"/>
          </a:xfrm>
        </p:grpSpPr>
        <p:grpSp>
          <p:nvGrpSpPr>
            <p:cNvPr id="7" name="Group 6">
              <a:extLst>
                <a:ext uri="{FF2B5EF4-FFF2-40B4-BE49-F238E27FC236}">
                  <a16:creationId xmlns:a16="http://schemas.microsoft.com/office/drawing/2014/main" id="{D5842B5F-1457-7249-B49E-79A323C76949}"/>
                </a:ext>
              </a:extLst>
            </p:cNvPr>
            <p:cNvGrpSpPr/>
            <p:nvPr/>
          </p:nvGrpSpPr>
          <p:grpSpPr>
            <a:xfrm>
              <a:off x="1411031" y="1639678"/>
              <a:ext cx="5937514" cy="3501271"/>
              <a:chOff x="1221639" y="1139608"/>
              <a:chExt cx="7196987" cy="4243965"/>
            </a:xfrm>
          </p:grpSpPr>
          <p:sp>
            <p:nvSpPr>
              <p:cNvPr id="8" name="Shape 58" descr="Arizona, 15 percent by 2025." title="Arizona">
                <a:extLst>
                  <a:ext uri="{FF2B5EF4-FFF2-40B4-BE49-F238E27FC236}">
                    <a16:creationId xmlns:a16="http://schemas.microsoft.com/office/drawing/2014/main" id="{ED4B37BE-3415-8047-96EF-904774FEE448}"/>
                  </a:ext>
                </a:extLst>
              </p:cNvPr>
              <p:cNvSpPr/>
              <p:nvPr/>
            </p:nvSpPr>
            <p:spPr>
              <a:xfrm>
                <a:off x="2222370" y="3315863"/>
                <a:ext cx="913795" cy="1048626"/>
              </a:xfrm>
              <a:custGeom>
                <a:avLst/>
                <a:gdLst/>
                <a:ahLst/>
                <a:cxnLst/>
                <a:rect l="0" t="0" r="0" b="0"/>
                <a:pathLst>
                  <a:path w="120000" h="120000" extrusionOk="0">
                    <a:moveTo>
                      <a:pt x="0" y="82912"/>
                    </a:moveTo>
                    <a:lnTo>
                      <a:pt x="2315" y="80416"/>
                    </a:lnTo>
                    <a:lnTo>
                      <a:pt x="5684" y="80416"/>
                    </a:lnTo>
                    <a:lnTo>
                      <a:pt x="7578" y="75423"/>
                    </a:lnTo>
                    <a:lnTo>
                      <a:pt x="6105" y="75066"/>
                    </a:lnTo>
                    <a:lnTo>
                      <a:pt x="3999" y="73283"/>
                    </a:lnTo>
                    <a:lnTo>
                      <a:pt x="4842" y="67934"/>
                    </a:lnTo>
                    <a:lnTo>
                      <a:pt x="6526" y="67043"/>
                    </a:lnTo>
                    <a:lnTo>
                      <a:pt x="9894" y="62407"/>
                    </a:lnTo>
                    <a:lnTo>
                      <a:pt x="10947" y="57236"/>
                    </a:lnTo>
                    <a:lnTo>
                      <a:pt x="11789" y="56701"/>
                    </a:lnTo>
                    <a:lnTo>
                      <a:pt x="12842" y="54918"/>
                    </a:lnTo>
                    <a:lnTo>
                      <a:pt x="16210" y="53848"/>
                    </a:lnTo>
                    <a:lnTo>
                      <a:pt x="18315" y="52600"/>
                    </a:lnTo>
                    <a:lnTo>
                      <a:pt x="18947" y="51530"/>
                    </a:lnTo>
                    <a:lnTo>
                      <a:pt x="15157" y="48142"/>
                    </a:lnTo>
                    <a:lnTo>
                      <a:pt x="15157" y="47072"/>
                    </a:lnTo>
                    <a:lnTo>
                      <a:pt x="13894" y="42436"/>
                    </a:lnTo>
                    <a:lnTo>
                      <a:pt x="12210" y="39762"/>
                    </a:lnTo>
                    <a:lnTo>
                      <a:pt x="12421" y="36731"/>
                    </a:lnTo>
                    <a:lnTo>
                      <a:pt x="14315" y="32273"/>
                    </a:lnTo>
                    <a:lnTo>
                      <a:pt x="14315" y="22466"/>
                    </a:lnTo>
                    <a:lnTo>
                      <a:pt x="15157" y="19970"/>
                    </a:lnTo>
                    <a:lnTo>
                      <a:pt x="14526" y="15690"/>
                    </a:lnTo>
                    <a:lnTo>
                      <a:pt x="19157" y="15156"/>
                    </a:lnTo>
                    <a:lnTo>
                      <a:pt x="23368" y="18187"/>
                    </a:lnTo>
                    <a:lnTo>
                      <a:pt x="27368" y="15512"/>
                    </a:lnTo>
                    <a:lnTo>
                      <a:pt x="29684" y="2852"/>
                    </a:lnTo>
                    <a:lnTo>
                      <a:pt x="30526" y="0"/>
                    </a:lnTo>
                    <a:lnTo>
                      <a:pt x="36210" y="713"/>
                    </a:lnTo>
                    <a:lnTo>
                      <a:pt x="42315" y="1426"/>
                    </a:lnTo>
                    <a:lnTo>
                      <a:pt x="50736" y="2674"/>
                    </a:lnTo>
                    <a:lnTo>
                      <a:pt x="51368" y="2674"/>
                    </a:lnTo>
                    <a:lnTo>
                      <a:pt x="53684" y="2852"/>
                    </a:lnTo>
                    <a:lnTo>
                      <a:pt x="57263" y="3387"/>
                    </a:lnTo>
                    <a:lnTo>
                      <a:pt x="71157" y="4814"/>
                    </a:lnTo>
                    <a:lnTo>
                      <a:pt x="75789" y="5527"/>
                    </a:lnTo>
                    <a:lnTo>
                      <a:pt x="77263" y="5527"/>
                    </a:lnTo>
                    <a:lnTo>
                      <a:pt x="80210" y="5884"/>
                    </a:lnTo>
                    <a:lnTo>
                      <a:pt x="84842" y="6419"/>
                    </a:lnTo>
                    <a:lnTo>
                      <a:pt x="89263" y="6775"/>
                    </a:lnTo>
                    <a:lnTo>
                      <a:pt x="93894" y="7310"/>
                    </a:lnTo>
                    <a:lnTo>
                      <a:pt x="94315" y="7488"/>
                    </a:lnTo>
                    <a:lnTo>
                      <a:pt x="102526" y="8380"/>
                    </a:lnTo>
                    <a:lnTo>
                      <a:pt x="109263" y="9093"/>
                    </a:lnTo>
                    <a:lnTo>
                      <a:pt x="111578" y="9271"/>
                    </a:lnTo>
                    <a:lnTo>
                      <a:pt x="119789" y="9985"/>
                    </a:lnTo>
                    <a:lnTo>
                      <a:pt x="119157" y="14799"/>
                    </a:lnTo>
                    <a:lnTo>
                      <a:pt x="118526" y="19613"/>
                    </a:lnTo>
                    <a:lnTo>
                      <a:pt x="117052" y="29242"/>
                    </a:lnTo>
                    <a:lnTo>
                      <a:pt x="115789" y="38514"/>
                    </a:lnTo>
                    <a:lnTo>
                      <a:pt x="115789" y="38870"/>
                    </a:lnTo>
                    <a:lnTo>
                      <a:pt x="114526" y="49390"/>
                    </a:lnTo>
                    <a:lnTo>
                      <a:pt x="113894" y="52778"/>
                    </a:lnTo>
                    <a:lnTo>
                      <a:pt x="113894" y="52956"/>
                    </a:lnTo>
                    <a:lnTo>
                      <a:pt x="113473" y="57057"/>
                    </a:lnTo>
                    <a:lnTo>
                      <a:pt x="113052" y="60624"/>
                    </a:lnTo>
                    <a:lnTo>
                      <a:pt x="112000" y="68112"/>
                    </a:lnTo>
                    <a:lnTo>
                      <a:pt x="111578" y="72213"/>
                    </a:lnTo>
                    <a:lnTo>
                      <a:pt x="111578" y="72748"/>
                    </a:lnTo>
                    <a:lnTo>
                      <a:pt x="111578" y="73105"/>
                    </a:lnTo>
                    <a:lnTo>
                      <a:pt x="110105" y="83447"/>
                    </a:lnTo>
                    <a:lnTo>
                      <a:pt x="110105" y="84338"/>
                    </a:lnTo>
                    <a:lnTo>
                      <a:pt x="109473" y="87369"/>
                    </a:lnTo>
                    <a:lnTo>
                      <a:pt x="108842" y="91827"/>
                    </a:lnTo>
                    <a:lnTo>
                      <a:pt x="108842" y="92362"/>
                    </a:lnTo>
                    <a:lnTo>
                      <a:pt x="108210" y="96998"/>
                    </a:lnTo>
                    <a:lnTo>
                      <a:pt x="108000" y="98424"/>
                    </a:lnTo>
                    <a:lnTo>
                      <a:pt x="105894" y="115542"/>
                    </a:lnTo>
                    <a:lnTo>
                      <a:pt x="105894" y="116077"/>
                    </a:lnTo>
                    <a:lnTo>
                      <a:pt x="105263" y="119821"/>
                    </a:lnTo>
                    <a:lnTo>
                      <a:pt x="78105" y="116968"/>
                    </a:lnTo>
                    <a:lnTo>
                      <a:pt x="66526" y="115720"/>
                    </a:lnTo>
                    <a:lnTo>
                      <a:pt x="61894" y="113580"/>
                    </a:lnTo>
                    <a:lnTo>
                      <a:pt x="61263" y="113224"/>
                    </a:lnTo>
                    <a:lnTo>
                      <a:pt x="58526" y="112332"/>
                    </a:lnTo>
                    <a:lnTo>
                      <a:pt x="25894" y="96998"/>
                    </a:lnTo>
                    <a:lnTo>
                      <a:pt x="2315" y="85586"/>
                    </a:lnTo>
                    <a:lnTo>
                      <a:pt x="0" y="829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 name="Shape 59" descr="California, 33 percent by 2020." title="California">
                <a:extLst>
                  <a:ext uri="{FF2B5EF4-FFF2-40B4-BE49-F238E27FC236}">
                    <a16:creationId xmlns:a16="http://schemas.microsoft.com/office/drawing/2014/main" id="{E39F9DF1-86A3-754C-89A5-9181EE900590}"/>
                  </a:ext>
                </a:extLst>
              </p:cNvPr>
              <p:cNvSpPr/>
              <p:nvPr/>
            </p:nvSpPr>
            <p:spPr>
              <a:xfrm>
                <a:off x="1221639" y="2224958"/>
                <a:ext cx="1150802" cy="1808103"/>
              </a:xfrm>
              <a:custGeom>
                <a:avLst/>
                <a:gdLst/>
                <a:ahLst/>
                <a:cxnLst/>
                <a:rect l="0" t="0" r="0" b="0"/>
                <a:pathLst>
                  <a:path w="120000" h="120000" extrusionOk="0">
                    <a:moveTo>
                      <a:pt x="106108" y="119896"/>
                    </a:moveTo>
                    <a:lnTo>
                      <a:pt x="106610" y="119896"/>
                    </a:lnTo>
                    <a:lnTo>
                      <a:pt x="109288" y="119896"/>
                    </a:lnTo>
                    <a:lnTo>
                      <a:pt x="110627" y="117007"/>
                    </a:lnTo>
                    <a:lnTo>
                      <a:pt x="109623" y="116698"/>
                    </a:lnTo>
                    <a:lnTo>
                      <a:pt x="107949" y="115666"/>
                    </a:lnTo>
                    <a:lnTo>
                      <a:pt x="108619" y="112570"/>
                    </a:lnTo>
                    <a:lnTo>
                      <a:pt x="109958" y="112055"/>
                    </a:lnTo>
                    <a:lnTo>
                      <a:pt x="112635" y="109372"/>
                    </a:lnTo>
                    <a:lnTo>
                      <a:pt x="113472" y="106380"/>
                    </a:lnTo>
                    <a:lnTo>
                      <a:pt x="114142" y="106070"/>
                    </a:lnTo>
                    <a:lnTo>
                      <a:pt x="114811" y="105038"/>
                    </a:lnTo>
                    <a:lnTo>
                      <a:pt x="117656" y="104316"/>
                    </a:lnTo>
                    <a:lnTo>
                      <a:pt x="119330" y="103594"/>
                    </a:lnTo>
                    <a:lnTo>
                      <a:pt x="119832" y="103078"/>
                    </a:lnTo>
                    <a:lnTo>
                      <a:pt x="116652" y="101014"/>
                    </a:lnTo>
                    <a:lnTo>
                      <a:pt x="116652" y="100498"/>
                    </a:lnTo>
                    <a:lnTo>
                      <a:pt x="115815" y="97712"/>
                    </a:lnTo>
                    <a:lnTo>
                      <a:pt x="114476" y="96165"/>
                    </a:lnTo>
                    <a:lnTo>
                      <a:pt x="114644" y="94411"/>
                    </a:lnTo>
                    <a:lnTo>
                      <a:pt x="111129" y="91418"/>
                    </a:lnTo>
                    <a:lnTo>
                      <a:pt x="107280" y="88116"/>
                    </a:lnTo>
                    <a:lnTo>
                      <a:pt x="102761" y="84092"/>
                    </a:lnTo>
                    <a:lnTo>
                      <a:pt x="101422" y="82957"/>
                    </a:lnTo>
                    <a:lnTo>
                      <a:pt x="99748" y="81410"/>
                    </a:lnTo>
                    <a:lnTo>
                      <a:pt x="99581" y="81410"/>
                    </a:lnTo>
                    <a:lnTo>
                      <a:pt x="95397" y="77798"/>
                    </a:lnTo>
                    <a:lnTo>
                      <a:pt x="92217" y="74806"/>
                    </a:lnTo>
                    <a:lnTo>
                      <a:pt x="85020" y="68615"/>
                    </a:lnTo>
                    <a:lnTo>
                      <a:pt x="80836" y="64901"/>
                    </a:lnTo>
                    <a:lnTo>
                      <a:pt x="79832" y="64178"/>
                    </a:lnTo>
                    <a:lnTo>
                      <a:pt x="77322" y="62012"/>
                    </a:lnTo>
                    <a:lnTo>
                      <a:pt x="76820" y="61599"/>
                    </a:lnTo>
                    <a:lnTo>
                      <a:pt x="74979" y="59948"/>
                    </a:lnTo>
                    <a:lnTo>
                      <a:pt x="70794" y="56337"/>
                    </a:lnTo>
                    <a:lnTo>
                      <a:pt x="67112" y="53035"/>
                    </a:lnTo>
                    <a:lnTo>
                      <a:pt x="65271" y="51384"/>
                    </a:lnTo>
                    <a:lnTo>
                      <a:pt x="62426" y="49114"/>
                    </a:lnTo>
                    <a:lnTo>
                      <a:pt x="61589" y="48288"/>
                    </a:lnTo>
                    <a:lnTo>
                      <a:pt x="61422" y="47979"/>
                    </a:lnTo>
                    <a:lnTo>
                      <a:pt x="60585" y="47566"/>
                    </a:lnTo>
                    <a:lnTo>
                      <a:pt x="58744" y="46018"/>
                    </a:lnTo>
                    <a:lnTo>
                      <a:pt x="57907" y="45090"/>
                    </a:lnTo>
                    <a:lnTo>
                      <a:pt x="57238" y="44574"/>
                    </a:lnTo>
                    <a:lnTo>
                      <a:pt x="55062" y="42717"/>
                    </a:lnTo>
                    <a:lnTo>
                      <a:pt x="54393" y="42098"/>
                    </a:lnTo>
                    <a:lnTo>
                      <a:pt x="54225" y="41788"/>
                    </a:lnTo>
                    <a:lnTo>
                      <a:pt x="53221" y="41272"/>
                    </a:lnTo>
                    <a:lnTo>
                      <a:pt x="53723" y="40343"/>
                    </a:lnTo>
                    <a:lnTo>
                      <a:pt x="53723" y="39931"/>
                    </a:lnTo>
                    <a:lnTo>
                      <a:pt x="53723" y="39828"/>
                    </a:lnTo>
                    <a:lnTo>
                      <a:pt x="53891" y="39415"/>
                    </a:lnTo>
                    <a:lnTo>
                      <a:pt x="54393" y="38383"/>
                    </a:lnTo>
                    <a:lnTo>
                      <a:pt x="54393" y="37661"/>
                    </a:lnTo>
                    <a:lnTo>
                      <a:pt x="54895" y="37042"/>
                    </a:lnTo>
                    <a:lnTo>
                      <a:pt x="55062" y="36216"/>
                    </a:lnTo>
                    <a:lnTo>
                      <a:pt x="55230" y="35700"/>
                    </a:lnTo>
                    <a:lnTo>
                      <a:pt x="55732" y="34256"/>
                    </a:lnTo>
                    <a:lnTo>
                      <a:pt x="56234" y="33224"/>
                    </a:lnTo>
                    <a:lnTo>
                      <a:pt x="57238" y="30644"/>
                    </a:lnTo>
                    <a:lnTo>
                      <a:pt x="59246" y="24660"/>
                    </a:lnTo>
                    <a:lnTo>
                      <a:pt x="62092" y="17024"/>
                    </a:lnTo>
                    <a:lnTo>
                      <a:pt x="62426" y="15270"/>
                    </a:lnTo>
                    <a:lnTo>
                      <a:pt x="64435" y="10730"/>
                    </a:lnTo>
                    <a:lnTo>
                      <a:pt x="65271" y="8254"/>
                    </a:lnTo>
                    <a:lnTo>
                      <a:pt x="62426" y="7841"/>
                    </a:lnTo>
                    <a:lnTo>
                      <a:pt x="61757" y="7841"/>
                    </a:lnTo>
                    <a:lnTo>
                      <a:pt x="53723" y="6500"/>
                    </a:lnTo>
                    <a:lnTo>
                      <a:pt x="51213" y="6294"/>
                    </a:lnTo>
                    <a:lnTo>
                      <a:pt x="48200" y="5778"/>
                    </a:lnTo>
                    <a:lnTo>
                      <a:pt x="46192" y="5571"/>
                    </a:lnTo>
                    <a:lnTo>
                      <a:pt x="39163" y="4436"/>
                    </a:lnTo>
                    <a:lnTo>
                      <a:pt x="36987" y="4127"/>
                    </a:lnTo>
                    <a:lnTo>
                      <a:pt x="35313" y="3817"/>
                    </a:lnTo>
                    <a:lnTo>
                      <a:pt x="25606" y="2373"/>
                    </a:lnTo>
                    <a:lnTo>
                      <a:pt x="24267" y="2063"/>
                    </a:lnTo>
                    <a:lnTo>
                      <a:pt x="23096" y="1960"/>
                    </a:lnTo>
                    <a:lnTo>
                      <a:pt x="21757" y="1857"/>
                    </a:lnTo>
                    <a:lnTo>
                      <a:pt x="20585" y="1547"/>
                    </a:lnTo>
                    <a:lnTo>
                      <a:pt x="19414" y="1341"/>
                    </a:lnTo>
                    <a:lnTo>
                      <a:pt x="18075" y="1134"/>
                    </a:lnTo>
                    <a:lnTo>
                      <a:pt x="17573" y="1134"/>
                    </a:lnTo>
                    <a:lnTo>
                      <a:pt x="15397" y="825"/>
                    </a:lnTo>
                    <a:lnTo>
                      <a:pt x="13054" y="412"/>
                    </a:lnTo>
                    <a:lnTo>
                      <a:pt x="11548" y="206"/>
                    </a:lnTo>
                    <a:lnTo>
                      <a:pt x="10376" y="0"/>
                    </a:lnTo>
                    <a:lnTo>
                      <a:pt x="8702" y="2373"/>
                    </a:lnTo>
                    <a:lnTo>
                      <a:pt x="9874" y="3404"/>
                    </a:lnTo>
                    <a:lnTo>
                      <a:pt x="9874" y="6087"/>
                    </a:lnTo>
                    <a:lnTo>
                      <a:pt x="9372" y="7016"/>
                    </a:lnTo>
                    <a:lnTo>
                      <a:pt x="7364" y="9595"/>
                    </a:lnTo>
                    <a:lnTo>
                      <a:pt x="6694" y="9595"/>
                    </a:lnTo>
                    <a:lnTo>
                      <a:pt x="6694" y="10421"/>
                    </a:lnTo>
                    <a:lnTo>
                      <a:pt x="7029" y="10421"/>
                    </a:lnTo>
                    <a:lnTo>
                      <a:pt x="7029" y="11040"/>
                    </a:lnTo>
                    <a:lnTo>
                      <a:pt x="6025" y="12278"/>
                    </a:lnTo>
                    <a:lnTo>
                      <a:pt x="1004" y="15889"/>
                    </a:lnTo>
                    <a:lnTo>
                      <a:pt x="836" y="17334"/>
                    </a:lnTo>
                    <a:lnTo>
                      <a:pt x="0" y="18469"/>
                    </a:lnTo>
                    <a:lnTo>
                      <a:pt x="2677" y="20739"/>
                    </a:lnTo>
                    <a:lnTo>
                      <a:pt x="3682" y="22184"/>
                    </a:lnTo>
                    <a:lnTo>
                      <a:pt x="5020" y="25382"/>
                    </a:lnTo>
                    <a:lnTo>
                      <a:pt x="5020" y="26723"/>
                    </a:lnTo>
                    <a:lnTo>
                      <a:pt x="3347" y="29303"/>
                    </a:lnTo>
                    <a:lnTo>
                      <a:pt x="3179" y="35184"/>
                    </a:lnTo>
                    <a:lnTo>
                      <a:pt x="4351" y="36629"/>
                    </a:lnTo>
                    <a:lnTo>
                      <a:pt x="7029" y="40137"/>
                    </a:lnTo>
                    <a:lnTo>
                      <a:pt x="8535" y="41272"/>
                    </a:lnTo>
                    <a:lnTo>
                      <a:pt x="8702" y="42820"/>
                    </a:lnTo>
                    <a:lnTo>
                      <a:pt x="9372" y="42923"/>
                    </a:lnTo>
                    <a:lnTo>
                      <a:pt x="9874" y="43542"/>
                    </a:lnTo>
                    <a:lnTo>
                      <a:pt x="9372" y="43542"/>
                    </a:lnTo>
                    <a:lnTo>
                      <a:pt x="9372" y="44987"/>
                    </a:lnTo>
                    <a:lnTo>
                      <a:pt x="8702" y="46431"/>
                    </a:lnTo>
                    <a:lnTo>
                      <a:pt x="9372" y="46122"/>
                    </a:lnTo>
                    <a:lnTo>
                      <a:pt x="10041" y="46225"/>
                    </a:lnTo>
                    <a:lnTo>
                      <a:pt x="11548" y="47463"/>
                    </a:lnTo>
                    <a:lnTo>
                      <a:pt x="12719" y="48185"/>
                    </a:lnTo>
                    <a:lnTo>
                      <a:pt x="13891" y="49320"/>
                    </a:lnTo>
                    <a:lnTo>
                      <a:pt x="14560" y="49320"/>
                    </a:lnTo>
                    <a:lnTo>
                      <a:pt x="14225" y="49527"/>
                    </a:lnTo>
                    <a:lnTo>
                      <a:pt x="13891" y="49527"/>
                    </a:lnTo>
                    <a:lnTo>
                      <a:pt x="13891" y="50455"/>
                    </a:lnTo>
                    <a:lnTo>
                      <a:pt x="12887" y="52828"/>
                    </a:lnTo>
                    <a:lnTo>
                      <a:pt x="13389" y="52828"/>
                    </a:lnTo>
                    <a:lnTo>
                      <a:pt x="13556" y="54273"/>
                    </a:lnTo>
                    <a:lnTo>
                      <a:pt x="12887" y="55717"/>
                    </a:lnTo>
                    <a:lnTo>
                      <a:pt x="13556" y="57162"/>
                    </a:lnTo>
                    <a:lnTo>
                      <a:pt x="14058" y="57472"/>
                    </a:lnTo>
                    <a:lnTo>
                      <a:pt x="15062" y="58916"/>
                    </a:lnTo>
                    <a:lnTo>
                      <a:pt x="16903" y="59742"/>
                    </a:lnTo>
                    <a:lnTo>
                      <a:pt x="18912" y="59948"/>
                    </a:lnTo>
                    <a:lnTo>
                      <a:pt x="19581" y="61289"/>
                    </a:lnTo>
                    <a:lnTo>
                      <a:pt x="18744" y="63353"/>
                    </a:lnTo>
                    <a:lnTo>
                      <a:pt x="17740" y="63869"/>
                    </a:lnTo>
                    <a:lnTo>
                      <a:pt x="17071" y="63456"/>
                    </a:lnTo>
                    <a:lnTo>
                      <a:pt x="16066" y="63869"/>
                    </a:lnTo>
                    <a:lnTo>
                      <a:pt x="16569" y="67893"/>
                    </a:lnTo>
                    <a:lnTo>
                      <a:pt x="17740" y="68512"/>
                    </a:lnTo>
                    <a:lnTo>
                      <a:pt x="20251" y="71401"/>
                    </a:lnTo>
                    <a:lnTo>
                      <a:pt x="20585" y="72846"/>
                    </a:lnTo>
                    <a:lnTo>
                      <a:pt x="21757" y="73981"/>
                    </a:lnTo>
                    <a:lnTo>
                      <a:pt x="21924" y="75116"/>
                    </a:lnTo>
                    <a:lnTo>
                      <a:pt x="23598" y="76147"/>
                    </a:lnTo>
                    <a:lnTo>
                      <a:pt x="24769" y="77798"/>
                    </a:lnTo>
                    <a:lnTo>
                      <a:pt x="26610" y="78830"/>
                    </a:lnTo>
                    <a:lnTo>
                      <a:pt x="26778" y="79552"/>
                    </a:lnTo>
                    <a:lnTo>
                      <a:pt x="25941" y="80791"/>
                    </a:lnTo>
                    <a:lnTo>
                      <a:pt x="27447" y="82235"/>
                    </a:lnTo>
                    <a:lnTo>
                      <a:pt x="28953" y="82751"/>
                    </a:lnTo>
                    <a:lnTo>
                      <a:pt x="28117" y="84402"/>
                    </a:lnTo>
                    <a:lnTo>
                      <a:pt x="28117" y="85537"/>
                    </a:lnTo>
                    <a:lnTo>
                      <a:pt x="26778" y="89045"/>
                    </a:lnTo>
                    <a:lnTo>
                      <a:pt x="30125" y="90593"/>
                    </a:lnTo>
                    <a:lnTo>
                      <a:pt x="35313" y="91315"/>
                    </a:lnTo>
                    <a:lnTo>
                      <a:pt x="36987" y="92141"/>
                    </a:lnTo>
                    <a:lnTo>
                      <a:pt x="40669" y="92450"/>
                    </a:lnTo>
                    <a:lnTo>
                      <a:pt x="42510" y="93276"/>
                    </a:lnTo>
                    <a:lnTo>
                      <a:pt x="45188" y="95030"/>
                    </a:lnTo>
                    <a:lnTo>
                      <a:pt x="46025" y="96577"/>
                    </a:lnTo>
                    <a:lnTo>
                      <a:pt x="49037" y="97919"/>
                    </a:lnTo>
                    <a:lnTo>
                      <a:pt x="53723" y="98641"/>
                    </a:lnTo>
                    <a:lnTo>
                      <a:pt x="55230" y="99157"/>
                    </a:lnTo>
                    <a:lnTo>
                      <a:pt x="56066" y="100601"/>
                    </a:lnTo>
                    <a:lnTo>
                      <a:pt x="56234" y="102355"/>
                    </a:lnTo>
                    <a:lnTo>
                      <a:pt x="57573" y="103078"/>
                    </a:lnTo>
                    <a:lnTo>
                      <a:pt x="59916" y="102871"/>
                    </a:lnTo>
                    <a:lnTo>
                      <a:pt x="61422" y="103903"/>
                    </a:lnTo>
                    <a:lnTo>
                      <a:pt x="62928" y="104935"/>
                    </a:lnTo>
                    <a:lnTo>
                      <a:pt x="66443" y="107618"/>
                    </a:lnTo>
                    <a:lnTo>
                      <a:pt x="67615" y="108546"/>
                    </a:lnTo>
                    <a:lnTo>
                      <a:pt x="69288" y="111126"/>
                    </a:lnTo>
                    <a:lnTo>
                      <a:pt x="69288" y="115356"/>
                    </a:lnTo>
                    <a:lnTo>
                      <a:pt x="70460" y="117007"/>
                    </a:lnTo>
                    <a:lnTo>
                      <a:pt x="70460" y="117936"/>
                    </a:lnTo>
                    <a:lnTo>
                      <a:pt x="85690" y="118658"/>
                    </a:lnTo>
                    <a:lnTo>
                      <a:pt x="106108" y="119896"/>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 name="Shape 60">
                <a:extLst>
                  <a:ext uri="{FF2B5EF4-FFF2-40B4-BE49-F238E27FC236}">
                    <a16:creationId xmlns:a16="http://schemas.microsoft.com/office/drawing/2014/main" id="{4774B588-62AD-4A4A-AB98-7AB8EB280AC1}"/>
                  </a:ext>
                </a:extLst>
              </p:cNvPr>
              <p:cNvSpPr/>
              <p:nvPr/>
            </p:nvSpPr>
            <p:spPr>
              <a:xfrm>
                <a:off x="1704665" y="3880907"/>
                <a:ext cx="36868" cy="38975"/>
              </a:xfrm>
              <a:custGeom>
                <a:avLst/>
                <a:gdLst/>
                <a:ahLst/>
                <a:cxnLst/>
                <a:rect l="0" t="0" r="0" b="0"/>
                <a:pathLst>
                  <a:path w="120000" h="120000" extrusionOk="0">
                    <a:moveTo>
                      <a:pt x="0" y="0"/>
                    </a:moveTo>
                    <a:lnTo>
                      <a:pt x="52173" y="115200"/>
                    </a:lnTo>
                    <a:lnTo>
                      <a:pt x="114782" y="115200"/>
                    </a:lnTo>
                    <a:lnTo>
                      <a:pt x="0"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 name="Shape 64" descr="Colorado, 30 percent by 2020 for investor owned utilities. 10 percent by 2020 for cooperative and large municipal utilities." title="Colorado">
                <a:extLst>
                  <a:ext uri="{FF2B5EF4-FFF2-40B4-BE49-F238E27FC236}">
                    <a16:creationId xmlns:a16="http://schemas.microsoft.com/office/drawing/2014/main" id="{3FC1D130-C2E5-184B-AF0D-A51015A9EBF3}"/>
                  </a:ext>
                </a:extLst>
              </p:cNvPr>
              <p:cNvSpPr/>
              <p:nvPr/>
            </p:nvSpPr>
            <p:spPr>
              <a:xfrm>
                <a:off x="3137693" y="2739945"/>
                <a:ext cx="982791" cy="749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 name="Shape 65" descr="Connecticut, 27% by 2020." title="Connecticut">
                <a:extLst>
                  <a:ext uri="{FF2B5EF4-FFF2-40B4-BE49-F238E27FC236}">
                    <a16:creationId xmlns:a16="http://schemas.microsoft.com/office/drawing/2014/main" id="{6C9451D7-A889-6246-AA05-69F8539CF901}"/>
                  </a:ext>
                </a:extLst>
              </p:cNvPr>
              <p:cNvSpPr/>
              <p:nvPr/>
            </p:nvSpPr>
            <p:spPr>
              <a:xfrm>
                <a:off x="7757813" y="2221601"/>
                <a:ext cx="240167" cy="229634"/>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 name="Shape 66" descr="Delaware, 25 percent by 2026." title="Delaware">
                <a:extLst>
                  <a:ext uri="{FF2B5EF4-FFF2-40B4-BE49-F238E27FC236}">
                    <a16:creationId xmlns:a16="http://schemas.microsoft.com/office/drawing/2014/main" id="{395C0A14-4B59-2F4F-92BD-D56418F50F56}"/>
                  </a:ext>
                </a:extLst>
              </p:cNvPr>
              <p:cNvSpPr/>
              <p:nvPr/>
            </p:nvSpPr>
            <p:spPr>
              <a:xfrm>
                <a:off x="7561212" y="2694654"/>
                <a:ext cx="146418" cy="234901"/>
              </a:xfrm>
              <a:custGeom>
                <a:avLst/>
                <a:gdLst/>
                <a:ahLst/>
                <a:cxnLst/>
                <a:rect l="0" t="0" r="0" b="0"/>
                <a:pathLst>
                  <a:path w="120000" h="120000" extrusionOk="0">
                    <a:moveTo>
                      <a:pt x="39560" y="39735"/>
                    </a:moveTo>
                    <a:lnTo>
                      <a:pt x="29010" y="29403"/>
                    </a:lnTo>
                    <a:lnTo>
                      <a:pt x="26373" y="21456"/>
                    </a:lnTo>
                    <a:lnTo>
                      <a:pt x="29010" y="20662"/>
                    </a:lnTo>
                    <a:lnTo>
                      <a:pt x="26373" y="18278"/>
                    </a:lnTo>
                    <a:lnTo>
                      <a:pt x="30329" y="10331"/>
                    </a:lnTo>
                    <a:lnTo>
                      <a:pt x="34285" y="3178"/>
                    </a:lnTo>
                    <a:lnTo>
                      <a:pt x="35604" y="794"/>
                    </a:lnTo>
                    <a:lnTo>
                      <a:pt x="25054" y="0"/>
                    </a:lnTo>
                    <a:lnTo>
                      <a:pt x="17142" y="794"/>
                    </a:lnTo>
                    <a:lnTo>
                      <a:pt x="15824" y="794"/>
                    </a:lnTo>
                    <a:lnTo>
                      <a:pt x="1318" y="10331"/>
                    </a:lnTo>
                    <a:lnTo>
                      <a:pt x="0" y="12715"/>
                    </a:lnTo>
                    <a:lnTo>
                      <a:pt x="0" y="18278"/>
                    </a:lnTo>
                    <a:lnTo>
                      <a:pt x="1318" y="19867"/>
                    </a:lnTo>
                    <a:lnTo>
                      <a:pt x="11868" y="42913"/>
                    </a:lnTo>
                    <a:lnTo>
                      <a:pt x="11868" y="44503"/>
                    </a:lnTo>
                    <a:lnTo>
                      <a:pt x="15824" y="49271"/>
                    </a:lnTo>
                    <a:lnTo>
                      <a:pt x="15824" y="50066"/>
                    </a:lnTo>
                    <a:lnTo>
                      <a:pt x="15824" y="52450"/>
                    </a:lnTo>
                    <a:lnTo>
                      <a:pt x="17142" y="52450"/>
                    </a:lnTo>
                    <a:lnTo>
                      <a:pt x="17142" y="54039"/>
                    </a:lnTo>
                    <a:lnTo>
                      <a:pt x="21098" y="59602"/>
                    </a:lnTo>
                    <a:lnTo>
                      <a:pt x="21098" y="60397"/>
                    </a:lnTo>
                    <a:lnTo>
                      <a:pt x="21098" y="61192"/>
                    </a:lnTo>
                    <a:lnTo>
                      <a:pt x="26373" y="73907"/>
                    </a:lnTo>
                    <a:lnTo>
                      <a:pt x="34285" y="88211"/>
                    </a:lnTo>
                    <a:lnTo>
                      <a:pt x="35604" y="93774"/>
                    </a:lnTo>
                    <a:lnTo>
                      <a:pt x="40879" y="102516"/>
                    </a:lnTo>
                    <a:lnTo>
                      <a:pt x="40879" y="104105"/>
                    </a:lnTo>
                    <a:lnTo>
                      <a:pt x="43516" y="108079"/>
                    </a:lnTo>
                    <a:lnTo>
                      <a:pt x="43516" y="109668"/>
                    </a:lnTo>
                    <a:lnTo>
                      <a:pt x="48791" y="119205"/>
                    </a:lnTo>
                    <a:lnTo>
                      <a:pt x="68571" y="116821"/>
                    </a:lnTo>
                    <a:lnTo>
                      <a:pt x="87032" y="114437"/>
                    </a:lnTo>
                    <a:lnTo>
                      <a:pt x="100219" y="112052"/>
                    </a:lnTo>
                    <a:lnTo>
                      <a:pt x="109450" y="111258"/>
                    </a:lnTo>
                    <a:lnTo>
                      <a:pt x="118681" y="109668"/>
                    </a:lnTo>
                    <a:lnTo>
                      <a:pt x="101538" y="81059"/>
                    </a:lnTo>
                    <a:lnTo>
                      <a:pt x="100219" y="83443"/>
                    </a:lnTo>
                    <a:lnTo>
                      <a:pt x="73846" y="72317"/>
                    </a:lnTo>
                    <a:lnTo>
                      <a:pt x="64615" y="64370"/>
                    </a:lnTo>
                    <a:lnTo>
                      <a:pt x="54065" y="48476"/>
                    </a:lnTo>
                    <a:lnTo>
                      <a:pt x="39560" y="3973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4" name="Shape 67">
                <a:extLst>
                  <a:ext uri="{FF2B5EF4-FFF2-40B4-BE49-F238E27FC236}">
                    <a16:creationId xmlns:a16="http://schemas.microsoft.com/office/drawing/2014/main" id="{EBB1B542-89D7-4549-B314-A29F5797F760}"/>
                  </a:ext>
                </a:extLst>
              </p:cNvPr>
              <p:cNvGrpSpPr/>
              <p:nvPr/>
            </p:nvGrpSpPr>
            <p:grpSpPr>
              <a:xfrm>
                <a:off x="1795175" y="4485338"/>
                <a:ext cx="899292" cy="710800"/>
                <a:chOff x="4919853" y="4871943"/>
                <a:chExt cx="512238" cy="404874"/>
              </a:xfrm>
            </p:grpSpPr>
            <p:sp>
              <p:nvSpPr>
                <p:cNvPr id="67" name="Shape 68" descr="Hawaii, 40 percent by 2030." title="Hawaii">
                  <a:extLst>
                    <a:ext uri="{FF2B5EF4-FFF2-40B4-BE49-F238E27FC236}">
                      <a16:creationId xmlns:a16="http://schemas.microsoft.com/office/drawing/2014/main" id="{E86877F3-CE03-DC43-8A2E-EB87AEC537CE}"/>
                    </a:ext>
                  </a:extLst>
                </p:cNvPr>
                <p:cNvSpPr/>
                <p:nvPr/>
              </p:nvSpPr>
              <p:spPr>
                <a:xfrm>
                  <a:off x="5321991" y="5134017"/>
                  <a:ext cx="110100" cy="142800"/>
                </a:xfrm>
                <a:custGeom>
                  <a:avLst/>
                  <a:gdLst/>
                  <a:ahLst/>
                  <a:cxnLst/>
                  <a:rect l="0" t="0" r="0" b="0"/>
                  <a:pathLst>
                    <a:path w="120000" h="120000" extrusionOk="0">
                      <a:moveTo>
                        <a:pt x="32000" y="120000"/>
                      </a:moveTo>
                      <a:lnTo>
                        <a:pt x="64000" y="90000"/>
                      </a:lnTo>
                      <a:lnTo>
                        <a:pt x="120000" y="72000"/>
                      </a:lnTo>
                      <a:lnTo>
                        <a:pt x="104000" y="54000"/>
                      </a:lnTo>
                      <a:lnTo>
                        <a:pt x="104000" y="48000"/>
                      </a:lnTo>
                      <a:lnTo>
                        <a:pt x="88000" y="48000"/>
                      </a:lnTo>
                      <a:lnTo>
                        <a:pt x="80000" y="36000"/>
                      </a:lnTo>
                      <a:lnTo>
                        <a:pt x="72000" y="24000"/>
                      </a:lnTo>
                      <a:lnTo>
                        <a:pt x="32000" y="6000"/>
                      </a:lnTo>
                      <a:lnTo>
                        <a:pt x="16000" y="0"/>
                      </a:lnTo>
                      <a:lnTo>
                        <a:pt x="8000" y="6000"/>
                      </a:lnTo>
                      <a:lnTo>
                        <a:pt x="0" y="48000"/>
                      </a:lnTo>
                      <a:lnTo>
                        <a:pt x="0" y="78000"/>
                      </a:lnTo>
                      <a:lnTo>
                        <a:pt x="0" y="90000"/>
                      </a:lnTo>
                      <a:lnTo>
                        <a:pt x="0" y="102000"/>
                      </a:lnTo>
                      <a:lnTo>
                        <a:pt x="16000" y="108000"/>
                      </a:lnTo>
                      <a:lnTo>
                        <a:pt x="24000" y="120000"/>
                      </a:lnTo>
                      <a:lnTo>
                        <a:pt x="32000" y="12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8" name="Shape 69">
                  <a:extLst>
                    <a:ext uri="{FF2B5EF4-FFF2-40B4-BE49-F238E27FC236}">
                      <a16:creationId xmlns:a16="http://schemas.microsoft.com/office/drawing/2014/main" id="{48FD4523-8A01-E249-8484-5A58FC102413}"/>
                    </a:ext>
                  </a:extLst>
                </p:cNvPr>
                <p:cNvSpPr/>
                <p:nvPr/>
              </p:nvSpPr>
              <p:spPr>
                <a:xfrm>
                  <a:off x="5256170" y="5056067"/>
                  <a:ext cx="58500" cy="42900"/>
                </a:xfrm>
                <a:custGeom>
                  <a:avLst/>
                  <a:gdLst/>
                  <a:ahLst/>
                  <a:cxnLst/>
                  <a:rect l="0" t="0" r="0" b="0"/>
                  <a:pathLst>
                    <a:path w="120000" h="120000" extrusionOk="0">
                      <a:moveTo>
                        <a:pt x="45000" y="40000"/>
                      </a:moveTo>
                      <a:lnTo>
                        <a:pt x="0" y="0"/>
                      </a:lnTo>
                      <a:lnTo>
                        <a:pt x="0" y="60000"/>
                      </a:lnTo>
                      <a:lnTo>
                        <a:pt x="30000" y="80000"/>
                      </a:lnTo>
                      <a:lnTo>
                        <a:pt x="30000" y="100000"/>
                      </a:lnTo>
                      <a:lnTo>
                        <a:pt x="60000" y="120000"/>
                      </a:lnTo>
                      <a:lnTo>
                        <a:pt x="120000" y="100000"/>
                      </a:lnTo>
                      <a:lnTo>
                        <a:pt x="120000" y="60000"/>
                      </a:lnTo>
                      <a:lnTo>
                        <a:pt x="105000" y="60000"/>
                      </a:lnTo>
                      <a:lnTo>
                        <a:pt x="75000" y="40000"/>
                      </a:lnTo>
                      <a:lnTo>
                        <a:pt x="45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9" name="Shape 70">
                  <a:extLst>
                    <a:ext uri="{FF2B5EF4-FFF2-40B4-BE49-F238E27FC236}">
                      <a16:creationId xmlns:a16="http://schemas.microsoft.com/office/drawing/2014/main" id="{51FB99B9-D950-FD48-8692-9A10D46CEFC4}"/>
                    </a:ext>
                  </a:extLst>
                </p:cNvPr>
                <p:cNvSpPr/>
                <p:nvPr/>
              </p:nvSpPr>
              <p:spPr>
                <a:xfrm>
                  <a:off x="5122539" y="4871943"/>
                  <a:ext cx="21600" cy="900"/>
                </a:xfrm>
                <a:custGeom>
                  <a:avLst/>
                  <a:gdLst/>
                  <a:ahLst/>
                  <a:cxnLst/>
                  <a:rect l="0" t="0" r="0" b="0"/>
                  <a:pathLst>
                    <a:path w="120000" h="120000" extrusionOk="0">
                      <a:moveTo>
                        <a:pt x="120000" y="0"/>
                      </a:moveTo>
                      <a:lnTo>
                        <a:pt x="0" y="0"/>
                      </a:lnTo>
                      <a:lnTo>
                        <a:pt x="120000" y="0"/>
                      </a:lnTo>
                      <a:close/>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0" name="Shape 71">
                  <a:extLst>
                    <a:ext uri="{FF2B5EF4-FFF2-40B4-BE49-F238E27FC236}">
                      <a16:creationId xmlns:a16="http://schemas.microsoft.com/office/drawing/2014/main" id="{8586E0E4-D10B-8444-8B7E-EB3834FA34FF}"/>
                    </a:ext>
                  </a:extLst>
                </p:cNvPr>
                <p:cNvSpPr/>
                <p:nvPr/>
              </p:nvSpPr>
              <p:spPr>
                <a:xfrm>
                  <a:off x="5190345" y="5042076"/>
                  <a:ext cx="58500" cy="14100"/>
                </a:xfrm>
                <a:custGeom>
                  <a:avLst/>
                  <a:gdLst/>
                  <a:ahLst/>
                  <a:cxnLst/>
                  <a:rect l="0" t="0" r="0" b="0"/>
                  <a:pathLst>
                    <a:path w="120000" h="120000" extrusionOk="0">
                      <a:moveTo>
                        <a:pt x="120000" y="0"/>
                      </a:moveTo>
                      <a:lnTo>
                        <a:pt x="15000" y="0"/>
                      </a:lnTo>
                      <a:lnTo>
                        <a:pt x="0" y="60000"/>
                      </a:lnTo>
                      <a:lnTo>
                        <a:pt x="15000" y="120000"/>
                      </a:lnTo>
                      <a:lnTo>
                        <a:pt x="120000" y="60000"/>
                      </a:lnTo>
                      <a:lnTo>
                        <a:pt x="105000" y="0"/>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1" name="Shape 72">
                  <a:extLst>
                    <a:ext uri="{FF2B5EF4-FFF2-40B4-BE49-F238E27FC236}">
                      <a16:creationId xmlns:a16="http://schemas.microsoft.com/office/drawing/2014/main" id="{305F3888-537C-2948-8EB3-69857860DE75}"/>
                    </a:ext>
                  </a:extLst>
                </p:cNvPr>
                <p:cNvSpPr/>
                <p:nvPr/>
              </p:nvSpPr>
              <p:spPr>
                <a:xfrm>
                  <a:off x="5094694" y="4992111"/>
                  <a:ext cx="65700" cy="36000"/>
                </a:xfrm>
                <a:custGeom>
                  <a:avLst/>
                  <a:gdLst/>
                  <a:ahLst/>
                  <a:cxnLst/>
                  <a:rect l="0" t="0" r="0" b="0"/>
                  <a:pathLst>
                    <a:path w="120000" h="120000" extrusionOk="0">
                      <a:moveTo>
                        <a:pt x="13333" y="24000"/>
                      </a:moveTo>
                      <a:lnTo>
                        <a:pt x="26666" y="72000"/>
                      </a:lnTo>
                      <a:lnTo>
                        <a:pt x="66666" y="96000"/>
                      </a:lnTo>
                      <a:lnTo>
                        <a:pt x="80000" y="120000"/>
                      </a:lnTo>
                      <a:lnTo>
                        <a:pt x="106666" y="120000"/>
                      </a:lnTo>
                      <a:lnTo>
                        <a:pt x="120000" y="120000"/>
                      </a:lnTo>
                      <a:lnTo>
                        <a:pt x="106666" y="72000"/>
                      </a:lnTo>
                      <a:lnTo>
                        <a:pt x="80000" y="48000"/>
                      </a:lnTo>
                      <a:lnTo>
                        <a:pt x="66666" y="0"/>
                      </a:lnTo>
                      <a:lnTo>
                        <a:pt x="40000" y="0"/>
                      </a:lnTo>
                      <a:lnTo>
                        <a:pt x="0" y="0"/>
                      </a:lnTo>
                      <a:lnTo>
                        <a:pt x="13333" y="24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2" name="Shape 74">
                  <a:extLst>
                    <a:ext uri="{FF2B5EF4-FFF2-40B4-BE49-F238E27FC236}">
                      <a16:creationId xmlns:a16="http://schemas.microsoft.com/office/drawing/2014/main" id="{8BCFDFC5-8DFA-6847-A0ED-F208E43F0B04}"/>
                    </a:ext>
                  </a:extLst>
                </p:cNvPr>
                <p:cNvSpPr/>
                <p:nvPr/>
              </p:nvSpPr>
              <p:spPr>
                <a:xfrm>
                  <a:off x="4963049" y="4928158"/>
                  <a:ext cx="51300" cy="36000"/>
                </a:xfrm>
                <a:custGeom>
                  <a:avLst/>
                  <a:gdLst/>
                  <a:ahLst/>
                  <a:cxnLst/>
                  <a:rect l="0" t="0" r="0" b="0"/>
                  <a:pathLst>
                    <a:path w="120000" h="120000" extrusionOk="0">
                      <a:moveTo>
                        <a:pt x="102857" y="96000"/>
                      </a:moveTo>
                      <a:lnTo>
                        <a:pt x="102857" y="48000"/>
                      </a:lnTo>
                      <a:lnTo>
                        <a:pt x="119999" y="24000"/>
                      </a:lnTo>
                      <a:lnTo>
                        <a:pt x="102857" y="0"/>
                      </a:lnTo>
                      <a:lnTo>
                        <a:pt x="17142" y="0"/>
                      </a:lnTo>
                      <a:lnTo>
                        <a:pt x="0" y="24000"/>
                      </a:lnTo>
                      <a:lnTo>
                        <a:pt x="17142" y="96000"/>
                      </a:lnTo>
                      <a:lnTo>
                        <a:pt x="51428" y="120000"/>
                      </a:lnTo>
                      <a:lnTo>
                        <a:pt x="102857" y="96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3" name="Shape 75">
                  <a:extLst>
                    <a:ext uri="{FF2B5EF4-FFF2-40B4-BE49-F238E27FC236}">
                      <a16:creationId xmlns:a16="http://schemas.microsoft.com/office/drawing/2014/main" id="{8229BBF6-40C5-5F4E-8775-B58491BCD423}"/>
                    </a:ext>
                  </a:extLst>
                </p:cNvPr>
                <p:cNvSpPr/>
                <p:nvPr/>
              </p:nvSpPr>
              <p:spPr>
                <a:xfrm>
                  <a:off x="4919853" y="4949141"/>
                  <a:ext cx="28800" cy="21900"/>
                </a:xfrm>
                <a:custGeom>
                  <a:avLst/>
                  <a:gdLst/>
                  <a:ahLst/>
                  <a:cxnLst/>
                  <a:rect l="0" t="0" r="0" b="0"/>
                  <a:pathLst>
                    <a:path w="120000" h="120000" extrusionOk="0">
                      <a:moveTo>
                        <a:pt x="120000" y="40000"/>
                      </a:moveTo>
                      <a:lnTo>
                        <a:pt x="60000" y="0"/>
                      </a:lnTo>
                      <a:lnTo>
                        <a:pt x="0" y="80000"/>
                      </a:lnTo>
                      <a:lnTo>
                        <a:pt x="0" y="120000"/>
                      </a:lnTo>
                      <a:lnTo>
                        <a:pt x="60000" y="120000"/>
                      </a:lnTo>
                      <a:lnTo>
                        <a:pt x="120000" y="80000"/>
                      </a:lnTo>
                      <a:lnTo>
                        <a:pt x="120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15" name="Shape 76" descr="Illinois, 25 percent by 2025." title="Illinois">
                <a:extLst>
                  <a:ext uri="{FF2B5EF4-FFF2-40B4-BE49-F238E27FC236}">
                    <a16:creationId xmlns:a16="http://schemas.microsoft.com/office/drawing/2014/main" id="{A46232D2-FC98-C648-A93E-0353225C8C8C}"/>
                  </a:ext>
                </a:extLst>
              </p:cNvPr>
              <p:cNvSpPr/>
              <p:nvPr/>
            </p:nvSpPr>
            <p:spPr>
              <a:xfrm>
                <a:off x="5497291" y="2503697"/>
                <a:ext cx="554597" cy="948030"/>
              </a:xfrm>
              <a:custGeom>
                <a:avLst/>
                <a:gdLst/>
                <a:ahLst/>
                <a:cxnLst/>
                <a:rect l="0" t="0" r="0" b="0"/>
                <a:pathLst>
                  <a:path w="120000" h="120000" extrusionOk="0">
                    <a:moveTo>
                      <a:pt x="0" y="53596"/>
                    </a:moveTo>
                    <a:lnTo>
                      <a:pt x="0" y="52610"/>
                    </a:lnTo>
                    <a:lnTo>
                      <a:pt x="1387" y="50049"/>
                    </a:lnTo>
                    <a:lnTo>
                      <a:pt x="1734" y="49852"/>
                    </a:lnTo>
                    <a:lnTo>
                      <a:pt x="3121" y="49261"/>
                    </a:lnTo>
                    <a:lnTo>
                      <a:pt x="2774" y="45517"/>
                    </a:lnTo>
                    <a:lnTo>
                      <a:pt x="7976" y="44137"/>
                    </a:lnTo>
                    <a:lnTo>
                      <a:pt x="9017" y="43349"/>
                    </a:lnTo>
                    <a:lnTo>
                      <a:pt x="9364" y="43349"/>
                    </a:lnTo>
                    <a:lnTo>
                      <a:pt x="10057" y="42758"/>
                    </a:lnTo>
                    <a:lnTo>
                      <a:pt x="10057" y="41379"/>
                    </a:lnTo>
                    <a:lnTo>
                      <a:pt x="13179" y="35862"/>
                    </a:lnTo>
                    <a:lnTo>
                      <a:pt x="13179" y="34482"/>
                    </a:lnTo>
                    <a:lnTo>
                      <a:pt x="11445" y="32709"/>
                    </a:lnTo>
                    <a:lnTo>
                      <a:pt x="7976" y="30738"/>
                    </a:lnTo>
                    <a:lnTo>
                      <a:pt x="9017" y="28768"/>
                    </a:lnTo>
                    <a:lnTo>
                      <a:pt x="9364" y="27980"/>
                    </a:lnTo>
                    <a:lnTo>
                      <a:pt x="10751" y="26995"/>
                    </a:lnTo>
                    <a:lnTo>
                      <a:pt x="16647" y="26009"/>
                    </a:lnTo>
                    <a:lnTo>
                      <a:pt x="24971" y="24433"/>
                    </a:lnTo>
                    <a:lnTo>
                      <a:pt x="28439" y="23054"/>
                    </a:lnTo>
                    <a:lnTo>
                      <a:pt x="29132" y="19507"/>
                    </a:lnTo>
                    <a:lnTo>
                      <a:pt x="29826" y="18916"/>
                    </a:lnTo>
                    <a:lnTo>
                      <a:pt x="30867" y="18522"/>
                    </a:lnTo>
                    <a:lnTo>
                      <a:pt x="31213" y="18522"/>
                    </a:lnTo>
                    <a:lnTo>
                      <a:pt x="32947" y="16354"/>
                    </a:lnTo>
                    <a:lnTo>
                      <a:pt x="32947" y="15172"/>
                    </a:lnTo>
                    <a:lnTo>
                      <a:pt x="32947" y="13596"/>
                    </a:lnTo>
                    <a:lnTo>
                      <a:pt x="32947" y="13004"/>
                    </a:lnTo>
                    <a:lnTo>
                      <a:pt x="32254" y="11034"/>
                    </a:lnTo>
                    <a:lnTo>
                      <a:pt x="28786" y="10049"/>
                    </a:lnTo>
                    <a:lnTo>
                      <a:pt x="27745" y="9655"/>
                    </a:lnTo>
                    <a:lnTo>
                      <a:pt x="26011" y="9261"/>
                    </a:lnTo>
                    <a:lnTo>
                      <a:pt x="24971" y="8669"/>
                    </a:lnTo>
                    <a:lnTo>
                      <a:pt x="22890" y="5911"/>
                    </a:lnTo>
                    <a:lnTo>
                      <a:pt x="18728" y="4532"/>
                    </a:lnTo>
                    <a:lnTo>
                      <a:pt x="18034" y="3743"/>
                    </a:lnTo>
                    <a:lnTo>
                      <a:pt x="18034" y="3546"/>
                    </a:lnTo>
                    <a:lnTo>
                      <a:pt x="19768" y="3152"/>
                    </a:lnTo>
                    <a:lnTo>
                      <a:pt x="22543" y="3152"/>
                    </a:lnTo>
                    <a:lnTo>
                      <a:pt x="23930" y="3152"/>
                    </a:lnTo>
                    <a:lnTo>
                      <a:pt x="32254" y="2561"/>
                    </a:lnTo>
                    <a:lnTo>
                      <a:pt x="34682" y="2561"/>
                    </a:lnTo>
                    <a:lnTo>
                      <a:pt x="37803" y="2561"/>
                    </a:lnTo>
                    <a:lnTo>
                      <a:pt x="38843" y="2561"/>
                    </a:lnTo>
                    <a:lnTo>
                      <a:pt x="40231" y="2364"/>
                    </a:lnTo>
                    <a:lnTo>
                      <a:pt x="46127" y="2364"/>
                    </a:lnTo>
                    <a:lnTo>
                      <a:pt x="49595" y="2167"/>
                    </a:lnTo>
                    <a:lnTo>
                      <a:pt x="52369" y="2167"/>
                    </a:lnTo>
                    <a:lnTo>
                      <a:pt x="53063" y="2167"/>
                    </a:lnTo>
                    <a:lnTo>
                      <a:pt x="56184" y="1773"/>
                    </a:lnTo>
                    <a:lnTo>
                      <a:pt x="62080" y="1576"/>
                    </a:lnTo>
                    <a:lnTo>
                      <a:pt x="64855" y="1576"/>
                    </a:lnTo>
                    <a:lnTo>
                      <a:pt x="66936" y="1576"/>
                    </a:lnTo>
                    <a:lnTo>
                      <a:pt x="68670" y="1182"/>
                    </a:lnTo>
                    <a:lnTo>
                      <a:pt x="69710" y="1182"/>
                    </a:lnTo>
                    <a:lnTo>
                      <a:pt x="70404" y="1182"/>
                    </a:lnTo>
                    <a:lnTo>
                      <a:pt x="71098" y="1182"/>
                    </a:lnTo>
                    <a:lnTo>
                      <a:pt x="72138" y="1182"/>
                    </a:lnTo>
                    <a:lnTo>
                      <a:pt x="73526" y="985"/>
                    </a:lnTo>
                    <a:lnTo>
                      <a:pt x="82196" y="788"/>
                    </a:lnTo>
                    <a:lnTo>
                      <a:pt x="83930" y="394"/>
                    </a:lnTo>
                    <a:lnTo>
                      <a:pt x="85317" y="394"/>
                    </a:lnTo>
                    <a:lnTo>
                      <a:pt x="87052" y="394"/>
                    </a:lnTo>
                    <a:lnTo>
                      <a:pt x="90867" y="197"/>
                    </a:lnTo>
                    <a:lnTo>
                      <a:pt x="96416" y="0"/>
                    </a:lnTo>
                    <a:lnTo>
                      <a:pt x="96416" y="2364"/>
                    </a:lnTo>
                    <a:lnTo>
                      <a:pt x="96763" y="5123"/>
                    </a:lnTo>
                    <a:lnTo>
                      <a:pt x="98843" y="7093"/>
                    </a:lnTo>
                    <a:lnTo>
                      <a:pt x="101965" y="10246"/>
                    </a:lnTo>
                    <a:lnTo>
                      <a:pt x="104046" y="12807"/>
                    </a:lnTo>
                    <a:lnTo>
                      <a:pt x="106820" y="15960"/>
                    </a:lnTo>
                    <a:lnTo>
                      <a:pt x="107861" y="19507"/>
                    </a:lnTo>
                    <a:lnTo>
                      <a:pt x="107861" y="20098"/>
                    </a:lnTo>
                    <a:lnTo>
                      <a:pt x="107861" y="21280"/>
                    </a:lnTo>
                    <a:lnTo>
                      <a:pt x="108554" y="23448"/>
                    </a:lnTo>
                    <a:lnTo>
                      <a:pt x="108554" y="24236"/>
                    </a:lnTo>
                    <a:lnTo>
                      <a:pt x="108554" y="25024"/>
                    </a:lnTo>
                    <a:lnTo>
                      <a:pt x="108554" y="25221"/>
                    </a:lnTo>
                    <a:lnTo>
                      <a:pt x="108554" y="26009"/>
                    </a:lnTo>
                    <a:lnTo>
                      <a:pt x="109248" y="27783"/>
                    </a:lnTo>
                    <a:lnTo>
                      <a:pt x="109248" y="28571"/>
                    </a:lnTo>
                    <a:lnTo>
                      <a:pt x="109248" y="29359"/>
                    </a:lnTo>
                    <a:lnTo>
                      <a:pt x="109942" y="30935"/>
                    </a:lnTo>
                    <a:lnTo>
                      <a:pt x="109942" y="31330"/>
                    </a:lnTo>
                    <a:lnTo>
                      <a:pt x="109942" y="32315"/>
                    </a:lnTo>
                    <a:lnTo>
                      <a:pt x="110635" y="36650"/>
                    </a:lnTo>
                    <a:lnTo>
                      <a:pt x="111329" y="39211"/>
                    </a:lnTo>
                    <a:lnTo>
                      <a:pt x="111329" y="40591"/>
                    </a:lnTo>
                    <a:lnTo>
                      <a:pt x="111676" y="42167"/>
                    </a:lnTo>
                    <a:lnTo>
                      <a:pt x="111676" y="42561"/>
                    </a:lnTo>
                    <a:lnTo>
                      <a:pt x="111676" y="44137"/>
                    </a:lnTo>
                    <a:lnTo>
                      <a:pt x="112369" y="46108"/>
                    </a:lnTo>
                    <a:lnTo>
                      <a:pt x="112716" y="49261"/>
                    </a:lnTo>
                    <a:lnTo>
                      <a:pt x="112716" y="49852"/>
                    </a:lnTo>
                    <a:lnTo>
                      <a:pt x="113063" y="51231"/>
                    </a:lnTo>
                    <a:lnTo>
                      <a:pt x="113757" y="54975"/>
                    </a:lnTo>
                    <a:lnTo>
                      <a:pt x="114104" y="56748"/>
                    </a:lnTo>
                    <a:lnTo>
                      <a:pt x="114797" y="59113"/>
                    </a:lnTo>
                    <a:lnTo>
                      <a:pt x="115144" y="61083"/>
                    </a:lnTo>
                    <a:lnTo>
                      <a:pt x="115144" y="63251"/>
                    </a:lnTo>
                    <a:lnTo>
                      <a:pt x="115491" y="63842"/>
                    </a:lnTo>
                    <a:lnTo>
                      <a:pt x="116184" y="66403"/>
                    </a:lnTo>
                    <a:lnTo>
                      <a:pt x="114797" y="68374"/>
                    </a:lnTo>
                    <a:lnTo>
                      <a:pt x="114797" y="68965"/>
                    </a:lnTo>
                    <a:lnTo>
                      <a:pt x="115144" y="68768"/>
                    </a:lnTo>
                    <a:lnTo>
                      <a:pt x="114104" y="70935"/>
                    </a:lnTo>
                    <a:lnTo>
                      <a:pt x="114797" y="71921"/>
                    </a:lnTo>
                    <a:lnTo>
                      <a:pt x="116184" y="74088"/>
                    </a:lnTo>
                    <a:lnTo>
                      <a:pt x="117919" y="76059"/>
                    </a:lnTo>
                    <a:lnTo>
                      <a:pt x="117572" y="76256"/>
                    </a:lnTo>
                    <a:lnTo>
                      <a:pt x="117572" y="76847"/>
                    </a:lnTo>
                    <a:lnTo>
                      <a:pt x="117919" y="77044"/>
                    </a:lnTo>
                    <a:lnTo>
                      <a:pt x="119653" y="79605"/>
                    </a:lnTo>
                    <a:lnTo>
                      <a:pt x="116184" y="82955"/>
                    </a:lnTo>
                    <a:lnTo>
                      <a:pt x="115491" y="83349"/>
                    </a:lnTo>
                    <a:lnTo>
                      <a:pt x="115144" y="85123"/>
                    </a:lnTo>
                    <a:lnTo>
                      <a:pt x="113063" y="85517"/>
                    </a:lnTo>
                    <a:lnTo>
                      <a:pt x="113757" y="86896"/>
                    </a:lnTo>
                    <a:lnTo>
                      <a:pt x="112716" y="88078"/>
                    </a:lnTo>
                    <a:lnTo>
                      <a:pt x="107861" y="90837"/>
                    </a:lnTo>
                    <a:lnTo>
                      <a:pt x="106820" y="90837"/>
                    </a:lnTo>
                    <a:lnTo>
                      <a:pt x="107514" y="90837"/>
                    </a:lnTo>
                    <a:lnTo>
                      <a:pt x="107514" y="91231"/>
                    </a:lnTo>
                    <a:lnTo>
                      <a:pt x="107861" y="93596"/>
                    </a:lnTo>
                    <a:lnTo>
                      <a:pt x="107514" y="95172"/>
                    </a:lnTo>
                    <a:lnTo>
                      <a:pt x="105433" y="98719"/>
                    </a:lnTo>
                    <a:lnTo>
                      <a:pt x="106127" y="98916"/>
                    </a:lnTo>
                    <a:lnTo>
                      <a:pt x="107861" y="100689"/>
                    </a:lnTo>
                    <a:lnTo>
                      <a:pt x="105433" y="102463"/>
                    </a:lnTo>
                    <a:lnTo>
                      <a:pt x="104393" y="104433"/>
                    </a:lnTo>
                    <a:lnTo>
                      <a:pt x="105433" y="105418"/>
                    </a:lnTo>
                    <a:lnTo>
                      <a:pt x="105433" y="105812"/>
                    </a:lnTo>
                    <a:lnTo>
                      <a:pt x="107861" y="106798"/>
                    </a:lnTo>
                    <a:lnTo>
                      <a:pt x="106127" y="107783"/>
                    </a:lnTo>
                    <a:lnTo>
                      <a:pt x="102658" y="108177"/>
                    </a:lnTo>
                    <a:lnTo>
                      <a:pt x="99537" y="109359"/>
                    </a:lnTo>
                    <a:lnTo>
                      <a:pt x="99190" y="109556"/>
                    </a:lnTo>
                    <a:lnTo>
                      <a:pt x="98843" y="109359"/>
                    </a:lnTo>
                    <a:lnTo>
                      <a:pt x="97803" y="108965"/>
                    </a:lnTo>
                    <a:lnTo>
                      <a:pt x="95722" y="112906"/>
                    </a:lnTo>
                    <a:lnTo>
                      <a:pt x="98150" y="115665"/>
                    </a:lnTo>
                    <a:lnTo>
                      <a:pt x="96763" y="117044"/>
                    </a:lnTo>
                    <a:lnTo>
                      <a:pt x="96416" y="117044"/>
                    </a:lnTo>
                    <a:lnTo>
                      <a:pt x="94335" y="117044"/>
                    </a:lnTo>
                    <a:lnTo>
                      <a:pt x="92601" y="115862"/>
                    </a:lnTo>
                    <a:lnTo>
                      <a:pt x="88439" y="115665"/>
                    </a:lnTo>
                    <a:lnTo>
                      <a:pt x="83236" y="114285"/>
                    </a:lnTo>
                    <a:lnTo>
                      <a:pt x="82890" y="114285"/>
                    </a:lnTo>
                    <a:lnTo>
                      <a:pt x="81502" y="114285"/>
                    </a:lnTo>
                    <a:lnTo>
                      <a:pt x="77341" y="117241"/>
                    </a:lnTo>
                    <a:lnTo>
                      <a:pt x="76647" y="118029"/>
                    </a:lnTo>
                    <a:lnTo>
                      <a:pt x="75953" y="118423"/>
                    </a:lnTo>
                    <a:lnTo>
                      <a:pt x="76994" y="119408"/>
                    </a:lnTo>
                    <a:lnTo>
                      <a:pt x="74219" y="118029"/>
                    </a:lnTo>
                    <a:lnTo>
                      <a:pt x="74219" y="119802"/>
                    </a:lnTo>
                    <a:lnTo>
                      <a:pt x="72832" y="119408"/>
                    </a:lnTo>
                    <a:lnTo>
                      <a:pt x="70751" y="118817"/>
                    </a:lnTo>
                    <a:lnTo>
                      <a:pt x="67283" y="114482"/>
                    </a:lnTo>
                    <a:lnTo>
                      <a:pt x="66242" y="114482"/>
                    </a:lnTo>
                    <a:lnTo>
                      <a:pt x="65895" y="113103"/>
                    </a:lnTo>
                    <a:lnTo>
                      <a:pt x="66242" y="112512"/>
                    </a:lnTo>
                    <a:lnTo>
                      <a:pt x="67283" y="112512"/>
                    </a:lnTo>
                    <a:lnTo>
                      <a:pt x="67976" y="111724"/>
                    </a:lnTo>
                    <a:lnTo>
                      <a:pt x="64508" y="107783"/>
                    </a:lnTo>
                    <a:lnTo>
                      <a:pt x="64855" y="106600"/>
                    </a:lnTo>
                    <a:lnTo>
                      <a:pt x="59653" y="103842"/>
                    </a:lnTo>
                    <a:lnTo>
                      <a:pt x="59653" y="103054"/>
                    </a:lnTo>
                    <a:lnTo>
                      <a:pt x="55144" y="101477"/>
                    </a:lnTo>
                    <a:lnTo>
                      <a:pt x="53410" y="101477"/>
                    </a:lnTo>
                    <a:lnTo>
                      <a:pt x="51329" y="101674"/>
                    </a:lnTo>
                    <a:lnTo>
                      <a:pt x="49595" y="99704"/>
                    </a:lnTo>
                    <a:lnTo>
                      <a:pt x="45780" y="97931"/>
                    </a:lnTo>
                    <a:lnTo>
                      <a:pt x="43352" y="97339"/>
                    </a:lnTo>
                    <a:lnTo>
                      <a:pt x="41965" y="96748"/>
                    </a:lnTo>
                    <a:lnTo>
                      <a:pt x="41271" y="96748"/>
                    </a:lnTo>
                    <a:lnTo>
                      <a:pt x="37803" y="94778"/>
                    </a:lnTo>
                    <a:lnTo>
                      <a:pt x="37803" y="93990"/>
                    </a:lnTo>
                    <a:lnTo>
                      <a:pt x="37803" y="91231"/>
                    </a:lnTo>
                    <a:lnTo>
                      <a:pt x="39884" y="88866"/>
                    </a:lnTo>
                    <a:lnTo>
                      <a:pt x="39884" y="88275"/>
                    </a:lnTo>
                    <a:lnTo>
                      <a:pt x="40231" y="88078"/>
                    </a:lnTo>
                    <a:lnTo>
                      <a:pt x="40231" y="87684"/>
                    </a:lnTo>
                    <a:lnTo>
                      <a:pt x="42312" y="85911"/>
                    </a:lnTo>
                    <a:lnTo>
                      <a:pt x="42312" y="85320"/>
                    </a:lnTo>
                    <a:lnTo>
                      <a:pt x="41965" y="83349"/>
                    </a:lnTo>
                    <a:lnTo>
                      <a:pt x="42312" y="82955"/>
                    </a:lnTo>
                    <a:lnTo>
                      <a:pt x="43352" y="82364"/>
                    </a:lnTo>
                    <a:lnTo>
                      <a:pt x="43352" y="81970"/>
                    </a:lnTo>
                    <a:lnTo>
                      <a:pt x="43352" y="80985"/>
                    </a:lnTo>
                    <a:lnTo>
                      <a:pt x="39537" y="79605"/>
                    </a:lnTo>
                    <a:lnTo>
                      <a:pt x="38497" y="79605"/>
                    </a:lnTo>
                    <a:lnTo>
                      <a:pt x="37109" y="79605"/>
                    </a:lnTo>
                    <a:lnTo>
                      <a:pt x="35375" y="79014"/>
                    </a:lnTo>
                    <a:lnTo>
                      <a:pt x="32947" y="79014"/>
                    </a:lnTo>
                    <a:lnTo>
                      <a:pt x="30867" y="80985"/>
                    </a:lnTo>
                    <a:lnTo>
                      <a:pt x="29826" y="81182"/>
                    </a:lnTo>
                    <a:lnTo>
                      <a:pt x="27398" y="79802"/>
                    </a:lnTo>
                    <a:lnTo>
                      <a:pt x="26358" y="78423"/>
                    </a:lnTo>
                    <a:lnTo>
                      <a:pt x="26011" y="76059"/>
                    </a:lnTo>
                    <a:lnTo>
                      <a:pt x="24971" y="73891"/>
                    </a:lnTo>
                    <a:lnTo>
                      <a:pt x="23930" y="73103"/>
                    </a:lnTo>
                    <a:lnTo>
                      <a:pt x="21156" y="71330"/>
                    </a:lnTo>
                    <a:lnTo>
                      <a:pt x="18034" y="70344"/>
                    </a:lnTo>
                    <a:lnTo>
                      <a:pt x="16300" y="69753"/>
                    </a:lnTo>
                    <a:lnTo>
                      <a:pt x="12832" y="67586"/>
                    </a:lnTo>
                    <a:lnTo>
                      <a:pt x="11445" y="67389"/>
                    </a:lnTo>
                    <a:lnTo>
                      <a:pt x="10751" y="66206"/>
                    </a:lnTo>
                    <a:lnTo>
                      <a:pt x="7976" y="65221"/>
                    </a:lnTo>
                    <a:lnTo>
                      <a:pt x="7630" y="64827"/>
                    </a:lnTo>
                    <a:lnTo>
                      <a:pt x="6589" y="64630"/>
                    </a:lnTo>
                    <a:lnTo>
                      <a:pt x="5202" y="63251"/>
                    </a:lnTo>
                    <a:lnTo>
                      <a:pt x="5202" y="62857"/>
                    </a:lnTo>
                    <a:lnTo>
                      <a:pt x="4508" y="61871"/>
                    </a:lnTo>
                    <a:lnTo>
                      <a:pt x="2080" y="60492"/>
                    </a:lnTo>
                    <a:lnTo>
                      <a:pt x="2080" y="59113"/>
                    </a:lnTo>
                    <a:lnTo>
                      <a:pt x="1387" y="57931"/>
                    </a:lnTo>
                    <a:lnTo>
                      <a:pt x="0" y="55369"/>
                    </a:lnTo>
                    <a:lnTo>
                      <a:pt x="0" y="5359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6" name="Shape 77" descr="Iowa, 105 mega watts." title="Iowa">
                <a:extLst>
                  <a:ext uri="{FF2B5EF4-FFF2-40B4-BE49-F238E27FC236}">
                    <a16:creationId xmlns:a16="http://schemas.microsoft.com/office/drawing/2014/main" id="{DA508813-D5C0-6C40-ABDC-9BFFC4994CAE}"/>
                  </a:ext>
                </a:extLst>
              </p:cNvPr>
              <p:cNvSpPr/>
              <p:nvPr/>
            </p:nvSpPr>
            <p:spPr>
              <a:xfrm>
                <a:off x="4820080" y="2365867"/>
                <a:ext cx="833213" cy="529843"/>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7" name="Shape 78" descr="Kansas, 20 percent by 2020." title="Kansas">
                <a:extLst>
                  <a:ext uri="{FF2B5EF4-FFF2-40B4-BE49-F238E27FC236}">
                    <a16:creationId xmlns:a16="http://schemas.microsoft.com/office/drawing/2014/main" id="{4F2A755A-19B8-4149-A9F0-C3B4632564D1}"/>
                  </a:ext>
                </a:extLst>
              </p:cNvPr>
              <p:cNvSpPr/>
              <p:nvPr/>
            </p:nvSpPr>
            <p:spPr>
              <a:xfrm>
                <a:off x="4085243" y="2973115"/>
                <a:ext cx="1023345" cy="523523"/>
              </a:xfrm>
              <a:custGeom>
                <a:avLst/>
                <a:gdLst/>
                <a:ahLst/>
                <a:cxnLst/>
                <a:rect l="0" t="0" r="0" b="0"/>
                <a:pathLst>
                  <a:path w="120000" h="120000" extrusionOk="0">
                    <a:moveTo>
                      <a:pt x="118497" y="37744"/>
                    </a:moveTo>
                    <a:lnTo>
                      <a:pt x="118497" y="40237"/>
                    </a:lnTo>
                    <a:lnTo>
                      <a:pt x="118497" y="43442"/>
                    </a:lnTo>
                    <a:lnTo>
                      <a:pt x="118685" y="45934"/>
                    </a:lnTo>
                    <a:lnTo>
                      <a:pt x="118685" y="49139"/>
                    </a:lnTo>
                    <a:lnTo>
                      <a:pt x="118685" y="49851"/>
                    </a:lnTo>
                    <a:lnTo>
                      <a:pt x="118685" y="54124"/>
                    </a:lnTo>
                    <a:lnTo>
                      <a:pt x="118685" y="59109"/>
                    </a:lnTo>
                    <a:lnTo>
                      <a:pt x="118685" y="60178"/>
                    </a:lnTo>
                    <a:lnTo>
                      <a:pt x="118685" y="63738"/>
                    </a:lnTo>
                    <a:lnTo>
                      <a:pt x="118873" y="69080"/>
                    </a:lnTo>
                    <a:lnTo>
                      <a:pt x="118873" y="72640"/>
                    </a:lnTo>
                    <a:lnTo>
                      <a:pt x="118873" y="75845"/>
                    </a:lnTo>
                    <a:lnTo>
                      <a:pt x="118873" y="76913"/>
                    </a:lnTo>
                    <a:lnTo>
                      <a:pt x="119248" y="80830"/>
                    </a:lnTo>
                    <a:lnTo>
                      <a:pt x="119248" y="86884"/>
                    </a:lnTo>
                    <a:lnTo>
                      <a:pt x="119248" y="91157"/>
                    </a:lnTo>
                    <a:lnTo>
                      <a:pt x="119248" y="92225"/>
                    </a:lnTo>
                    <a:lnTo>
                      <a:pt x="119248" y="98278"/>
                    </a:lnTo>
                    <a:lnTo>
                      <a:pt x="119436" y="103264"/>
                    </a:lnTo>
                    <a:lnTo>
                      <a:pt x="119436" y="104688"/>
                    </a:lnTo>
                    <a:lnTo>
                      <a:pt x="119812" y="111097"/>
                    </a:lnTo>
                    <a:lnTo>
                      <a:pt x="119812" y="113946"/>
                    </a:lnTo>
                    <a:lnTo>
                      <a:pt x="119812" y="115370"/>
                    </a:lnTo>
                    <a:lnTo>
                      <a:pt x="119812" y="116439"/>
                    </a:lnTo>
                    <a:lnTo>
                      <a:pt x="119812" y="117507"/>
                    </a:lnTo>
                    <a:lnTo>
                      <a:pt x="117370" y="117507"/>
                    </a:lnTo>
                    <a:lnTo>
                      <a:pt x="113427" y="117863"/>
                    </a:lnTo>
                    <a:lnTo>
                      <a:pt x="112300" y="117863"/>
                    </a:lnTo>
                    <a:lnTo>
                      <a:pt x="109483" y="117863"/>
                    </a:lnTo>
                    <a:lnTo>
                      <a:pt x="108544" y="117863"/>
                    </a:lnTo>
                    <a:lnTo>
                      <a:pt x="106854" y="117863"/>
                    </a:lnTo>
                    <a:lnTo>
                      <a:pt x="105352" y="117863"/>
                    </a:lnTo>
                    <a:lnTo>
                      <a:pt x="104976" y="117863"/>
                    </a:lnTo>
                    <a:lnTo>
                      <a:pt x="103474" y="118575"/>
                    </a:lnTo>
                    <a:lnTo>
                      <a:pt x="102723" y="118575"/>
                    </a:lnTo>
                    <a:lnTo>
                      <a:pt x="100845" y="118575"/>
                    </a:lnTo>
                    <a:lnTo>
                      <a:pt x="99342" y="118575"/>
                    </a:lnTo>
                    <a:lnTo>
                      <a:pt x="98028" y="118575"/>
                    </a:lnTo>
                    <a:lnTo>
                      <a:pt x="97464" y="118575"/>
                    </a:lnTo>
                    <a:lnTo>
                      <a:pt x="95399" y="118931"/>
                    </a:lnTo>
                    <a:lnTo>
                      <a:pt x="90328" y="118931"/>
                    </a:lnTo>
                    <a:lnTo>
                      <a:pt x="89201" y="118931"/>
                    </a:lnTo>
                    <a:lnTo>
                      <a:pt x="87323" y="118931"/>
                    </a:lnTo>
                    <a:lnTo>
                      <a:pt x="85446" y="118931"/>
                    </a:lnTo>
                    <a:lnTo>
                      <a:pt x="83380" y="118931"/>
                    </a:lnTo>
                    <a:lnTo>
                      <a:pt x="81314" y="118931"/>
                    </a:lnTo>
                    <a:lnTo>
                      <a:pt x="78873" y="118931"/>
                    </a:lnTo>
                    <a:lnTo>
                      <a:pt x="76244" y="118931"/>
                    </a:lnTo>
                    <a:lnTo>
                      <a:pt x="75305" y="118931"/>
                    </a:lnTo>
                    <a:lnTo>
                      <a:pt x="73615" y="118931"/>
                    </a:lnTo>
                    <a:lnTo>
                      <a:pt x="73427" y="118931"/>
                    </a:lnTo>
                    <a:lnTo>
                      <a:pt x="70234" y="118931"/>
                    </a:lnTo>
                    <a:lnTo>
                      <a:pt x="68356" y="118931"/>
                    </a:lnTo>
                    <a:lnTo>
                      <a:pt x="65352" y="118931"/>
                    </a:lnTo>
                    <a:lnTo>
                      <a:pt x="64600" y="118931"/>
                    </a:lnTo>
                    <a:lnTo>
                      <a:pt x="63474" y="119643"/>
                    </a:lnTo>
                    <a:lnTo>
                      <a:pt x="63286" y="118931"/>
                    </a:lnTo>
                    <a:lnTo>
                      <a:pt x="60281" y="118931"/>
                    </a:lnTo>
                    <a:lnTo>
                      <a:pt x="59530" y="118931"/>
                    </a:lnTo>
                    <a:lnTo>
                      <a:pt x="59342" y="118931"/>
                    </a:lnTo>
                    <a:lnTo>
                      <a:pt x="57276" y="118931"/>
                    </a:lnTo>
                    <a:lnTo>
                      <a:pt x="56338" y="118931"/>
                    </a:lnTo>
                    <a:lnTo>
                      <a:pt x="52957" y="118931"/>
                    </a:lnTo>
                    <a:lnTo>
                      <a:pt x="52206" y="118931"/>
                    </a:lnTo>
                    <a:lnTo>
                      <a:pt x="49014" y="118931"/>
                    </a:lnTo>
                    <a:lnTo>
                      <a:pt x="43568" y="118931"/>
                    </a:lnTo>
                    <a:lnTo>
                      <a:pt x="43004" y="118931"/>
                    </a:lnTo>
                    <a:lnTo>
                      <a:pt x="41690" y="118931"/>
                    </a:lnTo>
                    <a:lnTo>
                      <a:pt x="40938" y="118931"/>
                    </a:lnTo>
                    <a:lnTo>
                      <a:pt x="40375" y="118931"/>
                    </a:lnTo>
                    <a:lnTo>
                      <a:pt x="34178" y="118931"/>
                    </a:lnTo>
                    <a:lnTo>
                      <a:pt x="32863" y="118575"/>
                    </a:lnTo>
                    <a:lnTo>
                      <a:pt x="32300" y="118575"/>
                    </a:lnTo>
                    <a:lnTo>
                      <a:pt x="31549" y="118575"/>
                    </a:lnTo>
                    <a:lnTo>
                      <a:pt x="30985" y="118575"/>
                    </a:lnTo>
                    <a:lnTo>
                      <a:pt x="23661" y="117863"/>
                    </a:lnTo>
                    <a:lnTo>
                      <a:pt x="22910" y="117863"/>
                    </a:lnTo>
                    <a:lnTo>
                      <a:pt x="17652" y="117863"/>
                    </a:lnTo>
                    <a:lnTo>
                      <a:pt x="16901" y="117863"/>
                    </a:lnTo>
                    <a:lnTo>
                      <a:pt x="15586" y="117863"/>
                    </a:lnTo>
                    <a:lnTo>
                      <a:pt x="14835" y="117863"/>
                    </a:lnTo>
                    <a:lnTo>
                      <a:pt x="10892" y="117507"/>
                    </a:lnTo>
                    <a:lnTo>
                      <a:pt x="8075" y="117507"/>
                    </a:lnTo>
                    <a:lnTo>
                      <a:pt x="4882" y="117507"/>
                    </a:lnTo>
                    <a:lnTo>
                      <a:pt x="3755" y="117507"/>
                    </a:lnTo>
                    <a:lnTo>
                      <a:pt x="375" y="117151"/>
                    </a:lnTo>
                    <a:lnTo>
                      <a:pt x="0" y="117151"/>
                    </a:lnTo>
                    <a:lnTo>
                      <a:pt x="187" y="112166"/>
                    </a:lnTo>
                    <a:lnTo>
                      <a:pt x="375" y="107181"/>
                    </a:lnTo>
                    <a:lnTo>
                      <a:pt x="375" y="101839"/>
                    </a:lnTo>
                    <a:lnTo>
                      <a:pt x="375" y="97210"/>
                    </a:lnTo>
                    <a:lnTo>
                      <a:pt x="751" y="92225"/>
                    </a:lnTo>
                    <a:lnTo>
                      <a:pt x="751" y="91869"/>
                    </a:lnTo>
                    <a:lnTo>
                      <a:pt x="751" y="87952"/>
                    </a:lnTo>
                    <a:lnTo>
                      <a:pt x="938" y="77982"/>
                    </a:lnTo>
                    <a:lnTo>
                      <a:pt x="938" y="72997"/>
                    </a:lnTo>
                    <a:lnTo>
                      <a:pt x="1126" y="67655"/>
                    </a:lnTo>
                    <a:lnTo>
                      <a:pt x="1126" y="63738"/>
                    </a:lnTo>
                    <a:lnTo>
                      <a:pt x="1126" y="60534"/>
                    </a:lnTo>
                    <a:lnTo>
                      <a:pt x="1126" y="54124"/>
                    </a:lnTo>
                    <a:lnTo>
                      <a:pt x="1126" y="53056"/>
                    </a:lnTo>
                    <a:lnTo>
                      <a:pt x="1502" y="50919"/>
                    </a:lnTo>
                    <a:lnTo>
                      <a:pt x="1502" y="46646"/>
                    </a:lnTo>
                    <a:lnTo>
                      <a:pt x="1690" y="38813"/>
                    </a:lnTo>
                    <a:lnTo>
                      <a:pt x="1690" y="37388"/>
                    </a:lnTo>
                    <a:lnTo>
                      <a:pt x="1690" y="35964"/>
                    </a:lnTo>
                    <a:lnTo>
                      <a:pt x="1690" y="33827"/>
                    </a:lnTo>
                    <a:lnTo>
                      <a:pt x="2065" y="24569"/>
                    </a:lnTo>
                    <a:lnTo>
                      <a:pt x="2065" y="19584"/>
                    </a:lnTo>
                    <a:lnTo>
                      <a:pt x="2253" y="17091"/>
                    </a:lnTo>
                    <a:lnTo>
                      <a:pt x="2253" y="16735"/>
                    </a:lnTo>
                    <a:lnTo>
                      <a:pt x="2441" y="0"/>
                    </a:lnTo>
                    <a:lnTo>
                      <a:pt x="12394" y="712"/>
                    </a:lnTo>
                    <a:lnTo>
                      <a:pt x="12957" y="712"/>
                    </a:lnTo>
                    <a:lnTo>
                      <a:pt x="13708" y="712"/>
                    </a:lnTo>
                    <a:lnTo>
                      <a:pt x="16713" y="712"/>
                    </a:lnTo>
                    <a:lnTo>
                      <a:pt x="20657" y="712"/>
                    </a:lnTo>
                    <a:lnTo>
                      <a:pt x="22347" y="1424"/>
                    </a:lnTo>
                    <a:lnTo>
                      <a:pt x="22910" y="1424"/>
                    </a:lnTo>
                    <a:lnTo>
                      <a:pt x="25539" y="1424"/>
                    </a:lnTo>
                    <a:lnTo>
                      <a:pt x="28356" y="1424"/>
                    </a:lnTo>
                    <a:lnTo>
                      <a:pt x="31361" y="1780"/>
                    </a:lnTo>
                    <a:lnTo>
                      <a:pt x="31549" y="1780"/>
                    </a:lnTo>
                    <a:lnTo>
                      <a:pt x="32300" y="1780"/>
                    </a:lnTo>
                    <a:lnTo>
                      <a:pt x="36995" y="1780"/>
                    </a:lnTo>
                    <a:lnTo>
                      <a:pt x="40000" y="1780"/>
                    </a:lnTo>
                    <a:lnTo>
                      <a:pt x="43943" y="1780"/>
                    </a:lnTo>
                    <a:lnTo>
                      <a:pt x="44882" y="1780"/>
                    </a:lnTo>
                    <a:lnTo>
                      <a:pt x="46948" y="1780"/>
                    </a:lnTo>
                    <a:lnTo>
                      <a:pt x="47699" y="1780"/>
                    </a:lnTo>
                    <a:lnTo>
                      <a:pt x="48638" y="2136"/>
                    </a:lnTo>
                    <a:lnTo>
                      <a:pt x="51643" y="2136"/>
                    </a:lnTo>
                    <a:lnTo>
                      <a:pt x="53521" y="2136"/>
                    </a:lnTo>
                    <a:lnTo>
                      <a:pt x="54084" y="2136"/>
                    </a:lnTo>
                    <a:lnTo>
                      <a:pt x="55399" y="2136"/>
                    </a:lnTo>
                    <a:lnTo>
                      <a:pt x="57464" y="2136"/>
                    </a:lnTo>
                    <a:lnTo>
                      <a:pt x="59342" y="2136"/>
                    </a:lnTo>
                    <a:lnTo>
                      <a:pt x="60845" y="2136"/>
                    </a:lnTo>
                    <a:lnTo>
                      <a:pt x="63286" y="2136"/>
                    </a:lnTo>
                    <a:lnTo>
                      <a:pt x="65352" y="2136"/>
                    </a:lnTo>
                    <a:lnTo>
                      <a:pt x="66103" y="2136"/>
                    </a:lnTo>
                    <a:lnTo>
                      <a:pt x="67230" y="2136"/>
                    </a:lnTo>
                    <a:lnTo>
                      <a:pt x="67981" y="2136"/>
                    </a:lnTo>
                    <a:lnTo>
                      <a:pt x="70985" y="2136"/>
                    </a:lnTo>
                    <a:lnTo>
                      <a:pt x="74929" y="2136"/>
                    </a:lnTo>
                    <a:lnTo>
                      <a:pt x="76807" y="2136"/>
                    </a:lnTo>
                    <a:lnTo>
                      <a:pt x="78685" y="2136"/>
                    </a:lnTo>
                    <a:lnTo>
                      <a:pt x="82065" y="2136"/>
                    </a:lnTo>
                    <a:lnTo>
                      <a:pt x="82629" y="2136"/>
                    </a:lnTo>
                    <a:lnTo>
                      <a:pt x="83568" y="1780"/>
                    </a:lnTo>
                    <a:lnTo>
                      <a:pt x="84694" y="1780"/>
                    </a:lnTo>
                    <a:lnTo>
                      <a:pt x="88638" y="1780"/>
                    </a:lnTo>
                    <a:lnTo>
                      <a:pt x="89201" y="1780"/>
                    </a:lnTo>
                    <a:lnTo>
                      <a:pt x="90328" y="1780"/>
                    </a:lnTo>
                    <a:lnTo>
                      <a:pt x="92206" y="1780"/>
                    </a:lnTo>
                    <a:lnTo>
                      <a:pt x="92582" y="1780"/>
                    </a:lnTo>
                    <a:lnTo>
                      <a:pt x="94272" y="1780"/>
                    </a:lnTo>
                    <a:lnTo>
                      <a:pt x="95962" y="1780"/>
                    </a:lnTo>
                    <a:lnTo>
                      <a:pt x="96150" y="1780"/>
                    </a:lnTo>
                    <a:lnTo>
                      <a:pt x="98028" y="1780"/>
                    </a:lnTo>
                    <a:lnTo>
                      <a:pt x="99342" y="1780"/>
                    </a:lnTo>
                    <a:lnTo>
                      <a:pt x="106291" y="1424"/>
                    </a:lnTo>
                    <a:lnTo>
                      <a:pt x="106854" y="1424"/>
                    </a:lnTo>
                    <a:lnTo>
                      <a:pt x="109859" y="5697"/>
                    </a:lnTo>
                    <a:lnTo>
                      <a:pt x="111361" y="5697"/>
                    </a:lnTo>
                    <a:lnTo>
                      <a:pt x="111924" y="5341"/>
                    </a:lnTo>
                    <a:lnTo>
                      <a:pt x="112863" y="5697"/>
                    </a:lnTo>
                    <a:lnTo>
                      <a:pt x="113615" y="7833"/>
                    </a:lnTo>
                    <a:lnTo>
                      <a:pt x="113615" y="11038"/>
                    </a:lnTo>
                    <a:lnTo>
                      <a:pt x="111924" y="13531"/>
                    </a:lnTo>
                    <a:lnTo>
                      <a:pt x="111173" y="15667"/>
                    </a:lnTo>
                    <a:lnTo>
                      <a:pt x="110234" y="19584"/>
                    </a:lnTo>
                    <a:lnTo>
                      <a:pt x="111173" y="20652"/>
                    </a:lnTo>
                    <a:lnTo>
                      <a:pt x="111924" y="22433"/>
                    </a:lnTo>
                    <a:lnTo>
                      <a:pt x="112300" y="23501"/>
                    </a:lnTo>
                    <a:lnTo>
                      <a:pt x="113990" y="25637"/>
                    </a:lnTo>
                    <a:lnTo>
                      <a:pt x="114178" y="28842"/>
                    </a:lnTo>
                    <a:lnTo>
                      <a:pt x="115492" y="32047"/>
                    </a:lnTo>
                    <a:lnTo>
                      <a:pt x="116056" y="33115"/>
                    </a:lnTo>
                    <a:lnTo>
                      <a:pt x="118122" y="33471"/>
                    </a:lnTo>
                    <a:lnTo>
                      <a:pt x="118497" y="33471"/>
                    </a:lnTo>
                    <a:lnTo>
                      <a:pt x="118497" y="34540"/>
                    </a:lnTo>
                    <a:lnTo>
                      <a:pt x="118497" y="34896"/>
                    </a:lnTo>
                    <a:lnTo>
                      <a:pt x="118497" y="35252"/>
                    </a:lnTo>
                    <a:lnTo>
                      <a:pt x="118497" y="3774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8" name="Shape 79" descr="Maine, 30 percent by 2000. New renewable energy generation must reach 10 percent by 2017." title="Maine">
                <a:extLst>
                  <a:ext uri="{FF2B5EF4-FFF2-40B4-BE49-F238E27FC236}">
                    <a16:creationId xmlns:a16="http://schemas.microsoft.com/office/drawing/2014/main" id="{8F7D3A08-649D-2F48-AF1F-A88A3A3DCA87}"/>
                  </a:ext>
                </a:extLst>
              </p:cNvPr>
              <p:cNvSpPr/>
              <p:nvPr/>
            </p:nvSpPr>
            <p:spPr>
              <a:xfrm>
                <a:off x="7910904" y="1246985"/>
                <a:ext cx="507722" cy="774751"/>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9" name="Shape 80" descr="Maryland, 20 percent by 2022." title="Maryland">
                <a:extLst>
                  <a:ext uri="{FF2B5EF4-FFF2-40B4-BE49-F238E27FC236}">
                    <a16:creationId xmlns:a16="http://schemas.microsoft.com/office/drawing/2014/main" id="{A50AFD42-DAB5-114B-A8C0-D05E0E157A64}"/>
                  </a:ext>
                </a:extLst>
              </p:cNvPr>
              <p:cNvSpPr/>
              <p:nvPr/>
            </p:nvSpPr>
            <p:spPr>
              <a:xfrm>
                <a:off x="7080988" y="2723170"/>
                <a:ext cx="626753" cy="305476"/>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0" name="Shape 81" descr="Massachusetts, 22.1 percent by 2020. New renewable energy generation must reach 15 percent by 2020.  After 2020 the renewable portfolio standard requirment will increase by 1 percent annually." title="Massachusetts">
                <a:extLst>
                  <a:ext uri="{FF2B5EF4-FFF2-40B4-BE49-F238E27FC236}">
                    <a16:creationId xmlns:a16="http://schemas.microsoft.com/office/drawing/2014/main" id="{622662FC-5A4A-404E-9281-B6F3C539DA5B}"/>
                  </a:ext>
                </a:extLst>
              </p:cNvPr>
              <p:cNvSpPr/>
              <p:nvPr/>
            </p:nvSpPr>
            <p:spPr>
              <a:xfrm>
                <a:off x="7749756" y="2053854"/>
                <a:ext cx="465588" cy="246488"/>
              </a:xfrm>
              <a:custGeom>
                <a:avLst/>
                <a:gdLst/>
                <a:ahLst/>
                <a:cxnLst/>
                <a:rect l="0" t="0" r="0" b="0"/>
                <a:pathLst>
                  <a:path w="120000" h="120000" extrusionOk="0">
                    <a:moveTo>
                      <a:pt x="95172" y="92484"/>
                    </a:moveTo>
                    <a:lnTo>
                      <a:pt x="93517" y="95541"/>
                    </a:lnTo>
                    <a:lnTo>
                      <a:pt x="91034" y="100891"/>
                    </a:lnTo>
                    <a:lnTo>
                      <a:pt x="89379" y="100891"/>
                    </a:lnTo>
                    <a:lnTo>
                      <a:pt x="88137" y="110063"/>
                    </a:lnTo>
                    <a:lnTo>
                      <a:pt x="86068" y="114649"/>
                    </a:lnTo>
                    <a:lnTo>
                      <a:pt x="83172" y="114649"/>
                    </a:lnTo>
                    <a:lnTo>
                      <a:pt x="81931" y="107006"/>
                    </a:lnTo>
                    <a:lnTo>
                      <a:pt x="81517" y="101656"/>
                    </a:lnTo>
                    <a:lnTo>
                      <a:pt x="78620" y="100891"/>
                    </a:lnTo>
                    <a:lnTo>
                      <a:pt x="76137" y="97834"/>
                    </a:lnTo>
                    <a:lnTo>
                      <a:pt x="75724" y="96305"/>
                    </a:lnTo>
                    <a:lnTo>
                      <a:pt x="73241" y="95541"/>
                    </a:lnTo>
                    <a:lnTo>
                      <a:pt x="71586" y="85605"/>
                    </a:lnTo>
                    <a:lnTo>
                      <a:pt x="70344" y="87133"/>
                    </a:lnTo>
                    <a:lnTo>
                      <a:pt x="69517" y="79490"/>
                    </a:lnTo>
                    <a:lnTo>
                      <a:pt x="68689" y="77197"/>
                    </a:lnTo>
                    <a:lnTo>
                      <a:pt x="67034" y="78726"/>
                    </a:lnTo>
                    <a:lnTo>
                      <a:pt x="65379" y="79490"/>
                    </a:lnTo>
                    <a:lnTo>
                      <a:pt x="63724" y="79490"/>
                    </a:lnTo>
                    <a:lnTo>
                      <a:pt x="56689" y="84076"/>
                    </a:lnTo>
                    <a:lnTo>
                      <a:pt x="55448" y="84840"/>
                    </a:lnTo>
                    <a:lnTo>
                      <a:pt x="55448" y="82547"/>
                    </a:lnTo>
                    <a:lnTo>
                      <a:pt x="46758" y="87133"/>
                    </a:lnTo>
                    <a:lnTo>
                      <a:pt x="45931" y="87898"/>
                    </a:lnTo>
                    <a:lnTo>
                      <a:pt x="45103" y="87898"/>
                    </a:lnTo>
                    <a:lnTo>
                      <a:pt x="44689" y="87898"/>
                    </a:lnTo>
                    <a:lnTo>
                      <a:pt x="38896" y="90191"/>
                    </a:lnTo>
                    <a:lnTo>
                      <a:pt x="37241" y="90955"/>
                    </a:lnTo>
                    <a:lnTo>
                      <a:pt x="32689" y="93248"/>
                    </a:lnTo>
                    <a:lnTo>
                      <a:pt x="22758" y="100891"/>
                    </a:lnTo>
                    <a:lnTo>
                      <a:pt x="22758" y="97834"/>
                    </a:lnTo>
                    <a:lnTo>
                      <a:pt x="16551" y="100891"/>
                    </a:lnTo>
                    <a:lnTo>
                      <a:pt x="15310" y="100891"/>
                    </a:lnTo>
                    <a:lnTo>
                      <a:pt x="4551" y="104713"/>
                    </a:lnTo>
                    <a:lnTo>
                      <a:pt x="2068" y="106242"/>
                    </a:lnTo>
                    <a:lnTo>
                      <a:pt x="827" y="106242"/>
                    </a:lnTo>
                    <a:lnTo>
                      <a:pt x="413" y="106242"/>
                    </a:lnTo>
                    <a:lnTo>
                      <a:pt x="0" y="103949"/>
                    </a:lnTo>
                    <a:lnTo>
                      <a:pt x="0" y="100891"/>
                    </a:lnTo>
                    <a:lnTo>
                      <a:pt x="413" y="68025"/>
                    </a:lnTo>
                    <a:lnTo>
                      <a:pt x="413" y="57324"/>
                    </a:lnTo>
                    <a:lnTo>
                      <a:pt x="413" y="52738"/>
                    </a:lnTo>
                    <a:lnTo>
                      <a:pt x="413" y="46624"/>
                    </a:lnTo>
                    <a:lnTo>
                      <a:pt x="6620" y="44331"/>
                    </a:lnTo>
                    <a:lnTo>
                      <a:pt x="7862" y="44331"/>
                    </a:lnTo>
                    <a:lnTo>
                      <a:pt x="8275" y="44331"/>
                    </a:lnTo>
                    <a:lnTo>
                      <a:pt x="8275" y="43566"/>
                    </a:lnTo>
                    <a:lnTo>
                      <a:pt x="9103" y="43566"/>
                    </a:lnTo>
                    <a:lnTo>
                      <a:pt x="11172" y="43566"/>
                    </a:lnTo>
                    <a:lnTo>
                      <a:pt x="16965" y="39745"/>
                    </a:lnTo>
                    <a:lnTo>
                      <a:pt x="25241" y="38216"/>
                    </a:lnTo>
                    <a:lnTo>
                      <a:pt x="26068" y="36687"/>
                    </a:lnTo>
                    <a:lnTo>
                      <a:pt x="28965" y="35923"/>
                    </a:lnTo>
                    <a:lnTo>
                      <a:pt x="29793" y="35923"/>
                    </a:lnTo>
                    <a:lnTo>
                      <a:pt x="31862" y="33630"/>
                    </a:lnTo>
                    <a:lnTo>
                      <a:pt x="38896" y="31337"/>
                    </a:lnTo>
                    <a:lnTo>
                      <a:pt x="42206" y="30573"/>
                    </a:lnTo>
                    <a:lnTo>
                      <a:pt x="43448" y="29808"/>
                    </a:lnTo>
                    <a:lnTo>
                      <a:pt x="43862" y="29808"/>
                    </a:lnTo>
                    <a:lnTo>
                      <a:pt x="63724" y="20636"/>
                    </a:lnTo>
                    <a:lnTo>
                      <a:pt x="64137" y="17579"/>
                    </a:lnTo>
                    <a:lnTo>
                      <a:pt x="64965" y="17579"/>
                    </a:lnTo>
                    <a:lnTo>
                      <a:pt x="64965" y="16815"/>
                    </a:lnTo>
                    <a:lnTo>
                      <a:pt x="69517" y="8407"/>
                    </a:lnTo>
                    <a:lnTo>
                      <a:pt x="69931" y="3821"/>
                    </a:lnTo>
                    <a:lnTo>
                      <a:pt x="76965" y="0"/>
                    </a:lnTo>
                    <a:lnTo>
                      <a:pt x="81517" y="13757"/>
                    </a:lnTo>
                    <a:lnTo>
                      <a:pt x="85655" y="11464"/>
                    </a:lnTo>
                    <a:lnTo>
                      <a:pt x="86068" y="17579"/>
                    </a:lnTo>
                    <a:lnTo>
                      <a:pt x="81931" y="22929"/>
                    </a:lnTo>
                    <a:lnTo>
                      <a:pt x="78620" y="38216"/>
                    </a:lnTo>
                    <a:lnTo>
                      <a:pt x="77379" y="35923"/>
                    </a:lnTo>
                    <a:lnTo>
                      <a:pt x="77379" y="41273"/>
                    </a:lnTo>
                    <a:lnTo>
                      <a:pt x="77793" y="41273"/>
                    </a:lnTo>
                    <a:lnTo>
                      <a:pt x="80275" y="46624"/>
                    </a:lnTo>
                    <a:lnTo>
                      <a:pt x="83586" y="48917"/>
                    </a:lnTo>
                    <a:lnTo>
                      <a:pt x="85655" y="48917"/>
                    </a:lnTo>
                    <a:lnTo>
                      <a:pt x="93931" y="65732"/>
                    </a:lnTo>
                    <a:lnTo>
                      <a:pt x="91034" y="68025"/>
                    </a:lnTo>
                    <a:lnTo>
                      <a:pt x="93931" y="71082"/>
                    </a:lnTo>
                    <a:lnTo>
                      <a:pt x="95172" y="69554"/>
                    </a:lnTo>
                    <a:lnTo>
                      <a:pt x="98068" y="80254"/>
                    </a:lnTo>
                    <a:lnTo>
                      <a:pt x="100551" y="82547"/>
                    </a:lnTo>
                    <a:lnTo>
                      <a:pt x="108413" y="82547"/>
                    </a:lnTo>
                    <a:lnTo>
                      <a:pt x="114620" y="74140"/>
                    </a:lnTo>
                    <a:lnTo>
                      <a:pt x="114206" y="66496"/>
                    </a:lnTo>
                    <a:lnTo>
                      <a:pt x="112551" y="66496"/>
                    </a:lnTo>
                    <a:lnTo>
                      <a:pt x="108413" y="51974"/>
                    </a:lnTo>
                    <a:lnTo>
                      <a:pt x="112965" y="57324"/>
                    </a:lnTo>
                    <a:lnTo>
                      <a:pt x="119586" y="80254"/>
                    </a:lnTo>
                    <a:lnTo>
                      <a:pt x="118758" y="92484"/>
                    </a:lnTo>
                    <a:lnTo>
                      <a:pt x="118344" y="84076"/>
                    </a:lnTo>
                    <a:lnTo>
                      <a:pt x="117103" y="82547"/>
                    </a:lnTo>
                    <a:lnTo>
                      <a:pt x="106344" y="93248"/>
                    </a:lnTo>
                    <a:lnTo>
                      <a:pt x="102620" y="100891"/>
                    </a:lnTo>
                    <a:lnTo>
                      <a:pt x="98482" y="103184"/>
                    </a:lnTo>
                    <a:lnTo>
                      <a:pt x="97655" y="106242"/>
                    </a:lnTo>
                    <a:lnTo>
                      <a:pt x="90206" y="119235"/>
                    </a:lnTo>
                    <a:lnTo>
                      <a:pt x="90206" y="115414"/>
                    </a:lnTo>
                    <a:lnTo>
                      <a:pt x="96827" y="106242"/>
                    </a:lnTo>
                    <a:lnTo>
                      <a:pt x="96827" y="96305"/>
                    </a:lnTo>
                    <a:lnTo>
                      <a:pt x="96000" y="92484"/>
                    </a:lnTo>
                    <a:lnTo>
                      <a:pt x="95172" y="9248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70AD47">
                      <a:lumMod val="60000"/>
                      <a:lumOff val="40000"/>
                    </a:srgbClr>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1" name="Shape 82" descr="Michigan, 10 percent and 1,100 mega watts by 2015." title="Michigan">
                <a:extLst>
                  <a:ext uri="{FF2B5EF4-FFF2-40B4-BE49-F238E27FC236}">
                    <a16:creationId xmlns:a16="http://schemas.microsoft.com/office/drawing/2014/main" id="{C4A276B8-4B6F-D049-AA3E-51C4D91131B3}"/>
                  </a:ext>
                </a:extLst>
              </p:cNvPr>
              <p:cNvSpPr/>
              <p:nvPr/>
            </p:nvSpPr>
            <p:spPr>
              <a:xfrm>
                <a:off x="6075152" y="1904531"/>
                <a:ext cx="536690" cy="707862"/>
              </a:xfrm>
              <a:custGeom>
                <a:avLst/>
                <a:gdLst/>
                <a:ahLst/>
                <a:cxnLst/>
                <a:rect l="0" t="0" r="0" b="0"/>
                <a:pathLst>
                  <a:path w="120000" h="120000" extrusionOk="0">
                    <a:moveTo>
                      <a:pt x="85253" y="31912"/>
                    </a:moveTo>
                    <a:lnTo>
                      <a:pt x="81671" y="39296"/>
                    </a:lnTo>
                    <a:lnTo>
                      <a:pt x="80597" y="40351"/>
                    </a:lnTo>
                    <a:lnTo>
                      <a:pt x="80238" y="42461"/>
                    </a:lnTo>
                    <a:lnTo>
                      <a:pt x="80597" y="44043"/>
                    </a:lnTo>
                    <a:lnTo>
                      <a:pt x="79164" y="45890"/>
                    </a:lnTo>
                    <a:lnTo>
                      <a:pt x="75940" y="48263"/>
                    </a:lnTo>
                    <a:lnTo>
                      <a:pt x="72716" y="49582"/>
                    </a:lnTo>
                    <a:lnTo>
                      <a:pt x="72358" y="50901"/>
                    </a:lnTo>
                    <a:lnTo>
                      <a:pt x="72358" y="55648"/>
                    </a:lnTo>
                    <a:lnTo>
                      <a:pt x="74865" y="58021"/>
                    </a:lnTo>
                    <a:lnTo>
                      <a:pt x="79880" y="59076"/>
                    </a:lnTo>
                    <a:lnTo>
                      <a:pt x="81671" y="58285"/>
                    </a:lnTo>
                    <a:lnTo>
                      <a:pt x="84537" y="55384"/>
                    </a:lnTo>
                    <a:lnTo>
                      <a:pt x="85253" y="54593"/>
                    </a:lnTo>
                    <a:lnTo>
                      <a:pt x="87044" y="50901"/>
                    </a:lnTo>
                    <a:lnTo>
                      <a:pt x="88835" y="50109"/>
                    </a:lnTo>
                    <a:lnTo>
                      <a:pt x="86686" y="49054"/>
                    </a:lnTo>
                    <a:lnTo>
                      <a:pt x="89194" y="48263"/>
                    </a:lnTo>
                    <a:lnTo>
                      <a:pt x="90268" y="46945"/>
                    </a:lnTo>
                    <a:lnTo>
                      <a:pt x="93492" y="45890"/>
                    </a:lnTo>
                    <a:lnTo>
                      <a:pt x="97074" y="43252"/>
                    </a:lnTo>
                    <a:lnTo>
                      <a:pt x="98507" y="43252"/>
                    </a:lnTo>
                    <a:lnTo>
                      <a:pt x="103522" y="44571"/>
                    </a:lnTo>
                    <a:lnTo>
                      <a:pt x="106388" y="47999"/>
                    </a:lnTo>
                    <a:lnTo>
                      <a:pt x="109611" y="53010"/>
                    </a:lnTo>
                    <a:lnTo>
                      <a:pt x="113552" y="61978"/>
                    </a:lnTo>
                    <a:lnTo>
                      <a:pt x="114626" y="65142"/>
                    </a:lnTo>
                    <a:lnTo>
                      <a:pt x="115343" y="67780"/>
                    </a:lnTo>
                    <a:lnTo>
                      <a:pt x="119641" y="72527"/>
                    </a:lnTo>
                    <a:lnTo>
                      <a:pt x="118567" y="82813"/>
                    </a:lnTo>
                    <a:lnTo>
                      <a:pt x="113910" y="86505"/>
                    </a:lnTo>
                    <a:lnTo>
                      <a:pt x="113552" y="83604"/>
                    </a:lnTo>
                    <a:lnTo>
                      <a:pt x="114985" y="82021"/>
                    </a:lnTo>
                    <a:lnTo>
                      <a:pt x="112119" y="82021"/>
                    </a:lnTo>
                    <a:lnTo>
                      <a:pt x="109970" y="83868"/>
                    </a:lnTo>
                    <a:lnTo>
                      <a:pt x="108895" y="87560"/>
                    </a:lnTo>
                    <a:lnTo>
                      <a:pt x="109611" y="89142"/>
                    </a:lnTo>
                    <a:lnTo>
                      <a:pt x="108537" y="92043"/>
                    </a:lnTo>
                    <a:lnTo>
                      <a:pt x="106388" y="92835"/>
                    </a:lnTo>
                    <a:lnTo>
                      <a:pt x="103522" y="95999"/>
                    </a:lnTo>
                    <a:lnTo>
                      <a:pt x="103164" y="102329"/>
                    </a:lnTo>
                    <a:lnTo>
                      <a:pt x="98507" y="107076"/>
                    </a:lnTo>
                    <a:lnTo>
                      <a:pt x="98149" y="111032"/>
                    </a:lnTo>
                    <a:lnTo>
                      <a:pt x="97074" y="111560"/>
                    </a:lnTo>
                    <a:lnTo>
                      <a:pt x="94208" y="111824"/>
                    </a:lnTo>
                    <a:lnTo>
                      <a:pt x="92776" y="111824"/>
                    </a:lnTo>
                    <a:lnTo>
                      <a:pt x="88119" y="112615"/>
                    </a:lnTo>
                    <a:lnTo>
                      <a:pt x="85253" y="112879"/>
                    </a:lnTo>
                    <a:lnTo>
                      <a:pt x="76298" y="114197"/>
                    </a:lnTo>
                    <a:lnTo>
                      <a:pt x="71283" y="114725"/>
                    </a:lnTo>
                    <a:lnTo>
                      <a:pt x="70208" y="114725"/>
                    </a:lnTo>
                    <a:lnTo>
                      <a:pt x="67701" y="115252"/>
                    </a:lnTo>
                    <a:lnTo>
                      <a:pt x="60537" y="116043"/>
                    </a:lnTo>
                    <a:lnTo>
                      <a:pt x="58746" y="116307"/>
                    </a:lnTo>
                    <a:lnTo>
                      <a:pt x="58388" y="114461"/>
                    </a:lnTo>
                    <a:lnTo>
                      <a:pt x="58029" y="114725"/>
                    </a:lnTo>
                    <a:lnTo>
                      <a:pt x="53014" y="115252"/>
                    </a:lnTo>
                    <a:lnTo>
                      <a:pt x="49432" y="115516"/>
                    </a:lnTo>
                    <a:lnTo>
                      <a:pt x="47641" y="115516"/>
                    </a:lnTo>
                    <a:lnTo>
                      <a:pt x="46567" y="115516"/>
                    </a:lnTo>
                    <a:lnTo>
                      <a:pt x="45850" y="116043"/>
                    </a:lnTo>
                    <a:lnTo>
                      <a:pt x="44417" y="116043"/>
                    </a:lnTo>
                    <a:lnTo>
                      <a:pt x="42626" y="116043"/>
                    </a:lnTo>
                    <a:lnTo>
                      <a:pt x="38686" y="116571"/>
                    </a:lnTo>
                    <a:lnTo>
                      <a:pt x="34029" y="116571"/>
                    </a:lnTo>
                    <a:lnTo>
                      <a:pt x="31522" y="117098"/>
                    </a:lnTo>
                    <a:lnTo>
                      <a:pt x="24716" y="117890"/>
                    </a:lnTo>
                    <a:lnTo>
                      <a:pt x="22567" y="117890"/>
                    </a:lnTo>
                    <a:lnTo>
                      <a:pt x="17552" y="118153"/>
                    </a:lnTo>
                    <a:lnTo>
                      <a:pt x="17194" y="118417"/>
                    </a:lnTo>
                    <a:lnTo>
                      <a:pt x="13611" y="118417"/>
                    </a:lnTo>
                    <a:lnTo>
                      <a:pt x="9313" y="119208"/>
                    </a:lnTo>
                    <a:lnTo>
                      <a:pt x="6805" y="119208"/>
                    </a:lnTo>
                    <a:lnTo>
                      <a:pt x="3223" y="119736"/>
                    </a:lnTo>
                    <a:lnTo>
                      <a:pt x="716" y="119736"/>
                    </a:lnTo>
                    <a:lnTo>
                      <a:pt x="4656" y="116571"/>
                    </a:lnTo>
                    <a:lnTo>
                      <a:pt x="8597" y="109714"/>
                    </a:lnTo>
                    <a:lnTo>
                      <a:pt x="11820" y="104439"/>
                    </a:lnTo>
                    <a:lnTo>
                      <a:pt x="13253" y="99428"/>
                    </a:lnTo>
                    <a:lnTo>
                      <a:pt x="14328" y="89934"/>
                    </a:lnTo>
                    <a:lnTo>
                      <a:pt x="13611" y="89406"/>
                    </a:lnTo>
                    <a:lnTo>
                      <a:pt x="12179" y="82813"/>
                    </a:lnTo>
                    <a:lnTo>
                      <a:pt x="10388" y="79648"/>
                    </a:lnTo>
                    <a:lnTo>
                      <a:pt x="3940" y="70417"/>
                    </a:lnTo>
                    <a:lnTo>
                      <a:pt x="3940" y="69890"/>
                    </a:lnTo>
                    <a:lnTo>
                      <a:pt x="1432" y="63032"/>
                    </a:lnTo>
                    <a:lnTo>
                      <a:pt x="2149" y="62769"/>
                    </a:lnTo>
                    <a:lnTo>
                      <a:pt x="2865" y="60131"/>
                    </a:lnTo>
                    <a:lnTo>
                      <a:pt x="716" y="54857"/>
                    </a:lnTo>
                    <a:lnTo>
                      <a:pt x="0" y="53802"/>
                    </a:lnTo>
                    <a:lnTo>
                      <a:pt x="2149" y="49582"/>
                    </a:lnTo>
                    <a:lnTo>
                      <a:pt x="5373" y="44043"/>
                    </a:lnTo>
                    <a:lnTo>
                      <a:pt x="5373" y="41670"/>
                    </a:lnTo>
                    <a:lnTo>
                      <a:pt x="5373" y="39560"/>
                    </a:lnTo>
                    <a:lnTo>
                      <a:pt x="5373" y="38505"/>
                    </a:lnTo>
                    <a:lnTo>
                      <a:pt x="3940" y="35076"/>
                    </a:lnTo>
                    <a:lnTo>
                      <a:pt x="8238" y="32439"/>
                    </a:lnTo>
                    <a:lnTo>
                      <a:pt x="8238" y="31912"/>
                    </a:lnTo>
                    <a:lnTo>
                      <a:pt x="8238" y="28219"/>
                    </a:lnTo>
                    <a:lnTo>
                      <a:pt x="10388" y="28219"/>
                    </a:lnTo>
                    <a:lnTo>
                      <a:pt x="15761" y="24791"/>
                    </a:lnTo>
                    <a:lnTo>
                      <a:pt x="21134" y="20043"/>
                    </a:lnTo>
                    <a:lnTo>
                      <a:pt x="19343" y="24527"/>
                    </a:lnTo>
                    <a:lnTo>
                      <a:pt x="20059" y="30593"/>
                    </a:lnTo>
                    <a:lnTo>
                      <a:pt x="22567" y="24791"/>
                    </a:lnTo>
                    <a:lnTo>
                      <a:pt x="23641" y="28219"/>
                    </a:lnTo>
                    <a:lnTo>
                      <a:pt x="22567" y="31384"/>
                    </a:lnTo>
                    <a:lnTo>
                      <a:pt x="23641" y="31384"/>
                    </a:lnTo>
                    <a:lnTo>
                      <a:pt x="25074" y="27692"/>
                    </a:lnTo>
                    <a:lnTo>
                      <a:pt x="26149" y="23736"/>
                    </a:lnTo>
                    <a:lnTo>
                      <a:pt x="25074" y="17934"/>
                    </a:lnTo>
                    <a:lnTo>
                      <a:pt x="25074" y="16879"/>
                    </a:lnTo>
                    <a:lnTo>
                      <a:pt x="27940" y="13714"/>
                    </a:lnTo>
                    <a:lnTo>
                      <a:pt x="32238" y="12659"/>
                    </a:lnTo>
                    <a:lnTo>
                      <a:pt x="34746" y="12395"/>
                    </a:lnTo>
                    <a:lnTo>
                      <a:pt x="34746" y="10549"/>
                    </a:lnTo>
                    <a:lnTo>
                      <a:pt x="31522" y="8703"/>
                    </a:lnTo>
                    <a:lnTo>
                      <a:pt x="31522" y="5010"/>
                    </a:lnTo>
                    <a:lnTo>
                      <a:pt x="32955" y="4219"/>
                    </a:lnTo>
                    <a:lnTo>
                      <a:pt x="32955" y="1318"/>
                    </a:lnTo>
                    <a:lnTo>
                      <a:pt x="38686" y="1054"/>
                    </a:lnTo>
                    <a:lnTo>
                      <a:pt x="40119" y="0"/>
                    </a:lnTo>
                    <a:lnTo>
                      <a:pt x="41552" y="527"/>
                    </a:lnTo>
                    <a:lnTo>
                      <a:pt x="46925" y="2373"/>
                    </a:lnTo>
                    <a:lnTo>
                      <a:pt x="55522" y="3164"/>
                    </a:lnTo>
                    <a:lnTo>
                      <a:pt x="58388" y="6065"/>
                    </a:lnTo>
                    <a:lnTo>
                      <a:pt x="64835" y="6857"/>
                    </a:lnTo>
                    <a:lnTo>
                      <a:pt x="71283" y="8703"/>
                    </a:lnTo>
                    <a:lnTo>
                      <a:pt x="75940" y="8703"/>
                    </a:lnTo>
                    <a:lnTo>
                      <a:pt x="79164" y="12659"/>
                    </a:lnTo>
                    <a:lnTo>
                      <a:pt x="83104" y="16879"/>
                    </a:lnTo>
                    <a:lnTo>
                      <a:pt x="80238" y="16351"/>
                    </a:lnTo>
                    <a:lnTo>
                      <a:pt x="79164" y="18725"/>
                    </a:lnTo>
                    <a:lnTo>
                      <a:pt x="81671" y="21098"/>
                    </a:lnTo>
                    <a:lnTo>
                      <a:pt x="83104" y="21626"/>
                    </a:lnTo>
                    <a:lnTo>
                      <a:pt x="83104" y="22153"/>
                    </a:lnTo>
                    <a:lnTo>
                      <a:pt x="84179" y="25318"/>
                    </a:lnTo>
                    <a:lnTo>
                      <a:pt x="85253" y="31912"/>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2" name="Shape 83">
                <a:extLst>
                  <a:ext uri="{FF2B5EF4-FFF2-40B4-BE49-F238E27FC236}">
                    <a16:creationId xmlns:a16="http://schemas.microsoft.com/office/drawing/2014/main" id="{A1DFEB5F-5253-ED46-AEE2-3791A9639E4C}"/>
                  </a:ext>
                </a:extLst>
              </p:cNvPr>
              <p:cNvSpPr/>
              <p:nvPr/>
            </p:nvSpPr>
            <p:spPr>
              <a:xfrm>
                <a:off x="5561114" y="1677439"/>
                <a:ext cx="842693" cy="396066"/>
              </a:xfrm>
              <a:custGeom>
                <a:avLst/>
                <a:gdLst/>
                <a:ahLst/>
                <a:cxnLst/>
                <a:rect l="0" t="0" r="0" b="0"/>
                <a:pathLst>
                  <a:path w="120000" h="120000" extrusionOk="0">
                    <a:moveTo>
                      <a:pt x="69714" y="81259"/>
                    </a:moveTo>
                    <a:lnTo>
                      <a:pt x="66514" y="82677"/>
                    </a:lnTo>
                    <a:lnTo>
                      <a:pt x="64457" y="76535"/>
                    </a:lnTo>
                    <a:lnTo>
                      <a:pt x="63085" y="83149"/>
                    </a:lnTo>
                    <a:lnTo>
                      <a:pt x="60571" y="83149"/>
                    </a:lnTo>
                    <a:lnTo>
                      <a:pt x="59885" y="79842"/>
                    </a:lnTo>
                    <a:lnTo>
                      <a:pt x="56228" y="94960"/>
                    </a:lnTo>
                    <a:lnTo>
                      <a:pt x="53028" y="111496"/>
                    </a:lnTo>
                    <a:lnTo>
                      <a:pt x="51428" y="118110"/>
                    </a:lnTo>
                    <a:lnTo>
                      <a:pt x="51657" y="119527"/>
                    </a:lnTo>
                    <a:lnTo>
                      <a:pt x="50057" y="118110"/>
                    </a:lnTo>
                    <a:lnTo>
                      <a:pt x="45714" y="87874"/>
                    </a:lnTo>
                    <a:lnTo>
                      <a:pt x="45028" y="86929"/>
                    </a:lnTo>
                    <a:lnTo>
                      <a:pt x="43200" y="85984"/>
                    </a:lnTo>
                    <a:lnTo>
                      <a:pt x="43200" y="85039"/>
                    </a:lnTo>
                    <a:lnTo>
                      <a:pt x="41828" y="85984"/>
                    </a:lnTo>
                    <a:lnTo>
                      <a:pt x="40914" y="84566"/>
                    </a:lnTo>
                    <a:lnTo>
                      <a:pt x="41371" y="81259"/>
                    </a:lnTo>
                    <a:lnTo>
                      <a:pt x="40685" y="79370"/>
                    </a:lnTo>
                    <a:lnTo>
                      <a:pt x="38171" y="77480"/>
                    </a:lnTo>
                    <a:lnTo>
                      <a:pt x="33600" y="76535"/>
                    </a:lnTo>
                    <a:lnTo>
                      <a:pt x="31771" y="77480"/>
                    </a:lnTo>
                    <a:lnTo>
                      <a:pt x="30628" y="76062"/>
                    </a:lnTo>
                    <a:lnTo>
                      <a:pt x="29485" y="76062"/>
                    </a:lnTo>
                    <a:lnTo>
                      <a:pt x="27657" y="76062"/>
                    </a:lnTo>
                    <a:lnTo>
                      <a:pt x="26057" y="74173"/>
                    </a:lnTo>
                    <a:lnTo>
                      <a:pt x="25142" y="73228"/>
                    </a:lnTo>
                    <a:lnTo>
                      <a:pt x="23542" y="71338"/>
                    </a:lnTo>
                    <a:lnTo>
                      <a:pt x="10057" y="66141"/>
                    </a:lnTo>
                    <a:lnTo>
                      <a:pt x="8685" y="65669"/>
                    </a:lnTo>
                    <a:lnTo>
                      <a:pt x="5257" y="62834"/>
                    </a:lnTo>
                    <a:lnTo>
                      <a:pt x="3428" y="56220"/>
                    </a:lnTo>
                    <a:lnTo>
                      <a:pt x="0" y="52913"/>
                    </a:lnTo>
                    <a:lnTo>
                      <a:pt x="2742" y="49606"/>
                    </a:lnTo>
                    <a:lnTo>
                      <a:pt x="6628" y="45826"/>
                    </a:lnTo>
                    <a:lnTo>
                      <a:pt x="8457" y="41574"/>
                    </a:lnTo>
                    <a:lnTo>
                      <a:pt x="10742" y="38740"/>
                    </a:lnTo>
                    <a:lnTo>
                      <a:pt x="12571" y="38740"/>
                    </a:lnTo>
                    <a:lnTo>
                      <a:pt x="19200" y="33070"/>
                    </a:lnTo>
                    <a:lnTo>
                      <a:pt x="24228" y="25511"/>
                    </a:lnTo>
                    <a:lnTo>
                      <a:pt x="25142" y="21259"/>
                    </a:lnTo>
                    <a:lnTo>
                      <a:pt x="29028" y="14173"/>
                    </a:lnTo>
                    <a:lnTo>
                      <a:pt x="30628" y="11811"/>
                    </a:lnTo>
                    <a:lnTo>
                      <a:pt x="32228" y="6141"/>
                    </a:lnTo>
                    <a:lnTo>
                      <a:pt x="36800" y="944"/>
                    </a:lnTo>
                    <a:lnTo>
                      <a:pt x="38857" y="0"/>
                    </a:lnTo>
                    <a:lnTo>
                      <a:pt x="43200" y="472"/>
                    </a:lnTo>
                    <a:lnTo>
                      <a:pt x="43428" y="1889"/>
                    </a:lnTo>
                    <a:lnTo>
                      <a:pt x="39314" y="8503"/>
                    </a:lnTo>
                    <a:lnTo>
                      <a:pt x="35657" y="14645"/>
                    </a:lnTo>
                    <a:lnTo>
                      <a:pt x="35200" y="17480"/>
                    </a:lnTo>
                    <a:lnTo>
                      <a:pt x="33600" y="21259"/>
                    </a:lnTo>
                    <a:lnTo>
                      <a:pt x="33600" y="24566"/>
                    </a:lnTo>
                    <a:lnTo>
                      <a:pt x="32457" y="28818"/>
                    </a:lnTo>
                    <a:lnTo>
                      <a:pt x="35885" y="28818"/>
                    </a:lnTo>
                    <a:lnTo>
                      <a:pt x="39314" y="28818"/>
                    </a:lnTo>
                    <a:lnTo>
                      <a:pt x="44800" y="29763"/>
                    </a:lnTo>
                    <a:lnTo>
                      <a:pt x="47542" y="35433"/>
                    </a:lnTo>
                    <a:lnTo>
                      <a:pt x="52342" y="47244"/>
                    </a:lnTo>
                    <a:lnTo>
                      <a:pt x="56228" y="46299"/>
                    </a:lnTo>
                    <a:lnTo>
                      <a:pt x="62400" y="45826"/>
                    </a:lnTo>
                    <a:lnTo>
                      <a:pt x="63771" y="44409"/>
                    </a:lnTo>
                    <a:lnTo>
                      <a:pt x="63085" y="42519"/>
                    </a:lnTo>
                    <a:lnTo>
                      <a:pt x="64457" y="44409"/>
                    </a:lnTo>
                    <a:lnTo>
                      <a:pt x="66285" y="43937"/>
                    </a:lnTo>
                    <a:lnTo>
                      <a:pt x="72914" y="34015"/>
                    </a:lnTo>
                    <a:lnTo>
                      <a:pt x="77028" y="31181"/>
                    </a:lnTo>
                    <a:lnTo>
                      <a:pt x="78857" y="32125"/>
                    </a:lnTo>
                    <a:lnTo>
                      <a:pt x="83428" y="30708"/>
                    </a:lnTo>
                    <a:lnTo>
                      <a:pt x="87314" y="25511"/>
                    </a:lnTo>
                    <a:lnTo>
                      <a:pt x="91428" y="23622"/>
                    </a:lnTo>
                    <a:lnTo>
                      <a:pt x="91428" y="37322"/>
                    </a:lnTo>
                    <a:lnTo>
                      <a:pt x="92571" y="38740"/>
                    </a:lnTo>
                    <a:lnTo>
                      <a:pt x="96914" y="37795"/>
                    </a:lnTo>
                    <a:lnTo>
                      <a:pt x="98742" y="36377"/>
                    </a:lnTo>
                    <a:lnTo>
                      <a:pt x="100114" y="39685"/>
                    </a:lnTo>
                    <a:lnTo>
                      <a:pt x="102171" y="34488"/>
                    </a:lnTo>
                    <a:lnTo>
                      <a:pt x="104914" y="34015"/>
                    </a:lnTo>
                    <a:lnTo>
                      <a:pt x="105828" y="31181"/>
                    </a:lnTo>
                    <a:lnTo>
                      <a:pt x="106971" y="32125"/>
                    </a:lnTo>
                    <a:lnTo>
                      <a:pt x="107428" y="33070"/>
                    </a:lnTo>
                    <a:lnTo>
                      <a:pt x="107428" y="39685"/>
                    </a:lnTo>
                    <a:lnTo>
                      <a:pt x="108800" y="49133"/>
                    </a:lnTo>
                    <a:lnTo>
                      <a:pt x="110400" y="50551"/>
                    </a:lnTo>
                    <a:lnTo>
                      <a:pt x="111542" y="54330"/>
                    </a:lnTo>
                    <a:lnTo>
                      <a:pt x="112457" y="54330"/>
                    </a:lnTo>
                    <a:lnTo>
                      <a:pt x="113600" y="51023"/>
                    </a:lnTo>
                    <a:lnTo>
                      <a:pt x="114971" y="52440"/>
                    </a:lnTo>
                    <a:lnTo>
                      <a:pt x="116800" y="51023"/>
                    </a:lnTo>
                    <a:lnTo>
                      <a:pt x="119771" y="55748"/>
                    </a:lnTo>
                    <a:lnTo>
                      <a:pt x="117485" y="59527"/>
                    </a:lnTo>
                    <a:lnTo>
                      <a:pt x="115200" y="60000"/>
                    </a:lnTo>
                    <a:lnTo>
                      <a:pt x="112914" y="59055"/>
                    </a:lnTo>
                    <a:lnTo>
                      <a:pt x="111085" y="60000"/>
                    </a:lnTo>
                    <a:lnTo>
                      <a:pt x="109257" y="59055"/>
                    </a:lnTo>
                    <a:lnTo>
                      <a:pt x="104914" y="62834"/>
                    </a:lnTo>
                    <a:lnTo>
                      <a:pt x="100114" y="59055"/>
                    </a:lnTo>
                    <a:lnTo>
                      <a:pt x="99200" y="60944"/>
                    </a:lnTo>
                    <a:lnTo>
                      <a:pt x="98742" y="69921"/>
                    </a:lnTo>
                    <a:lnTo>
                      <a:pt x="93714" y="62362"/>
                    </a:lnTo>
                    <a:lnTo>
                      <a:pt x="91428" y="60944"/>
                    </a:lnTo>
                    <a:lnTo>
                      <a:pt x="84800" y="60000"/>
                    </a:lnTo>
                    <a:lnTo>
                      <a:pt x="83428" y="65669"/>
                    </a:lnTo>
                    <a:lnTo>
                      <a:pt x="81142" y="67559"/>
                    </a:lnTo>
                    <a:lnTo>
                      <a:pt x="79314" y="68031"/>
                    </a:lnTo>
                    <a:lnTo>
                      <a:pt x="77942" y="69921"/>
                    </a:lnTo>
                    <a:lnTo>
                      <a:pt x="74742" y="68503"/>
                    </a:lnTo>
                    <a:lnTo>
                      <a:pt x="72457" y="70866"/>
                    </a:lnTo>
                    <a:lnTo>
                      <a:pt x="69714" y="8125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3" name="Shape 84">
                <a:extLst>
                  <a:ext uri="{FF2B5EF4-FFF2-40B4-BE49-F238E27FC236}">
                    <a16:creationId xmlns:a16="http://schemas.microsoft.com/office/drawing/2014/main" id="{6E55BFD9-E857-A747-AA99-7F5B9B98CE35}"/>
                  </a:ext>
                </a:extLst>
              </p:cNvPr>
              <p:cNvSpPr/>
              <p:nvPr/>
            </p:nvSpPr>
            <p:spPr>
              <a:xfrm>
                <a:off x="6265296" y="1889434"/>
                <a:ext cx="38448" cy="36868"/>
              </a:xfrm>
              <a:custGeom>
                <a:avLst/>
                <a:gdLst/>
                <a:ahLst/>
                <a:cxnLst/>
                <a:rect l="0" t="0" r="0" b="0"/>
                <a:pathLst>
                  <a:path w="120000" h="120000" extrusionOk="0">
                    <a:moveTo>
                      <a:pt x="0" y="31304"/>
                    </a:moveTo>
                    <a:lnTo>
                      <a:pt x="0" y="0"/>
                    </a:lnTo>
                    <a:lnTo>
                      <a:pt x="115000" y="88695"/>
                    </a:lnTo>
                    <a:lnTo>
                      <a:pt x="65000" y="114782"/>
                    </a:lnTo>
                    <a:lnTo>
                      <a:pt x="0" y="31304"/>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4" name="Shape 85">
                <a:extLst>
                  <a:ext uri="{FF2B5EF4-FFF2-40B4-BE49-F238E27FC236}">
                    <a16:creationId xmlns:a16="http://schemas.microsoft.com/office/drawing/2014/main" id="{5D784C2A-80BD-EF40-BA53-8726A1687856}"/>
                  </a:ext>
                </a:extLst>
              </p:cNvPr>
              <p:cNvSpPr/>
              <p:nvPr/>
            </p:nvSpPr>
            <p:spPr>
              <a:xfrm>
                <a:off x="5704528" y="1592522"/>
                <a:ext cx="36868" cy="35288"/>
              </a:xfrm>
              <a:custGeom>
                <a:avLst/>
                <a:gdLst/>
                <a:ahLst/>
                <a:cxnLst/>
                <a:rect l="0" t="0" r="0" b="0"/>
                <a:pathLst>
                  <a:path w="120000" h="120000" extrusionOk="0">
                    <a:moveTo>
                      <a:pt x="0" y="36521"/>
                    </a:moveTo>
                    <a:lnTo>
                      <a:pt x="114782" y="0"/>
                    </a:lnTo>
                    <a:lnTo>
                      <a:pt x="99130" y="36521"/>
                    </a:lnTo>
                    <a:lnTo>
                      <a:pt x="67826" y="114782"/>
                    </a:lnTo>
                    <a:lnTo>
                      <a:pt x="0" y="3652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5" name="Shape 86" descr="Minnesota, 25 percent by 2025. 30 percent by 2020 for Xcel Energy." title="Minnesota">
                <a:extLst>
                  <a:ext uri="{FF2B5EF4-FFF2-40B4-BE49-F238E27FC236}">
                    <a16:creationId xmlns:a16="http://schemas.microsoft.com/office/drawing/2014/main" id="{D2950D6C-C0F4-8640-BB64-D11C1BCB8227}"/>
                  </a:ext>
                </a:extLst>
              </p:cNvPr>
              <p:cNvSpPr/>
              <p:nvPr/>
            </p:nvSpPr>
            <p:spPr>
              <a:xfrm>
                <a:off x="4736283" y="1408022"/>
                <a:ext cx="910635" cy="988057"/>
              </a:xfrm>
              <a:custGeom>
                <a:avLst/>
                <a:gdLst/>
                <a:ahLst/>
                <a:cxnLst/>
                <a:rect l="0" t="0" r="0" b="0"/>
                <a:pathLst>
                  <a:path w="120000" h="120000" extrusionOk="0">
                    <a:moveTo>
                      <a:pt x="13309" y="92976"/>
                    </a:moveTo>
                    <a:lnTo>
                      <a:pt x="13309" y="89574"/>
                    </a:lnTo>
                    <a:lnTo>
                      <a:pt x="13098" y="83527"/>
                    </a:lnTo>
                    <a:lnTo>
                      <a:pt x="12676" y="82204"/>
                    </a:lnTo>
                    <a:lnTo>
                      <a:pt x="12253" y="81448"/>
                    </a:lnTo>
                    <a:lnTo>
                      <a:pt x="10140" y="80692"/>
                    </a:lnTo>
                    <a:lnTo>
                      <a:pt x="6549" y="76913"/>
                    </a:lnTo>
                    <a:lnTo>
                      <a:pt x="6549" y="76535"/>
                    </a:lnTo>
                    <a:lnTo>
                      <a:pt x="9929" y="73889"/>
                    </a:lnTo>
                    <a:lnTo>
                      <a:pt x="10985" y="69921"/>
                    </a:lnTo>
                    <a:lnTo>
                      <a:pt x="10774" y="68598"/>
                    </a:lnTo>
                    <a:lnTo>
                      <a:pt x="10774" y="68031"/>
                    </a:lnTo>
                    <a:lnTo>
                      <a:pt x="10774" y="68409"/>
                    </a:lnTo>
                    <a:lnTo>
                      <a:pt x="9929" y="61606"/>
                    </a:lnTo>
                    <a:lnTo>
                      <a:pt x="8028" y="58582"/>
                    </a:lnTo>
                    <a:lnTo>
                      <a:pt x="7605" y="55937"/>
                    </a:lnTo>
                    <a:lnTo>
                      <a:pt x="7183" y="55937"/>
                    </a:lnTo>
                    <a:lnTo>
                      <a:pt x="7183" y="51023"/>
                    </a:lnTo>
                    <a:lnTo>
                      <a:pt x="6549" y="48377"/>
                    </a:lnTo>
                    <a:lnTo>
                      <a:pt x="6338" y="45354"/>
                    </a:lnTo>
                    <a:lnTo>
                      <a:pt x="6338" y="44787"/>
                    </a:lnTo>
                    <a:lnTo>
                      <a:pt x="6338" y="43653"/>
                    </a:lnTo>
                    <a:lnTo>
                      <a:pt x="6338" y="41763"/>
                    </a:lnTo>
                    <a:lnTo>
                      <a:pt x="6338" y="41574"/>
                    </a:lnTo>
                    <a:lnTo>
                      <a:pt x="6126" y="41007"/>
                    </a:lnTo>
                    <a:lnTo>
                      <a:pt x="6338" y="40818"/>
                    </a:lnTo>
                    <a:lnTo>
                      <a:pt x="6126" y="38362"/>
                    </a:lnTo>
                    <a:lnTo>
                      <a:pt x="6126" y="38173"/>
                    </a:lnTo>
                    <a:lnTo>
                      <a:pt x="5704" y="35905"/>
                    </a:lnTo>
                    <a:lnTo>
                      <a:pt x="5492" y="34771"/>
                    </a:lnTo>
                    <a:lnTo>
                      <a:pt x="3169" y="30803"/>
                    </a:lnTo>
                    <a:lnTo>
                      <a:pt x="1690" y="25133"/>
                    </a:lnTo>
                    <a:lnTo>
                      <a:pt x="1056" y="24755"/>
                    </a:lnTo>
                    <a:lnTo>
                      <a:pt x="1267" y="24377"/>
                    </a:lnTo>
                    <a:lnTo>
                      <a:pt x="1690" y="24000"/>
                    </a:lnTo>
                    <a:lnTo>
                      <a:pt x="1267" y="19842"/>
                    </a:lnTo>
                    <a:lnTo>
                      <a:pt x="1056" y="17385"/>
                    </a:lnTo>
                    <a:lnTo>
                      <a:pt x="422" y="10960"/>
                    </a:lnTo>
                    <a:lnTo>
                      <a:pt x="845" y="10582"/>
                    </a:lnTo>
                    <a:lnTo>
                      <a:pt x="0" y="8125"/>
                    </a:lnTo>
                    <a:lnTo>
                      <a:pt x="12464" y="8125"/>
                    </a:lnTo>
                    <a:lnTo>
                      <a:pt x="29154" y="7748"/>
                    </a:lnTo>
                    <a:lnTo>
                      <a:pt x="31478" y="7559"/>
                    </a:lnTo>
                    <a:lnTo>
                      <a:pt x="31478" y="0"/>
                    </a:lnTo>
                    <a:lnTo>
                      <a:pt x="34436" y="188"/>
                    </a:lnTo>
                    <a:lnTo>
                      <a:pt x="36549" y="944"/>
                    </a:lnTo>
                    <a:lnTo>
                      <a:pt x="38873" y="11716"/>
                    </a:lnTo>
                    <a:lnTo>
                      <a:pt x="40563" y="13039"/>
                    </a:lnTo>
                    <a:lnTo>
                      <a:pt x="42887" y="13228"/>
                    </a:lnTo>
                    <a:lnTo>
                      <a:pt x="45633" y="13228"/>
                    </a:lnTo>
                    <a:lnTo>
                      <a:pt x="45845" y="13984"/>
                    </a:lnTo>
                    <a:lnTo>
                      <a:pt x="51971" y="14362"/>
                    </a:lnTo>
                    <a:lnTo>
                      <a:pt x="52816" y="16629"/>
                    </a:lnTo>
                    <a:lnTo>
                      <a:pt x="56619" y="16440"/>
                    </a:lnTo>
                    <a:lnTo>
                      <a:pt x="58098" y="15685"/>
                    </a:lnTo>
                    <a:lnTo>
                      <a:pt x="57887" y="15118"/>
                    </a:lnTo>
                    <a:lnTo>
                      <a:pt x="61690" y="13795"/>
                    </a:lnTo>
                    <a:lnTo>
                      <a:pt x="63802" y="13984"/>
                    </a:lnTo>
                    <a:lnTo>
                      <a:pt x="65704" y="13795"/>
                    </a:lnTo>
                    <a:lnTo>
                      <a:pt x="69295" y="15685"/>
                    </a:lnTo>
                    <a:lnTo>
                      <a:pt x="70774" y="15307"/>
                    </a:lnTo>
                    <a:lnTo>
                      <a:pt x="70985" y="17385"/>
                    </a:lnTo>
                    <a:lnTo>
                      <a:pt x="73098" y="17385"/>
                    </a:lnTo>
                    <a:lnTo>
                      <a:pt x="75211" y="21732"/>
                    </a:lnTo>
                    <a:lnTo>
                      <a:pt x="76690" y="20787"/>
                    </a:lnTo>
                    <a:lnTo>
                      <a:pt x="76267" y="19275"/>
                    </a:lnTo>
                    <a:lnTo>
                      <a:pt x="79647" y="18708"/>
                    </a:lnTo>
                    <a:lnTo>
                      <a:pt x="80704" y="19275"/>
                    </a:lnTo>
                    <a:lnTo>
                      <a:pt x="81338" y="20787"/>
                    </a:lnTo>
                    <a:lnTo>
                      <a:pt x="84295" y="21732"/>
                    </a:lnTo>
                    <a:lnTo>
                      <a:pt x="88943" y="24000"/>
                    </a:lnTo>
                    <a:lnTo>
                      <a:pt x="92535" y="23811"/>
                    </a:lnTo>
                    <a:lnTo>
                      <a:pt x="95915" y="21165"/>
                    </a:lnTo>
                    <a:lnTo>
                      <a:pt x="98873" y="19842"/>
                    </a:lnTo>
                    <a:lnTo>
                      <a:pt x="100352" y="22677"/>
                    </a:lnTo>
                    <a:lnTo>
                      <a:pt x="102464" y="22488"/>
                    </a:lnTo>
                    <a:lnTo>
                      <a:pt x="106901" y="22488"/>
                    </a:lnTo>
                    <a:lnTo>
                      <a:pt x="109647" y="21921"/>
                    </a:lnTo>
                    <a:lnTo>
                      <a:pt x="114084" y="24000"/>
                    </a:lnTo>
                    <a:lnTo>
                      <a:pt x="116197" y="23244"/>
                    </a:lnTo>
                    <a:lnTo>
                      <a:pt x="119788" y="23244"/>
                    </a:lnTo>
                    <a:lnTo>
                      <a:pt x="112394" y="27401"/>
                    </a:lnTo>
                    <a:lnTo>
                      <a:pt x="105000" y="30236"/>
                    </a:lnTo>
                    <a:lnTo>
                      <a:pt x="101197" y="32503"/>
                    </a:lnTo>
                    <a:lnTo>
                      <a:pt x="97394" y="35905"/>
                    </a:lnTo>
                    <a:lnTo>
                      <a:pt x="94014" y="39496"/>
                    </a:lnTo>
                    <a:lnTo>
                      <a:pt x="92112" y="41574"/>
                    </a:lnTo>
                    <a:lnTo>
                      <a:pt x="85985" y="47055"/>
                    </a:lnTo>
                    <a:lnTo>
                      <a:pt x="82816" y="49133"/>
                    </a:lnTo>
                    <a:lnTo>
                      <a:pt x="81971" y="51023"/>
                    </a:lnTo>
                    <a:lnTo>
                      <a:pt x="82816" y="51779"/>
                    </a:lnTo>
                    <a:lnTo>
                      <a:pt x="81549" y="51023"/>
                    </a:lnTo>
                    <a:lnTo>
                      <a:pt x="79225" y="53102"/>
                    </a:lnTo>
                    <a:lnTo>
                      <a:pt x="78380" y="53102"/>
                    </a:lnTo>
                    <a:lnTo>
                      <a:pt x="78380" y="53858"/>
                    </a:lnTo>
                    <a:lnTo>
                      <a:pt x="78591" y="56314"/>
                    </a:lnTo>
                    <a:lnTo>
                      <a:pt x="78591" y="58015"/>
                    </a:lnTo>
                    <a:lnTo>
                      <a:pt x="79014" y="63307"/>
                    </a:lnTo>
                    <a:lnTo>
                      <a:pt x="79225" y="65007"/>
                    </a:lnTo>
                    <a:lnTo>
                      <a:pt x="72253" y="70110"/>
                    </a:lnTo>
                    <a:lnTo>
                      <a:pt x="70774" y="72566"/>
                    </a:lnTo>
                    <a:lnTo>
                      <a:pt x="70140" y="74267"/>
                    </a:lnTo>
                    <a:lnTo>
                      <a:pt x="72464" y="75968"/>
                    </a:lnTo>
                    <a:lnTo>
                      <a:pt x="73098" y="76913"/>
                    </a:lnTo>
                    <a:lnTo>
                      <a:pt x="72887" y="81259"/>
                    </a:lnTo>
                    <a:lnTo>
                      <a:pt x="72887" y="82204"/>
                    </a:lnTo>
                    <a:lnTo>
                      <a:pt x="72887" y="82771"/>
                    </a:lnTo>
                    <a:lnTo>
                      <a:pt x="72887" y="82960"/>
                    </a:lnTo>
                    <a:lnTo>
                      <a:pt x="73098" y="84661"/>
                    </a:lnTo>
                    <a:lnTo>
                      <a:pt x="72887" y="87118"/>
                    </a:lnTo>
                    <a:lnTo>
                      <a:pt x="73098" y="89763"/>
                    </a:lnTo>
                    <a:lnTo>
                      <a:pt x="72887" y="92409"/>
                    </a:lnTo>
                    <a:lnTo>
                      <a:pt x="73732" y="92976"/>
                    </a:lnTo>
                    <a:lnTo>
                      <a:pt x="74366" y="93543"/>
                    </a:lnTo>
                    <a:lnTo>
                      <a:pt x="77746" y="95811"/>
                    </a:lnTo>
                    <a:lnTo>
                      <a:pt x="80704" y="96188"/>
                    </a:lnTo>
                    <a:lnTo>
                      <a:pt x="80704" y="96377"/>
                    </a:lnTo>
                    <a:lnTo>
                      <a:pt x="81126" y="97133"/>
                    </a:lnTo>
                    <a:lnTo>
                      <a:pt x="82183" y="97889"/>
                    </a:lnTo>
                    <a:lnTo>
                      <a:pt x="82394" y="98267"/>
                    </a:lnTo>
                    <a:lnTo>
                      <a:pt x="83873" y="98456"/>
                    </a:lnTo>
                    <a:lnTo>
                      <a:pt x="84929" y="98834"/>
                    </a:lnTo>
                    <a:lnTo>
                      <a:pt x="86197" y="99212"/>
                    </a:lnTo>
                    <a:lnTo>
                      <a:pt x="88309" y="101858"/>
                    </a:lnTo>
                    <a:lnTo>
                      <a:pt x="88943" y="102992"/>
                    </a:lnTo>
                    <a:lnTo>
                      <a:pt x="91267" y="104314"/>
                    </a:lnTo>
                    <a:lnTo>
                      <a:pt x="92746" y="105637"/>
                    </a:lnTo>
                    <a:lnTo>
                      <a:pt x="94014" y="106015"/>
                    </a:lnTo>
                    <a:lnTo>
                      <a:pt x="94859" y="106015"/>
                    </a:lnTo>
                    <a:lnTo>
                      <a:pt x="95915" y="106582"/>
                    </a:lnTo>
                    <a:lnTo>
                      <a:pt x="95915" y="106960"/>
                    </a:lnTo>
                    <a:lnTo>
                      <a:pt x="96760" y="107716"/>
                    </a:lnTo>
                    <a:lnTo>
                      <a:pt x="98239" y="109228"/>
                    </a:lnTo>
                    <a:lnTo>
                      <a:pt x="98661" y="109417"/>
                    </a:lnTo>
                    <a:lnTo>
                      <a:pt x="99507" y="110740"/>
                    </a:lnTo>
                    <a:lnTo>
                      <a:pt x="99507" y="111307"/>
                    </a:lnTo>
                    <a:lnTo>
                      <a:pt x="99084" y="111874"/>
                    </a:lnTo>
                    <a:lnTo>
                      <a:pt x="99084" y="114141"/>
                    </a:lnTo>
                    <a:lnTo>
                      <a:pt x="99718" y="114708"/>
                    </a:lnTo>
                    <a:lnTo>
                      <a:pt x="100352" y="116220"/>
                    </a:lnTo>
                    <a:lnTo>
                      <a:pt x="99718" y="116598"/>
                    </a:lnTo>
                    <a:lnTo>
                      <a:pt x="98239" y="116598"/>
                    </a:lnTo>
                    <a:lnTo>
                      <a:pt x="94014" y="116787"/>
                    </a:lnTo>
                    <a:lnTo>
                      <a:pt x="93591" y="116787"/>
                    </a:lnTo>
                    <a:lnTo>
                      <a:pt x="91901" y="116787"/>
                    </a:lnTo>
                    <a:lnTo>
                      <a:pt x="85985" y="117354"/>
                    </a:lnTo>
                    <a:lnTo>
                      <a:pt x="79859" y="117543"/>
                    </a:lnTo>
                    <a:lnTo>
                      <a:pt x="78380" y="117543"/>
                    </a:lnTo>
                    <a:lnTo>
                      <a:pt x="70774" y="118110"/>
                    </a:lnTo>
                    <a:lnTo>
                      <a:pt x="70563" y="118110"/>
                    </a:lnTo>
                    <a:lnTo>
                      <a:pt x="69929" y="118110"/>
                    </a:lnTo>
                    <a:lnTo>
                      <a:pt x="64647" y="118110"/>
                    </a:lnTo>
                    <a:lnTo>
                      <a:pt x="64014" y="118488"/>
                    </a:lnTo>
                    <a:lnTo>
                      <a:pt x="62535" y="118488"/>
                    </a:lnTo>
                    <a:lnTo>
                      <a:pt x="60211" y="118488"/>
                    </a:lnTo>
                    <a:lnTo>
                      <a:pt x="56619" y="118677"/>
                    </a:lnTo>
                    <a:lnTo>
                      <a:pt x="56408" y="118677"/>
                    </a:lnTo>
                    <a:lnTo>
                      <a:pt x="54718" y="118677"/>
                    </a:lnTo>
                    <a:lnTo>
                      <a:pt x="54084" y="118677"/>
                    </a:lnTo>
                    <a:lnTo>
                      <a:pt x="50070" y="118866"/>
                    </a:lnTo>
                    <a:lnTo>
                      <a:pt x="47957" y="118866"/>
                    </a:lnTo>
                    <a:lnTo>
                      <a:pt x="47112" y="118866"/>
                    </a:lnTo>
                    <a:lnTo>
                      <a:pt x="43521" y="118866"/>
                    </a:lnTo>
                    <a:lnTo>
                      <a:pt x="41830" y="118866"/>
                    </a:lnTo>
                    <a:lnTo>
                      <a:pt x="39929" y="118866"/>
                    </a:lnTo>
                    <a:lnTo>
                      <a:pt x="39718" y="118866"/>
                    </a:lnTo>
                    <a:lnTo>
                      <a:pt x="39084" y="118866"/>
                    </a:lnTo>
                    <a:lnTo>
                      <a:pt x="35704" y="119244"/>
                    </a:lnTo>
                    <a:lnTo>
                      <a:pt x="33591" y="119244"/>
                    </a:lnTo>
                    <a:lnTo>
                      <a:pt x="31478" y="119433"/>
                    </a:lnTo>
                    <a:lnTo>
                      <a:pt x="30422" y="119433"/>
                    </a:lnTo>
                    <a:lnTo>
                      <a:pt x="25985" y="119433"/>
                    </a:lnTo>
                    <a:lnTo>
                      <a:pt x="25352" y="119433"/>
                    </a:lnTo>
                    <a:lnTo>
                      <a:pt x="23239" y="119433"/>
                    </a:lnTo>
                    <a:lnTo>
                      <a:pt x="22394" y="119433"/>
                    </a:lnTo>
                    <a:lnTo>
                      <a:pt x="21338" y="119433"/>
                    </a:lnTo>
                    <a:lnTo>
                      <a:pt x="20492" y="119433"/>
                    </a:lnTo>
                    <a:lnTo>
                      <a:pt x="16901" y="119433"/>
                    </a:lnTo>
                    <a:lnTo>
                      <a:pt x="14788" y="119811"/>
                    </a:lnTo>
                    <a:lnTo>
                      <a:pt x="13732" y="119811"/>
                    </a:lnTo>
                    <a:lnTo>
                      <a:pt x="13732" y="117165"/>
                    </a:lnTo>
                    <a:lnTo>
                      <a:pt x="13732" y="114519"/>
                    </a:lnTo>
                    <a:lnTo>
                      <a:pt x="13732" y="112440"/>
                    </a:lnTo>
                    <a:lnTo>
                      <a:pt x="13309" y="109417"/>
                    </a:lnTo>
                    <a:lnTo>
                      <a:pt x="13309" y="106960"/>
                    </a:lnTo>
                    <a:lnTo>
                      <a:pt x="13309" y="105259"/>
                    </a:lnTo>
                    <a:lnTo>
                      <a:pt x="13309" y="98456"/>
                    </a:lnTo>
                    <a:lnTo>
                      <a:pt x="13309" y="96566"/>
                    </a:lnTo>
                    <a:lnTo>
                      <a:pt x="13309" y="9297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6" name="Shape 87" descr="Missouri, 15 percent by 2021." title="Missouri">
                <a:extLst>
                  <a:ext uri="{FF2B5EF4-FFF2-40B4-BE49-F238E27FC236}">
                    <a16:creationId xmlns:a16="http://schemas.microsoft.com/office/drawing/2014/main" id="{70ACCEEB-7BE1-D546-9EC2-4223A7952F53}"/>
                  </a:ext>
                </a:extLst>
              </p:cNvPr>
              <p:cNvSpPr/>
              <p:nvPr/>
            </p:nvSpPr>
            <p:spPr>
              <a:xfrm>
                <a:off x="4939330" y="2860722"/>
                <a:ext cx="924855" cy="768431"/>
              </a:xfrm>
              <a:custGeom>
                <a:avLst/>
                <a:gdLst/>
                <a:ahLst/>
                <a:cxnLst/>
                <a:rect l="0" t="0" r="0" b="0"/>
                <a:pathLst>
                  <a:path w="120000" h="120000" extrusionOk="0">
                    <a:moveTo>
                      <a:pt x="25951" y="3151"/>
                    </a:moveTo>
                    <a:lnTo>
                      <a:pt x="29688" y="3151"/>
                    </a:lnTo>
                    <a:lnTo>
                      <a:pt x="30103" y="2909"/>
                    </a:lnTo>
                    <a:lnTo>
                      <a:pt x="33840" y="2666"/>
                    </a:lnTo>
                    <a:lnTo>
                      <a:pt x="34048" y="2666"/>
                    </a:lnTo>
                    <a:lnTo>
                      <a:pt x="37577" y="2666"/>
                    </a:lnTo>
                    <a:lnTo>
                      <a:pt x="38408" y="2666"/>
                    </a:lnTo>
                    <a:lnTo>
                      <a:pt x="39446" y="2181"/>
                    </a:lnTo>
                    <a:lnTo>
                      <a:pt x="40484" y="2181"/>
                    </a:lnTo>
                    <a:lnTo>
                      <a:pt x="42352" y="2181"/>
                    </a:lnTo>
                    <a:lnTo>
                      <a:pt x="45259" y="1939"/>
                    </a:lnTo>
                    <a:lnTo>
                      <a:pt x="46920" y="1939"/>
                    </a:lnTo>
                    <a:lnTo>
                      <a:pt x="51072" y="1454"/>
                    </a:lnTo>
                    <a:lnTo>
                      <a:pt x="51695" y="1454"/>
                    </a:lnTo>
                    <a:lnTo>
                      <a:pt x="52733" y="1212"/>
                    </a:lnTo>
                    <a:lnTo>
                      <a:pt x="55432" y="969"/>
                    </a:lnTo>
                    <a:lnTo>
                      <a:pt x="57923" y="969"/>
                    </a:lnTo>
                    <a:lnTo>
                      <a:pt x="59377" y="484"/>
                    </a:lnTo>
                    <a:lnTo>
                      <a:pt x="59584" y="484"/>
                    </a:lnTo>
                    <a:lnTo>
                      <a:pt x="60830" y="484"/>
                    </a:lnTo>
                    <a:lnTo>
                      <a:pt x="62906" y="484"/>
                    </a:lnTo>
                    <a:lnTo>
                      <a:pt x="63321" y="484"/>
                    </a:lnTo>
                    <a:lnTo>
                      <a:pt x="64775" y="242"/>
                    </a:lnTo>
                    <a:lnTo>
                      <a:pt x="68304" y="0"/>
                    </a:lnTo>
                    <a:lnTo>
                      <a:pt x="68512" y="242"/>
                    </a:lnTo>
                    <a:lnTo>
                      <a:pt x="70380" y="1454"/>
                    </a:lnTo>
                    <a:lnTo>
                      <a:pt x="72249" y="4848"/>
                    </a:lnTo>
                    <a:lnTo>
                      <a:pt x="73702" y="5575"/>
                    </a:lnTo>
                    <a:lnTo>
                      <a:pt x="73494" y="5818"/>
                    </a:lnTo>
                    <a:lnTo>
                      <a:pt x="72664" y="8969"/>
                    </a:lnTo>
                    <a:lnTo>
                      <a:pt x="72664" y="10181"/>
                    </a:lnTo>
                    <a:lnTo>
                      <a:pt x="72664" y="12363"/>
                    </a:lnTo>
                    <a:lnTo>
                      <a:pt x="73494" y="15757"/>
                    </a:lnTo>
                    <a:lnTo>
                      <a:pt x="73910" y="16969"/>
                    </a:lnTo>
                    <a:lnTo>
                      <a:pt x="73910" y="18666"/>
                    </a:lnTo>
                    <a:lnTo>
                      <a:pt x="75363" y="20363"/>
                    </a:lnTo>
                    <a:lnTo>
                      <a:pt x="75778" y="21575"/>
                    </a:lnTo>
                    <a:lnTo>
                      <a:pt x="75778" y="22060"/>
                    </a:lnTo>
                    <a:lnTo>
                      <a:pt x="76608" y="23757"/>
                    </a:lnTo>
                    <a:lnTo>
                      <a:pt x="77231" y="24000"/>
                    </a:lnTo>
                    <a:lnTo>
                      <a:pt x="77439" y="24484"/>
                    </a:lnTo>
                    <a:lnTo>
                      <a:pt x="79100" y="25696"/>
                    </a:lnTo>
                    <a:lnTo>
                      <a:pt x="79515" y="27151"/>
                    </a:lnTo>
                    <a:lnTo>
                      <a:pt x="80346" y="27393"/>
                    </a:lnTo>
                    <a:lnTo>
                      <a:pt x="82422" y="30060"/>
                    </a:lnTo>
                    <a:lnTo>
                      <a:pt x="83460" y="30787"/>
                    </a:lnTo>
                    <a:lnTo>
                      <a:pt x="85121" y="32000"/>
                    </a:lnTo>
                    <a:lnTo>
                      <a:pt x="86989" y="34181"/>
                    </a:lnTo>
                    <a:lnTo>
                      <a:pt x="87612" y="35151"/>
                    </a:lnTo>
                    <a:lnTo>
                      <a:pt x="88027" y="37818"/>
                    </a:lnTo>
                    <a:lnTo>
                      <a:pt x="88442" y="40727"/>
                    </a:lnTo>
                    <a:lnTo>
                      <a:pt x="88858" y="42424"/>
                    </a:lnTo>
                    <a:lnTo>
                      <a:pt x="90311" y="44121"/>
                    </a:lnTo>
                    <a:lnTo>
                      <a:pt x="90934" y="43878"/>
                    </a:lnTo>
                    <a:lnTo>
                      <a:pt x="92387" y="41454"/>
                    </a:lnTo>
                    <a:lnTo>
                      <a:pt x="93840" y="41454"/>
                    </a:lnTo>
                    <a:lnTo>
                      <a:pt x="94671" y="42181"/>
                    </a:lnTo>
                    <a:lnTo>
                      <a:pt x="95501" y="42181"/>
                    </a:lnTo>
                    <a:lnTo>
                      <a:pt x="96124" y="42181"/>
                    </a:lnTo>
                    <a:lnTo>
                      <a:pt x="98408" y="43878"/>
                    </a:lnTo>
                    <a:lnTo>
                      <a:pt x="98408" y="45090"/>
                    </a:lnTo>
                    <a:lnTo>
                      <a:pt x="98408" y="45575"/>
                    </a:lnTo>
                    <a:lnTo>
                      <a:pt x="97785" y="46060"/>
                    </a:lnTo>
                    <a:lnTo>
                      <a:pt x="97577" y="46787"/>
                    </a:lnTo>
                    <a:lnTo>
                      <a:pt x="97785" y="49212"/>
                    </a:lnTo>
                    <a:lnTo>
                      <a:pt x="97785" y="49939"/>
                    </a:lnTo>
                    <a:lnTo>
                      <a:pt x="96747" y="52121"/>
                    </a:lnTo>
                    <a:lnTo>
                      <a:pt x="96747" y="52606"/>
                    </a:lnTo>
                    <a:lnTo>
                      <a:pt x="96332" y="52848"/>
                    </a:lnTo>
                    <a:lnTo>
                      <a:pt x="96332" y="53575"/>
                    </a:lnTo>
                    <a:lnTo>
                      <a:pt x="95294" y="56484"/>
                    </a:lnTo>
                    <a:lnTo>
                      <a:pt x="95294" y="59878"/>
                    </a:lnTo>
                    <a:lnTo>
                      <a:pt x="95294" y="60848"/>
                    </a:lnTo>
                    <a:lnTo>
                      <a:pt x="97370" y="63272"/>
                    </a:lnTo>
                    <a:lnTo>
                      <a:pt x="97577" y="63272"/>
                    </a:lnTo>
                    <a:lnTo>
                      <a:pt x="98408" y="64000"/>
                    </a:lnTo>
                    <a:lnTo>
                      <a:pt x="99861" y="64727"/>
                    </a:lnTo>
                    <a:lnTo>
                      <a:pt x="102145" y="66909"/>
                    </a:lnTo>
                    <a:lnTo>
                      <a:pt x="103391" y="69333"/>
                    </a:lnTo>
                    <a:lnTo>
                      <a:pt x="104429" y="69090"/>
                    </a:lnTo>
                    <a:lnTo>
                      <a:pt x="105674" y="69090"/>
                    </a:lnTo>
                    <a:lnTo>
                      <a:pt x="108166" y="71030"/>
                    </a:lnTo>
                    <a:lnTo>
                      <a:pt x="108166" y="72000"/>
                    </a:lnTo>
                    <a:lnTo>
                      <a:pt x="111280" y="75393"/>
                    </a:lnTo>
                    <a:lnTo>
                      <a:pt x="111072" y="76606"/>
                    </a:lnTo>
                    <a:lnTo>
                      <a:pt x="113148" y="81696"/>
                    </a:lnTo>
                    <a:lnTo>
                      <a:pt x="112733" y="82666"/>
                    </a:lnTo>
                    <a:lnTo>
                      <a:pt x="112318" y="82666"/>
                    </a:lnTo>
                    <a:lnTo>
                      <a:pt x="111903" y="83393"/>
                    </a:lnTo>
                    <a:lnTo>
                      <a:pt x="112318" y="85090"/>
                    </a:lnTo>
                    <a:lnTo>
                      <a:pt x="112733" y="85090"/>
                    </a:lnTo>
                    <a:lnTo>
                      <a:pt x="114809" y="90424"/>
                    </a:lnTo>
                    <a:lnTo>
                      <a:pt x="116055" y="91151"/>
                    </a:lnTo>
                    <a:lnTo>
                      <a:pt x="116885" y="91393"/>
                    </a:lnTo>
                    <a:lnTo>
                      <a:pt x="116885" y="89454"/>
                    </a:lnTo>
                    <a:lnTo>
                      <a:pt x="118546" y="91151"/>
                    </a:lnTo>
                    <a:lnTo>
                      <a:pt x="119169" y="91393"/>
                    </a:lnTo>
                    <a:lnTo>
                      <a:pt x="119792" y="92121"/>
                    </a:lnTo>
                    <a:lnTo>
                      <a:pt x="119792" y="92363"/>
                    </a:lnTo>
                    <a:lnTo>
                      <a:pt x="119792" y="93818"/>
                    </a:lnTo>
                    <a:lnTo>
                      <a:pt x="119377" y="94545"/>
                    </a:lnTo>
                    <a:lnTo>
                      <a:pt x="119792" y="96484"/>
                    </a:lnTo>
                    <a:lnTo>
                      <a:pt x="119792" y="97454"/>
                    </a:lnTo>
                    <a:lnTo>
                      <a:pt x="118546" y="97939"/>
                    </a:lnTo>
                    <a:lnTo>
                      <a:pt x="119169" y="100121"/>
                    </a:lnTo>
                    <a:lnTo>
                      <a:pt x="117923" y="102787"/>
                    </a:lnTo>
                    <a:lnTo>
                      <a:pt x="116262" y="101090"/>
                    </a:lnTo>
                    <a:lnTo>
                      <a:pt x="115640" y="101090"/>
                    </a:lnTo>
                    <a:lnTo>
                      <a:pt x="115640" y="101575"/>
                    </a:lnTo>
                    <a:lnTo>
                      <a:pt x="115017" y="104484"/>
                    </a:lnTo>
                    <a:lnTo>
                      <a:pt x="113564" y="104969"/>
                    </a:lnTo>
                    <a:lnTo>
                      <a:pt x="113356" y="102787"/>
                    </a:lnTo>
                    <a:lnTo>
                      <a:pt x="112733" y="104969"/>
                    </a:lnTo>
                    <a:lnTo>
                      <a:pt x="113564" y="108121"/>
                    </a:lnTo>
                    <a:lnTo>
                      <a:pt x="113148" y="109333"/>
                    </a:lnTo>
                    <a:lnTo>
                      <a:pt x="113356" y="111515"/>
                    </a:lnTo>
                    <a:lnTo>
                      <a:pt x="110449" y="112000"/>
                    </a:lnTo>
                    <a:lnTo>
                      <a:pt x="111903" y="113212"/>
                    </a:lnTo>
                    <a:lnTo>
                      <a:pt x="112525" y="114909"/>
                    </a:lnTo>
                    <a:lnTo>
                      <a:pt x="112318" y="115636"/>
                    </a:lnTo>
                    <a:lnTo>
                      <a:pt x="110242" y="118303"/>
                    </a:lnTo>
                    <a:lnTo>
                      <a:pt x="107335" y="119030"/>
                    </a:lnTo>
                    <a:lnTo>
                      <a:pt x="106089" y="119030"/>
                    </a:lnTo>
                    <a:lnTo>
                      <a:pt x="102768" y="119272"/>
                    </a:lnTo>
                    <a:lnTo>
                      <a:pt x="101314" y="119757"/>
                    </a:lnTo>
                    <a:lnTo>
                      <a:pt x="100484" y="119757"/>
                    </a:lnTo>
                    <a:lnTo>
                      <a:pt x="98615" y="119757"/>
                    </a:lnTo>
                    <a:lnTo>
                      <a:pt x="100069" y="116363"/>
                    </a:lnTo>
                    <a:lnTo>
                      <a:pt x="100692" y="115878"/>
                    </a:lnTo>
                    <a:lnTo>
                      <a:pt x="101937" y="113939"/>
                    </a:lnTo>
                    <a:lnTo>
                      <a:pt x="102768" y="112484"/>
                    </a:lnTo>
                    <a:lnTo>
                      <a:pt x="101937" y="105939"/>
                    </a:lnTo>
                    <a:lnTo>
                      <a:pt x="100692" y="106181"/>
                    </a:lnTo>
                    <a:lnTo>
                      <a:pt x="100069" y="106181"/>
                    </a:lnTo>
                    <a:lnTo>
                      <a:pt x="99238" y="106181"/>
                    </a:lnTo>
                    <a:lnTo>
                      <a:pt x="94463" y="106666"/>
                    </a:lnTo>
                    <a:lnTo>
                      <a:pt x="92179" y="106909"/>
                    </a:lnTo>
                    <a:lnTo>
                      <a:pt x="91764" y="106909"/>
                    </a:lnTo>
                    <a:lnTo>
                      <a:pt x="90934" y="106909"/>
                    </a:lnTo>
                    <a:lnTo>
                      <a:pt x="89273" y="107151"/>
                    </a:lnTo>
                    <a:lnTo>
                      <a:pt x="86989" y="107151"/>
                    </a:lnTo>
                    <a:lnTo>
                      <a:pt x="84705" y="107636"/>
                    </a:lnTo>
                    <a:lnTo>
                      <a:pt x="83460" y="107636"/>
                    </a:lnTo>
                    <a:lnTo>
                      <a:pt x="82837" y="107636"/>
                    </a:lnTo>
                    <a:lnTo>
                      <a:pt x="79723" y="107878"/>
                    </a:lnTo>
                    <a:lnTo>
                      <a:pt x="79515" y="107878"/>
                    </a:lnTo>
                    <a:lnTo>
                      <a:pt x="78892" y="107878"/>
                    </a:lnTo>
                    <a:lnTo>
                      <a:pt x="78062" y="108121"/>
                    </a:lnTo>
                    <a:lnTo>
                      <a:pt x="77231" y="108121"/>
                    </a:lnTo>
                    <a:lnTo>
                      <a:pt x="75155" y="108121"/>
                    </a:lnTo>
                    <a:lnTo>
                      <a:pt x="73702" y="108121"/>
                    </a:lnTo>
                    <a:lnTo>
                      <a:pt x="69134" y="108606"/>
                    </a:lnTo>
                    <a:lnTo>
                      <a:pt x="67058" y="108606"/>
                    </a:lnTo>
                    <a:lnTo>
                      <a:pt x="66851" y="108606"/>
                    </a:lnTo>
                    <a:lnTo>
                      <a:pt x="66643" y="108606"/>
                    </a:lnTo>
                    <a:lnTo>
                      <a:pt x="62491" y="109333"/>
                    </a:lnTo>
                    <a:lnTo>
                      <a:pt x="61453" y="109333"/>
                    </a:lnTo>
                    <a:lnTo>
                      <a:pt x="59584" y="109333"/>
                    </a:lnTo>
                    <a:lnTo>
                      <a:pt x="56262" y="109575"/>
                    </a:lnTo>
                    <a:lnTo>
                      <a:pt x="55847" y="109575"/>
                    </a:lnTo>
                    <a:lnTo>
                      <a:pt x="55432" y="109575"/>
                    </a:lnTo>
                    <a:lnTo>
                      <a:pt x="53979" y="109575"/>
                    </a:lnTo>
                    <a:lnTo>
                      <a:pt x="50449" y="109818"/>
                    </a:lnTo>
                    <a:lnTo>
                      <a:pt x="48788" y="109818"/>
                    </a:lnTo>
                    <a:lnTo>
                      <a:pt x="46089" y="109818"/>
                    </a:lnTo>
                    <a:lnTo>
                      <a:pt x="45882" y="109818"/>
                    </a:lnTo>
                    <a:lnTo>
                      <a:pt x="44636" y="110303"/>
                    </a:lnTo>
                    <a:lnTo>
                      <a:pt x="43598" y="110303"/>
                    </a:lnTo>
                    <a:lnTo>
                      <a:pt x="40899" y="110303"/>
                    </a:lnTo>
                    <a:lnTo>
                      <a:pt x="39031" y="110303"/>
                    </a:lnTo>
                    <a:lnTo>
                      <a:pt x="37162" y="110303"/>
                    </a:lnTo>
                    <a:lnTo>
                      <a:pt x="36124" y="110545"/>
                    </a:lnTo>
                    <a:lnTo>
                      <a:pt x="34878" y="110545"/>
                    </a:lnTo>
                    <a:lnTo>
                      <a:pt x="33425" y="110545"/>
                    </a:lnTo>
                    <a:lnTo>
                      <a:pt x="31972" y="111030"/>
                    </a:lnTo>
                    <a:lnTo>
                      <a:pt x="26989" y="111030"/>
                    </a:lnTo>
                    <a:lnTo>
                      <a:pt x="24498" y="111030"/>
                    </a:lnTo>
                    <a:lnTo>
                      <a:pt x="22629" y="111030"/>
                    </a:lnTo>
                    <a:lnTo>
                      <a:pt x="22629" y="108606"/>
                    </a:lnTo>
                    <a:lnTo>
                      <a:pt x="22629" y="107151"/>
                    </a:lnTo>
                    <a:lnTo>
                      <a:pt x="22629" y="106666"/>
                    </a:lnTo>
                    <a:lnTo>
                      <a:pt x="22629" y="106181"/>
                    </a:lnTo>
                    <a:lnTo>
                      <a:pt x="22214" y="104969"/>
                    </a:lnTo>
                    <a:lnTo>
                      <a:pt x="22214" y="104242"/>
                    </a:lnTo>
                    <a:lnTo>
                      <a:pt x="22214" y="101575"/>
                    </a:lnTo>
                    <a:lnTo>
                      <a:pt x="22214" y="98909"/>
                    </a:lnTo>
                    <a:lnTo>
                      <a:pt x="22214" y="97939"/>
                    </a:lnTo>
                    <a:lnTo>
                      <a:pt x="22214" y="97212"/>
                    </a:lnTo>
                    <a:lnTo>
                      <a:pt x="22214" y="96484"/>
                    </a:lnTo>
                    <a:lnTo>
                      <a:pt x="22214" y="95515"/>
                    </a:lnTo>
                    <a:lnTo>
                      <a:pt x="22214" y="93575"/>
                    </a:lnTo>
                    <a:lnTo>
                      <a:pt x="22006" y="89212"/>
                    </a:lnTo>
                    <a:lnTo>
                      <a:pt x="22006" y="88000"/>
                    </a:lnTo>
                    <a:lnTo>
                      <a:pt x="21799" y="84848"/>
                    </a:lnTo>
                    <a:lnTo>
                      <a:pt x="21799" y="80727"/>
                    </a:lnTo>
                    <a:lnTo>
                      <a:pt x="21799" y="80000"/>
                    </a:lnTo>
                    <a:lnTo>
                      <a:pt x="21799" y="77090"/>
                    </a:lnTo>
                    <a:lnTo>
                      <a:pt x="21799" y="72969"/>
                    </a:lnTo>
                    <a:lnTo>
                      <a:pt x="21384" y="70303"/>
                    </a:lnTo>
                    <a:lnTo>
                      <a:pt x="21384" y="69575"/>
                    </a:lnTo>
                    <a:lnTo>
                      <a:pt x="21384" y="67393"/>
                    </a:lnTo>
                    <a:lnTo>
                      <a:pt x="21384" y="64969"/>
                    </a:lnTo>
                    <a:lnTo>
                      <a:pt x="21176" y="61333"/>
                    </a:lnTo>
                    <a:lnTo>
                      <a:pt x="21176" y="58909"/>
                    </a:lnTo>
                    <a:lnTo>
                      <a:pt x="21176" y="58181"/>
                    </a:lnTo>
                    <a:lnTo>
                      <a:pt x="21176" y="54787"/>
                    </a:lnTo>
                    <a:lnTo>
                      <a:pt x="21176" y="51878"/>
                    </a:lnTo>
                    <a:lnTo>
                      <a:pt x="21176" y="51636"/>
                    </a:lnTo>
                    <a:lnTo>
                      <a:pt x="21176" y="49212"/>
                    </a:lnTo>
                    <a:lnTo>
                      <a:pt x="20968" y="47515"/>
                    </a:lnTo>
                    <a:lnTo>
                      <a:pt x="20968" y="45575"/>
                    </a:lnTo>
                    <a:lnTo>
                      <a:pt x="20968" y="43878"/>
                    </a:lnTo>
                    <a:lnTo>
                      <a:pt x="20968" y="42181"/>
                    </a:lnTo>
                    <a:lnTo>
                      <a:pt x="20968" y="41696"/>
                    </a:lnTo>
                    <a:lnTo>
                      <a:pt x="20968" y="41454"/>
                    </a:lnTo>
                    <a:lnTo>
                      <a:pt x="20968" y="40727"/>
                    </a:lnTo>
                    <a:lnTo>
                      <a:pt x="20553" y="40727"/>
                    </a:lnTo>
                    <a:lnTo>
                      <a:pt x="18269" y="40484"/>
                    </a:lnTo>
                    <a:lnTo>
                      <a:pt x="17647" y="39757"/>
                    </a:lnTo>
                    <a:lnTo>
                      <a:pt x="16193" y="37818"/>
                    </a:lnTo>
                    <a:lnTo>
                      <a:pt x="15986" y="35393"/>
                    </a:lnTo>
                    <a:lnTo>
                      <a:pt x="14325" y="34181"/>
                    </a:lnTo>
                    <a:lnTo>
                      <a:pt x="13702" y="33454"/>
                    </a:lnTo>
                    <a:lnTo>
                      <a:pt x="12871" y="32000"/>
                    </a:lnTo>
                    <a:lnTo>
                      <a:pt x="12041" y="31515"/>
                    </a:lnTo>
                    <a:lnTo>
                      <a:pt x="12871" y="28848"/>
                    </a:lnTo>
                    <a:lnTo>
                      <a:pt x="13702" y="27393"/>
                    </a:lnTo>
                    <a:lnTo>
                      <a:pt x="15778" y="25696"/>
                    </a:lnTo>
                    <a:lnTo>
                      <a:pt x="15778" y="23272"/>
                    </a:lnTo>
                    <a:lnTo>
                      <a:pt x="14740" y="22060"/>
                    </a:lnTo>
                    <a:lnTo>
                      <a:pt x="13702" y="21575"/>
                    </a:lnTo>
                    <a:lnTo>
                      <a:pt x="13079" y="22060"/>
                    </a:lnTo>
                    <a:lnTo>
                      <a:pt x="11418" y="22060"/>
                    </a:lnTo>
                    <a:lnTo>
                      <a:pt x="8304" y="18909"/>
                    </a:lnTo>
                    <a:lnTo>
                      <a:pt x="7058" y="18424"/>
                    </a:lnTo>
                    <a:lnTo>
                      <a:pt x="4775" y="12363"/>
                    </a:lnTo>
                    <a:lnTo>
                      <a:pt x="3944" y="12363"/>
                    </a:lnTo>
                    <a:lnTo>
                      <a:pt x="2698" y="10909"/>
                    </a:lnTo>
                    <a:lnTo>
                      <a:pt x="1660" y="4606"/>
                    </a:lnTo>
                    <a:lnTo>
                      <a:pt x="1038" y="5575"/>
                    </a:lnTo>
                    <a:lnTo>
                      <a:pt x="415" y="5575"/>
                    </a:lnTo>
                    <a:lnTo>
                      <a:pt x="0" y="3878"/>
                    </a:lnTo>
                    <a:lnTo>
                      <a:pt x="207" y="3878"/>
                    </a:lnTo>
                    <a:lnTo>
                      <a:pt x="415" y="3878"/>
                    </a:lnTo>
                    <a:lnTo>
                      <a:pt x="4567" y="3878"/>
                    </a:lnTo>
                    <a:lnTo>
                      <a:pt x="6851" y="3878"/>
                    </a:lnTo>
                    <a:lnTo>
                      <a:pt x="8719" y="3878"/>
                    </a:lnTo>
                    <a:lnTo>
                      <a:pt x="9757" y="3878"/>
                    </a:lnTo>
                    <a:lnTo>
                      <a:pt x="13079" y="3636"/>
                    </a:lnTo>
                    <a:lnTo>
                      <a:pt x="14532" y="3636"/>
                    </a:lnTo>
                    <a:lnTo>
                      <a:pt x="17439" y="3636"/>
                    </a:lnTo>
                    <a:lnTo>
                      <a:pt x="19100" y="3636"/>
                    </a:lnTo>
                    <a:lnTo>
                      <a:pt x="21384" y="3636"/>
                    </a:lnTo>
                    <a:lnTo>
                      <a:pt x="22006" y="3151"/>
                    </a:lnTo>
                    <a:lnTo>
                      <a:pt x="25743" y="3151"/>
                    </a:lnTo>
                    <a:lnTo>
                      <a:pt x="25951" y="315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7" name="Shape 88" descr="Montana, 15 percent by 2015." title="Montana">
                <a:extLst>
                  <a:ext uri="{FF2B5EF4-FFF2-40B4-BE49-F238E27FC236}">
                    <a16:creationId xmlns:a16="http://schemas.microsoft.com/office/drawing/2014/main" id="{2E780738-8DE8-5347-B1BA-29F2F58BD055}"/>
                  </a:ext>
                </a:extLst>
              </p:cNvPr>
              <p:cNvSpPr/>
              <p:nvPr/>
            </p:nvSpPr>
            <p:spPr>
              <a:xfrm>
                <a:off x="2525142" y="1301319"/>
                <a:ext cx="1416251" cy="832159"/>
              </a:xfrm>
              <a:custGeom>
                <a:avLst/>
                <a:gdLst/>
                <a:ahLst/>
                <a:cxnLst/>
                <a:rect l="0" t="0" r="0" b="0"/>
                <a:pathLst>
                  <a:path w="120000" h="120000" extrusionOk="0">
                    <a:moveTo>
                      <a:pt x="15356" y="83507"/>
                    </a:moveTo>
                    <a:lnTo>
                      <a:pt x="11823" y="86865"/>
                    </a:lnTo>
                    <a:lnTo>
                      <a:pt x="10464" y="86865"/>
                    </a:lnTo>
                    <a:lnTo>
                      <a:pt x="8561" y="85074"/>
                    </a:lnTo>
                    <a:lnTo>
                      <a:pt x="12502" y="63134"/>
                    </a:lnTo>
                    <a:lnTo>
                      <a:pt x="12910" y="63134"/>
                    </a:lnTo>
                    <a:lnTo>
                      <a:pt x="13725" y="60447"/>
                    </a:lnTo>
                    <a:lnTo>
                      <a:pt x="13725" y="59552"/>
                    </a:lnTo>
                    <a:lnTo>
                      <a:pt x="13182" y="59328"/>
                    </a:lnTo>
                    <a:lnTo>
                      <a:pt x="11959" y="59552"/>
                    </a:lnTo>
                    <a:lnTo>
                      <a:pt x="10872" y="59328"/>
                    </a:lnTo>
                    <a:lnTo>
                      <a:pt x="10736" y="58656"/>
                    </a:lnTo>
                    <a:lnTo>
                      <a:pt x="10872" y="57537"/>
                    </a:lnTo>
                    <a:lnTo>
                      <a:pt x="10464" y="56865"/>
                    </a:lnTo>
                    <a:lnTo>
                      <a:pt x="9377" y="57537"/>
                    </a:lnTo>
                    <a:lnTo>
                      <a:pt x="9105" y="57089"/>
                    </a:lnTo>
                    <a:lnTo>
                      <a:pt x="9513" y="56194"/>
                    </a:lnTo>
                    <a:lnTo>
                      <a:pt x="8018" y="51492"/>
                    </a:lnTo>
                    <a:lnTo>
                      <a:pt x="7066" y="49477"/>
                    </a:lnTo>
                    <a:lnTo>
                      <a:pt x="5028" y="42985"/>
                    </a:lnTo>
                    <a:lnTo>
                      <a:pt x="3669" y="41641"/>
                    </a:lnTo>
                    <a:lnTo>
                      <a:pt x="1494" y="37388"/>
                    </a:lnTo>
                    <a:lnTo>
                      <a:pt x="2718" y="36716"/>
                    </a:lnTo>
                    <a:lnTo>
                      <a:pt x="1630" y="34925"/>
                    </a:lnTo>
                    <a:lnTo>
                      <a:pt x="2174" y="30895"/>
                    </a:lnTo>
                    <a:lnTo>
                      <a:pt x="0" y="23731"/>
                    </a:lnTo>
                    <a:lnTo>
                      <a:pt x="0" y="23507"/>
                    </a:lnTo>
                    <a:lnTo>
                      <a:pt x="543" y="18134"/>
                    </a:lnTo>
                    <a:lnTo>
                      <a:pt x="1087" y="12313"/>
                    </a:lnTo>
                    <a:lnTo>
                      <a:pt x="1223" y="11641"/>
                    </a:lnTo>
                    <a:lnTo>
                      <a:pt x="1223" y="11417"/>
                    </a:lnTo>
                    <a:lnTo>
                      <a:pt x="2174" y="2910"/>
                    </a:lnTo>
                    <a:lnTo>
                      <a:pt x="2446" y="447"/>
                    </a:lnTo>
                    <a:lnTo>
                      <a:pt x="2582" y="0"/>
                    </a:lnTo>
                    <a:lnTo>
                      <a:pt x="15356" y="3582"/>
                    </a:lnTo>
                    <a:lnTo>
                      <a:pt x="21608" y="5373"/>
                    </a:lnTo>
                    <a:lnTo>
                      <a:pt x="40090" y="9850"/>
                    </a:lnTo>
                    <a:lnTo>
                      <a:pt x="48924" y="11865"/>
                    </a:lnTo>
                    <a:lnTo>
                      <a:pt x="54224" y="12985"/>
                    </a:lnTo>
                    <a:lnTo>
                      <a:pt x="61562" y="14328"/>
                    </a:lnTo>
                    <a:lnTo>
                      <a:pt x="66455" y="15447"/>
                    </a:lnTo>
                    <a:lnTo>
                      <a:pt x="78686" y="17462"/>
                    </a:lnTo>
                    <a:lnTo>
                      <a:pt x="89014" y="19029"/>
                    </a:lnTo>
                    <a:lnTo>
                      <a:pt x="99614" y="20597"/>
                    </a:lnTo>
                    <a:lnTo>
                      <a:pt x="109943" y="21940"/>
                    </a:lnTo>
                    <a:lnTo>
                      <a:pt x="119864" y="22835"/>
                    </a:lnTo>
                    <a:lnTo>
                      <a:pt x="119592" y="28656"/>
                    </a:lnTo>
                    <a:lnTo>
                      <a:pt x="119592" y="30895"/>
                    </a:lnTo>
                    <a:lnTo>
                      <a:pt x="119592" y="31567"/>
                    </a:lnTo>
                    <a:lnTo>
                      <a:pt x="119592" y="31791"/>
                    </a:lnTo>
                    <a:lnTo>
                      <a:pt x="119456" y="34477"/>
                    </a:lnTo>
                    <a:lnTo>
                      <a:pt x="119456" y="37388"/>
                    </a:lnTo>
                    <a:lnTo>
                      <a:pt x="119184" y="43432"/>
                    </a:lnTo>
                    <a:lnTo>
                      <a:pt x="119048" y="46567"/>
                    </a:lnTo>
                    <a:lnTo>
                      <a:pt x="118912" y="49477"/>
                    </a:lnTo>
                    <a:lnTo>
                      <a:pt x="118912" y="52611"/>
                    </a:lnTo>
                    <a:lnTo>
                      <a:pt x="118505" y="60895"/>
                    </a:lnTo>
                    <a:lnTo>
                      <a:pt x="118505" y="61567"/>
                    </a:lnTo>
                    <a:lnTo>
                      <a:pt x="118505" y="62462"/>
                    </a:lnTo>
                    <a:lnTo>
                      <a:pt x="118233" y="67388"/>
                    </a:lnTo>
                    <a:lnTo>
                      <a:pt x="117961" y="76343"/>
                    </a:lnTo>
                    <a:lnTo>
                      <a:pt x="117961" y="78805"/>
                    </a:lnTo>
                    <a:lnTo>
                      <a:pt x="117689" y="81268"/>
                    </a:lnTo>
                    <a:lnTo>
                      <a:pt x="117689" y="82164"/>
                    </a:lnTo>
                    <a:lnTo>
                      <a:pt x="117553" y="87537"/>
                    </a:lnTo>
                    <a:lnTo>
                      <a:pt x="117553" y="88432"/>
                    </a:lnTo>
                    <a:lnTo>
                      <a:pt x="117281" y="92014"/>
                    </a:lnTo>
                    <a:lnTo>
                      <a:pt x="117146" y="95597"/>
                    </a:lnTo>
                    <a:lnTo>
                      <a:pt x="117146" y="97164"/>
                    </a:lnTo>
                    <a:lnTo>
                      <a:pt x="117146" y="100074"/>
                    </a:lnTo>
                    <a:lnTo>
                      <a:pt x="116602" y="112164"/>
                    </a:lnTo>
                    <a:lnTo>
                      <a:pt x="116602" y="113059"/>
                    </a:lnTo>
                    <a:lnTo>
                      <a:pt x="116466" y="118208"/>
                    </a:lnTo>
                    <a:lnTo>
                      <a:pt x="116602" y="118432"/>
                    </a:lnTo>
                    <a:lnTo>
                      <a:pt x="116194" y="118432"/>
                    </a:lnTo>
                    <a:lnTo>
                      <a:pt x="109263" y="117537"/>
                    </a:lnTo>
                    <a:lnTo>
                      <a:pt x="108176" y="117537"/>
                    </a:lnTo>
                    <a:lnTo>
                      <a:pt x="106002" y="117089"/>
                    </a:lnTo>
                    <a:lnTo>
                      <a:pt x="105594" y="117089"/>
                    </a:lnTo>
                    <a:lnTo>
                      <a:pt x="97032" y="115970"/>
                    </a:lnTo>
                    <a:lnTo>
                      <a:pt x="96081" y="115970"/>
                    </a:lnTo>
                    <a:lnTo>
                      <a:pt x="95809" y="115970"/>
                    </a:lnTo>
                    <a:lnTo>
                      <a:pt x="94722" y="115970"/>
                    </a:lnTo>
                    <a:lnTo>
                      <a:pt x="93363" y="115970"/>
                    </a:lnTo>
                    <a:lnTo>
                      <a:pt x="93227" y="115970"/>
                    </a:lnTo>
                    <a:lnTo>
                      <a:pt x="85617" y="114626"/>
                    </a:lnTo>
                    <a:lnTo>
                      <a:pt x="84394" y="114402"/>
                    </a:lnTo>
                    <a:lnTo>
                      <a:pt x="76240" y="113059"/>
                    </a:lnTo>
                    <a:lnTo>
                      <a:pt x="72706" y="112611"/>
                    </a:lnTo>
                    <a:lnTo>
                      <a:pt x="71347" y="112164"/>
                    </a:lnTo>
                    <a:lnTo>
                      <a:pt x="69988" y="112164"/>
                    </a:lnTo>
                    <a:lnTo>
                      <a:pt x="68901" y="111940"/>
                    </a:lnTo>
                    <a:lnTo>
                      <a:pt x="64960" y="111268"/>
                    </a:lnTo>
                    <a:lnTo>
                      <a:pt x="63601" y="110597"/>
                    </a:lnTo>
                    <a:lnTo>
                      <a:pt x="56670" y="109477"/>
                    </a:lnTo>
                    <a:lnTo>
                      <a:pt x="55855" y="109477"/>
                    </a:lnTo>
                    <a:lnTo>
                      <a:pt x="54631" y="109029"/>
                    </a:lnTo>
                    <a:lnTo>
                      <a:pt x="50419" y="108582"/>
                    </a:lnTo>
                    <a:lnTo>
                      <a:pt x="43624" y="107014"/>
                    </a:lnTo>
                    <a:lnTo>
                      <a:pt x="43080" y="115074"/>
                    </a:lnTo>
                    <a:lnTo>
                      <a:pt x="42672" y="119104"/>
                    </a:lnTo>
                    <a:lnTo>
                      <a:pt x="42672" y="119776"/>
                    </a:lnTo>
                    <a:lnTo>
                      <a:pt x="42400" y="119104"/>
                    </a:lnTo>
                    <a:lnTo>
                      <a:pt x="42129" y="119104"/>
                    </a:lnTo>
                    <a:lnTo>
                      <a:pt x="41993" y="118656"/>
                    </a:lnTo>
                    <a:lnTo>
                      <a:pt x="40770" y="115074"/>
                    </a:lnTo>
                    <a:lnTo>
                      <a:pt x="39682" y="112164"/>
                    </a:lnTo>
                    <a:lnTo>
                      <a:pt x="38731" y="113059"/>
                    </a:lnTo>
                    <a:lnTo>
                      <a:pt x="38187" y="114402"/>
                    </a:lnTo>
                    <a:lnTo>
                      <a:pt x="38187" y="116865"/>
                    </a:lnTo>
                    <a:lnTo>
                      <a:pt x="36828" y="116641"/>
                    </a:lnTo>
                    <a:lnTo>
                      <a:pt x="31528" y="115970"/>
                    </a:lnTo>
                    <a:lnTo>
                      <a:pt x="30441" y="114626"/>
                    </a:lnTo>
                    <a:lnTo>
                      <a:pt x="29082" y="115970"/>
                    </a:lnTo>
                    <a:lnTo>
                      <a:pt x="27451" y="116641"/>
                    </a:lnTo>
                    <a:lnTo>
                      <a:pt x="25141" y="115074"/>
                    </a:lnTo>
                    <a:lnTo>
                      <a:pt x="23918" y="116641"/>
                    </a:lnTo>
                    <a:lnTo>
                      <a:pt x="24054" y="117761"/>
                    </a:lnTo>
                    <a:lnTo>
                      <a:pt x="23646" y="118208"/>
                    </a:lnTo>
                    <a:lnTo>
                      <a:pt x="22423" y="115746"/>
                    </a:lnTo>
                    <a:lnTo>
                      <a:pt x="21608" y="107910"/>
                    </a:lnTo>
                    <a:lnTo>
                      <a:pt x="18618" y="104104"/>
                    </a:lnTo>
                    <a:lnTo>
                      <a:pt x="19026" y="101194"/>
                    </a:lnTo>
                    <a:lnTo>
                      <a:pt x="15356" y="83507"/>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8" name="Shape 89" descr="Nevada, 25 percent by 2025." title="Nevada">
                <a:extLst>
                  <a:ext uri="{FF2B5EF4-FFF2-40B4-BE49-F238E27FC236}">
                    <a16:creationId xmlns:a16="http://schemas.microsoft.com/office/drawing/2014/main" id="{A46C2442-F086-EA41-88FF-8368FB133867}"/>
                  </a:ext>
                </a:extLst>
              </p:cNvPr>
              <p:cNvSpPr/>
              <p:nvPr/>
            </p:nvSpPr>
            <p:spPr>
              <a:xfrm>
                <a:off x="1732479" y="2352447"/>
                <a:ext cx="865340" cy="1298274"/>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9" name="Shape 90" descr="New Hampshire, 24.8 percent by 2025." title="New Hampshire">
                <a:extLst>
                  <a:ext uri="{FF2B5EF4-FFF2-40B4-BE49-F238E27FC236}">
                    <a16:creationId xmlns:a16="http://schemas.microsoft.com/office/drawing/2014/main" id="{3D8DAE08-754E-B248-997A-6DAB643AC95A}"/>
                  </a:ext>
                </a:extLst>
              </p:cNvPr>
              <p:cNvSpPr/>
              <p:nvPr/>
            </p:nvSpPr>
            <p:spPr>
              <a:xfrm>
                <a:off x="7825495" y="1666354"/>
                <a:ext cx="227000" cy="464534"/>
              </a:xfrm>
              <a:custGeom>
                <a:avLst/>
                <a:gdLst/>
                <a:ahLst/>
                <a:cxnLst/>
                <a:rect l="0" t="0" r="0" b="0"/>
                <a:pathLst>
                  <a:path w="120000" h="120000" extrusionOk="0">
                    <a:moveTo>
                      <a:pt x="1690" y="81471"/>
                    </a:moveTo>
                    <a:lnTo>
                      <a:pt x="845" y="80267"/>
                    </a:lnTo>
                    <a:lnTo>
                      <a:pt x="3380" y="74648"/>
                    </a:lnTo>
                    <a:lnTo>
                      <a:pt x="6760" y="73043"/>
                    </a:lnTo>
                    <a:lnTo>
                      <a:pt x="6760" y="63010"/>
                    </a:lnTo>
                    <a:lnTo>
                      <a:pt x="9295" y="56989"/>
                    </a:lnTo>
                    <a:lnTo>
                      <a:pt x="6760" y="55785"/>
                    </a:lnTo>
                    <a:lnTo>
                      <a:pt x="4225" y="51772"/>
                    </a:lnTo>
                    <a:lnTo>
                      <a:pt x="6760" y="47759"/>
                    </a:lnTo>
                    <a:lnTo>
                      <a:pt x="16056" y="45752"/>
                    </a:lnTo>
                    <a:lnTo>
                      <a:pt x="16901" y="44548"/>
                    </a:lnTo>
                    <a:lnTo>
                      <a:pt x="19436" y="42943"/>
                    </a:lnTo>
                    <a:lnTo>
                      <a:pt x="28732" y="37324"/>
                    </a:lnTo>
                    <a:lnTo>
                      <a:pt x="19436" y="27290"/>
                    </a:lnTo>
                    <a:lnTo>
                      <a:pt x="24507" y="19264"/>
                    </a:lnTo>
                    <a:lnTo>
                      <a:pt x="20281" y="14849"/>
                    </a:lnTo>
                    <a:lnTo>
                      <a:pt x="19436" y="5217"/>
                    </a:lnTo>
                    <a:lnTo>
                      <a:pt x="31267" y="2408"/>
                    </a:lnTo>
                    <a:lnTo>
                      <a:pt x="33802" y="3210"/>
                    </a:lnTo>
                    <a:lnTo>
                      <a:pt x="39718" y="2408"/>
                    </a:lnTo>
                    <a:lnTo>
                      <a:pt x="39718" y="0"/>
                    </a:lnTo>
                    <a:lnTo>
                      <a:pt x="43098" y="1605"/>
                    </a:lnTo>
                    <a:lnTo>
                      <a:pt x="43098" y="3612"/>
                    </a:lnTo>
                    <a:lnTo>
                      <a:pt x="56619" y="22073"/>
                    </a:lnTo>
                    <a:lnTo>
                      <a:pt x="69295" y="41739"/>
                    </a:lnTo>
                    <a:lnTo>
                      <a:pt x="70985" y="43344"/>
                    </a:lnTo>
                    <a:lnTo>
                      <a:pt x="77746" y="54180"/>
                    </a:lnTo>
                    <a:lnTo>
                      <a:pt x="83661" y="62207"/>
                    </a:lnTo>
                    <a:lnTo>
                      <a:pt x="83661" y="64214"/>
                    </a:lnTo>
                    <a:lnTo>
                      <a:pt x="90422" y="73043"/>
                    </a:lnTo>
                    <a:lnTo>
                      <a:pt x="95492" y="80668"/>
                    </a:lnTo>
                    <a:lnTo>
                      <a:pt x="105633" y="84280"/>
                    </a:lnTo>
                    <a:lnTo>
                      <a:pt x="109014" y="89096"/>
                    </a:lnTo>
                    <a:lnTo>
                      <a:pt x="114929" y="90301"/>
                    </a:lnTo>
                    <a:lnTo>
                      <a:pt x="119154" y="90702"/>
                    </a:lnTo>
                    <a:lnTo>
                      <a:pt x="116619" y="97525"/>
                    </a:lnTo>
                    <a:lnTo>
                      <a:pt x="116619" y="99933"/>
                    </a:lnTo>
                    <a:lnTo>
                      <a:pt x="102253" y="101939"/>
                    </a:lnTo>
                    <a:lnTo>
                      <a:pt x="101408" y="104347"/>
                    </a:lnTo>
                    <a:lnTo>
                      <a:pt x="92112" y="108762"/>
                    </a:lnTo>
                    <a:lnTo>
                      <a:pt x="92112" y="109163"/>
                    </a:lnTo>
                    <a:lnTo>
                      <a:pt x="90422" y="109163"/>
                    </a:lnTo>
                    <a:lnTo>
                      <a:pt x="89577" y="111170"/>
                    </a:lnTo>
                    <a:lnTo>
                      <a:pt x="49859" y="115585"/>
                    </a:lnTo>
                    <a:lnTo>
                      <a:pt x="49014" y="115585"/>
                    </a:lnTo>
                    <a:lnTo>
                      <a:pt x="46478" y="115986"/>
                    </a:lnTo>
                    <a:lnTo>
                      <a:pt x="39718" y="116789"/>
                    </a:lnTo>
                    <a:lnTo>
                      <a:pt x="25352" y="117591"/>
                    </a:lnTo>
                    <a:lnTo>
                      <a:pt x="20281" y="118795"/>
                    </a:lnTo>
                    <a:lnTo>
                      <a:pt x="19436" y="118795"/>
                    </a:lnTo>
                    <a:lnTo>
                      <a:pt x="13521" y="119598"/>
                    </a:lnTo>
                    <a:lnTo>
                      <a:pt x="4225" y="110367"/>
                    </a:lnTo>
                    <a:lnTo>
                      <a:pt x="6760" y="107558"/>
                    </a:lnTo>
                    <a:lnTo>
                      <a:pt x="4225" y="100334"/>
                    </a:lnTo>
                    <a:lnTo>
                      <a:pt x="4225" y="97525"/>
                    </a:lnTo>
                    <a:lnTo>
                      <a:pt x="845" y="86287"/>
                    </a:lnTo>
                    <a:lnTo>
                      <a:pt x="0" y="82675"/>
                    </a:lnTo>
                    <a:lnTo>
                      <a:pt x="1690" y="8147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0" name="Shape 91" descr="New Jersey, 20.38 percent by 2021, plus 4.1% solar by 2028." title="New Jersey">
                <a:extLst>
                  <a:ext uri="{FF2B5EF4-FFF2-40B4-BE49-F238E27FC236}">
                    <a16:creationId xmlns:a16="http://schemas.microsoft.com/office/drawing/2014/main" id="{ED6CE458-173E-8D42-A727-43A55BD7ED9C}"/>
                  </a:ext>
                </a:extLst>
              </p:cNvPr>
              <p:cNvSpPr/>
              <p:nvPr/>
            </p:nvSpPr>
            <p:spPr>
              <a:xfrm>
                <a:off x="7575780" y="2422901"/>
                <a:ext cx="185392" cy="410813"/>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1" name="Shape 92" descr="New Mexico, 20 percent by 2020 for investor owned utilities. 10 percent by 2020 for cooperative utilities." title="New Mexico">
                <a:extLst>
                  <a:ext uri="{FF2B5EF4-FFF2-40B4-BE49-F238E27FC236}">
                    <a16:creationId xmlns:a16="http://schemas.microsoft.com/office/drawing/2014/main" id="{BE28B95C-FCCC-734F-9331-A99FF6A14D92}"/>
                  </a:ext>
                </a:extLst>
              </p:cNvPr>
              <p:cNvSpPr/>
              <p:nvPr/>
            </p:nvSpPr>
            <p:spPr>
              <a:xfrm>
                <a:off x="3028111" y="3419328"/>
                <a:ext cx="931176" cy="968044"/>
              </a:xfrm>
              <a:custGeom>
                <a:avLst/>
                <a:gdLst/>
                <a:ahLst/>
                <a:cxnLst/>
                <a:rect l="0" t="0" r="0" b="0"/>
                <a:pathLst>
                  <a:path w="120000" h="120000" extrusionOk="0">
                    <a:moveTo>
                      <a:pt x="3298" y="118649"/>
                    </a:moveTo>
                    <a:lnTo>
                      <a:pt x="15670" y="119807"/>
                    </a:lnTo>
                    <a:lnTo>
                      <a:pt x="16701" y="110353"/>
                    </a:lnTo>
                    <a:lnTo>
                      <a:pt x="33608" y="111897"/>
                    </a:lnTo>
                    <a:lnTo>
                      <a:pt x="48041" y="113054"/>
                    </a:lnTo>
                    <a:lnTo>
                      <a:pt x="46185" y="110546"/>
                    </a:lnTo>
                    <a:lnTo>
                      <a:pt x="46597" y="110160"/>
                    </a:lnTo>
                    <a:lnTo>
                      <a:pt x="46185" y="108810"/>
                    </a:lnTo>
                    <a:lnTo>
                      <a:pt x="46597" y="108424"/>
                    </a:lnTo>
                    <a:lnTo>
                      <a:pt x="51340" y="108810"/>
                    </a:lnTo>
                    <a:lnTo>
                      <a:pt x="53608" y="108810"/>
                    </a:lnTo>
                    <a:lnTo>
                      <a:pt x="55876" y="109003"/>
                    </a:lnTo>
                    <a:lnTo>
                      <a:pt x="58350" y="109389"/>
                    </a:lnTo>
                    <a:lnTo>
                      <a:pt x="69690" y="110353"/>
                    </a:lnTo>
                    <a:lnTo>
                      <a:pt x="74845" y="110546"/>
                    </a:lnTo>
                    <a:lnTo>
                      <a:pt x="78350" y="110546"/>
                    </a:lnTo>
                    <a:lnTo>
                      <a:pt x="79793" y="110546"/>
                    </a:lnTo>
                    <a:lnTo>
                      <a:pt x="88659" y="111511"/>
                    </a:lnTo>
                    <a:lnTo>
                      <a:pt x="90515" y="111511"/>
                    </a:lnTo>
                    <a:lnTo>
                      <a:pt x="95257" y="111704"/>
                    </a:lnTo>
                    <a:lnTo>
                      <a:pt x="95670" y="111704"/>
                    </a:lnTo>
                    <a:lnTo>
                      <a:pt x="100000" y="111897"/>
                    </a:lnTo>
                    <a:lnTo>
                      <a:pt x="100206" y="111897"/>
                    </a:lnTo>
                    <a:lnTo>
                      <a:pt x="100618" y="111897"/>
                    </a:lnTo>
                    <a:lnTo>
                      <a:pt x="102680" y="111897"/>
                    </a:lnTo>
                    <a:lnTo>
                      <a:pt x="107422" y="112475"/>
                    </a:lnTo>
                    <a:lnTo>
                      <a:pt x="108041" y="112475"/>
                    </a:lnTo>
                    <a:lnTo>
                      <a:pt x="111752" y="112475"/>
                    </a:lnTo>
                    <a:lnTo>
                      <a:pt x="112783" y="112475"/>
                    </a:lnTo>
                    <a:lnTo>
                      <a:pt x="112783" y="110546"/>
                    </a:lnTo>
                    <a:lnTo>
                      <a:pt x="113195" y="107459"/>
                    </a:lnTo>
                    <a:lnTo>
                      <a:pt x="113402" y="102636"/>
                    </a:lnTo>
                    <a:lnTo>
                      <a:pt x="113402" y="101479"/>
                    </a:lnTo>
                    <a:lnTo>
                      <a:pt x="113608" y="99356"/>
                    </a:lnTo>
                    <a:lnTo>
                      <a:pt x="113608" y="95498"/>
                    </a:lnTo>
                    <a:lnTo>
                      <a:pt x="114020" y="92411"/>
                    </a:lnTo>
                    <a:lnTo>
                      <a:pt x="114226" y="88938"/>
                    </a:lnTo>
                    <a:lnTo>
                      <a:pt x="114639" y="83729"/>
                    </a:lnTo>
                    <a:lnTo>
                      <a:pt x="114639" y="83344"/>
                    </a:lnTo>
                    <a:lnTo>
                      <a:pt x="114845" y="81028"/>
                    </a:lnTo>
                    <a:lnTo>
                      <a:pt x="114845" y="80450"/>
                    </a:lnTo>
                    <a:lnTo>
                      <a:pt x="114845" y="79678"/>
                    </a:lnTo>
                    <a:lnTo>
                      <a:pt x="115051" y="77556"/>
                    </a:lnTo>
                    <a:lnTo>
                      <a:pt x="115051" y="76784"/>
                    </a:lnTo>
                    <a:lnTo>
                      <a:pt x="115051" y="74276"/>
                    </a:lnTo>
                    <a:lnTo>
                      <a:pt x="115463" y="70610"/>
                    </a:lnTo>
                    <a:lnTo>
                      <a:pt x="115670" y="65594"/>
                    </a:lnTo>
                    <a:lnTo>
                      <a:pt x="115670" y="64244"/>
                    </a:lnTo>
                    <a:lnTo>
                      <a:pt x="116082" y="61736"/>
                    </a:lnTo>
                    <a:lnTo>
                      <a:pt x="116288" y="60192"/>
                    </a:lnTo>
                    <a:lnTo>
                      <a:pt x="116288" y="55176"/>
                    </a:lnTo>
                    <a:lnTo>
                      <a:pt x="116494" y="52475"/>
                    </a:lnTo>
                    <a:lnTo>
                      <a:pt x="116494" y="50546"/>
                    </a:lnTo>
                    <a:lnTo>
                      <a:pt x="116907" y="49581"/>
                    </a:lnTo>
                    <a:lnTo>
                      <a:pt x="116907" y="46881"/>
                    </a:lnTo>
                    <a:lnTo>
                      <a:pt x="116907" y="45723"/>
                    </a:lnTo>
                    <a:lnTo>
                      <a:pt x="117113" y="43987"/>
                    </a:lnTo>
                    <a:lnTo>
                      <a:pt x="117113" y="42829"/>
                    </a:lnTo>
                    <a:lnTo>
                      <a:pt x="117319" y="36463"/>
                    </a:lnTo>
                    <a:lnTo>
                      <a:pt x="117319" y="34147"/>
                    </a:lnTo>
                    <a:lnTo>
                      <a:pt x="117731" y="33762"/>
                    </a:lnTo>
                    <a:lnTo>
                      <a:pt x="117731" y="33183"/>
                    </a:lnTo>
                    <a:lnTo>
                      <a:pt x="117938" y="27395"/>
                    </a:lnTo>
                    <a:lnTo>
                      <a:pt x="118350" y="18327"/>
                    </a:lnTo>
                    <a:lnTo>
                      <a:pt x="119175" y="18327"/>
                    </a:lnTo>
                    <a:lnTo>
                      <a:pt x="119175" y="13504"/>
                    </a:lnTo>
                    <a:lnTo>
                      <a:pt x="119381" y="10225"/>
                    </a:lnTo>
                    <a:lnTo>
                      <a:pt x="119793" y="7717"/>
                    </a:lnTo>
                    <a:lnTo>
                      <a:pt x="118350" y="7717"/>
                    </a:lnTo>
                    <a:lnTo>
                      <a:pt x="114226" y="7331"/>
                    </a:lnTo>
                    <a:lnTo>
                      <a:pt x="113195" y="7331"/>
                    </a:lnTo>
                    <a:lnTo>
                      <a:pt x="102061" y="6752"/>
                    </a:lnTo>
                    <a:lnTo>
                      <a:pt x="95670" y="6559"/>
                    </a:lnTo>
                    <a:lnTo>
                      <a:pt x="85773" y="5980"/>
                    </a:lnTo>
                    <a:lnTo>
                      <a:pt x="81855" y="5594"/>
                    </a:lnTo>
                    <a:lnTo>
                      <a:pt x="80618" y="5594"/>
                    </a:lnTo>
                    <a:lnTo>
                      <a:pt x="71958" y="5016"/>
                    </a:lnTo>
                    <a:lnTo>
                      <a:pt x="71546" y="5016"/>
                    </a:lnTo>
                    <a:lnTo>
                      <a:pt x="69278" y="4630"/>
                    </a:lnTo>
                    <a:lnTo>
                      <a:pt x="67010" y="4437"/>
                    </a:lnTo>
                    <a:lnTo>
                      <a:pt x="58969" y="4244"/>
                    </a:lnTo>
                    <a:lnTo>
                      <a:pt x="42061" y="2508"/>
                    </a:lnTo>
                    <a:lnTo>
                      <a:pt x="41443" y="2315"/>
                    </a:lnTo>
                    <a:lnTo>
                      <a:pt x="41237" y="2315"/>
                    </a:lnTo>
                    <a:lnTo>
                      <a:pt x="41030" y="2315"/>
                    </a:lnTo>
                    <a:lnTo>
                      <a:pt x="29896" y="1157"/>
                    </a:lnTo>
                    <a:lnTo>
                      <a:pt x="25567" y="964"/>
                    </a:lnTo>
                    <a:lnTo>
                      <a:pt x="20412" y="385"/>
                    </a:lnTo>
                    <a:lnTo>
                      <a:pt x="18969" y="385"/>
                    </a:lnTo>
                    <a:lnTo>
                      <a:pt x="13814" y="0"/>
                    </a:lnTo>
                    <a:lnTo>
                      <a:pt x="13402" y="5016"/>
                    </a:lnTo>
                    <a:lnTo>
                      <a:pt x="12783" y="10225"/>
                    </a:lnTo>
                    <a:lnTo>
                      <a:pt x="11340" y="20643"/>
                    </a:lnTo>
                    <a:lnTo>
                      <a:pt x="10103" y="30675"/>
                    </a:lnTo>
                    <a:lnTo>
                      <a:pt x="10103" y="31061"/>
                    </a:lnTo>
                    <a:lnTo>
                      <a:pt x="8659" y="42250"/>
                    </a:lnTo>
                    <a:lnTo>
                      <a:pt x="8247" y="46109"/>
                    </a:lnTo>
                    <a:lnTo>
                      <a:pt x="8247" y="46302"/>
                    </a:lnTo>
                    <a:lnTo>
                      <a:pt x="7835" y="50546"/>
                    </a:lnTo>
                    <a:lnTo>
                      <a:pt x="7216" y="54598"/>
                    </a:lnTo>
                    <a:lnTo>
                      <a:pt x="6391" y="62700"/>
                    </a:lnTo>
                    <a:lnTo>
                      <a:pt x="5979" y="67138"/>
                    </a:lnTo>
                    <a:lnTo>
                      <a:pt x="5979" y="67717"/>
                    </a:lnTo>
                    <a:lnTo>
                      <a:pt x="5979" y="67909"/>
                    </a:lnTo>
                    <a:lnTo>
                      <a:pt x="4536" y="79099"/>
                    </a:lnTo>
                    <a:lnTo>
                      <a:pt x="4536" y="80257"/>
                    </a:lnTo>
                    <a:lnTo>
                      <a:pt x="3917" y="83344"/>
                    </a:lnTo>
                    <a:lnTo>
                      <a:pt x="3298" y="88167"/>
                    </a:lnTo>
                    <a:lnTo>
                      <a:pt x="3298" y="88745"/>
                    </a:lnTo>
                    <a:lnTo>
                      <a:pt x="2680" y="93762"/>
                    </a:lnTo>
                    <a:lnTo>
                      <a:pt x="2474" y="95498"/>
                    </a:lnTo>
                    <a:lnTo>
                      <a:pt x="412" y="113826"/>
                    </a:lnTo>
                    <a:lnTo>
                      <a:pt x="412" y="114405"/>
                    </a:lnTo>
                    <a:lnTo>
                      <a:pt x="0" y="118456"/>
                    </a:lnTo>
                    <a:lnTo>
                      <a:pt x="3298" y="118649"/>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2" name="Shape 93" descr="New York, 29 percent by 2015." title="New York">
                <a:extLst>
                  <a:ext uri="{FF2B5EF4-FFF2-40B4-BE49-F238E27FC236}">
                    <a16:creationId xmlns:a16="http://schemas.microsoft.com/office/drawing/2014/main" id="{85F1C8F4-87E1-614E-90BA-70FDF2DA0667}"/>
                  </a:ext>
                </a:extLst>
              </p:cNvPr>
              <p:cNvSpPr/>
              <p:nvPr/>
            </p:nvSpPr>
            <p:spPr>
              <a:xfrm>
                <a:off x="6963352" y="1782102"/>
                <a:ext cx="1029665" cy="768431"/>
              </a:xfrm>
              <a:custGeom>
                <a:avLst/>
                <a:gdLst/>
                <a:ahLst/>
                <a:cxnLst/>
                <a:rect l="0" t="0" r="0" b="0"/>
                <a:pathLst>
                  <a:path w="120000" h="120000" extrusionOk="0">
                    <a:moveTo>
                      <a:pt x="91446" y="104939"/>
                    </a:moveTo>
                    <a:lnTo>
                      <a:pt x="91259" y="104939"/>
                    </a:lnTo>
                    <a:lnTo>
                      <a:pt x="87340" y="103481"/>
                    </a:lnTo>
                    <a:lnTo>
                      <a:pt x="86034" y="103238"/>
                    </a:lnTo>
                    <a:lnTo>
                      <a:pt x="85847" y="102753"/>
                    </a:lnTo>
                    <a:lnTo>
                      <a:pt x="85287" y="102510"/>
                    </a:lnTo>
                    <a:lnTo>
                      <a:pt x="83981" y="102024"/>
                    </a:lnTo>
                    <a:lnTo>
                      <a:pt x="83421" y="101781"/>
                    </a:lnTo>
                    <a:lnTo>
                      <a:pt x="81928" y="101052"/>
                    </a:lnTo>
                    <a:lnTo>
                      <a:pt x="80435" y="100566"/>
                    </a:lnTo>
                    <a:lnTo>
                      <a:pt x="78009" y="99352"/>
                    </a:lnTo>
                    <a:lnTo>
                      <a:pt x="77822" y="99109"/>
                    </a:lnTo>
                    <a:lnTo>
                      <a:pt x="76702" y="97651"/>
                    </a:lnTo>
                    <a:lnTo>
                      <a:pt x="75023" y="97651"/>
                    </a:lnTo>
                    <a:lnTo>
                      <a:pt x="72970" y="96680"/>
                    </a:lnTo>
                    <a:lnTo>
                      <a:pt x="71290" y="94736"/>
                    </a:lnTo>
                    <a:lnTo>
                      <a:pt x="71664" y="94008"/>
                    </a:lnTo>
                    <a:lnTo>
                      <a:pt x="71104" y="91093"/>
                    </a:lnTo>
                    <a:lnTo>
                      <a:pt x="69051" y="88663"/>
                    </a:lnTo>
                    <a:lnTo>
                      <a:pt x="68678" y="88421"/>
                    </a:lnTo>
                    <a:lnTo>
                      <a:pt x="67371" y="88663"/>
                    </a:lnTo>
                    <a:lnTo>
                      <a:pt x="65318" y="85748"/>
                    </a:lnTo>
                    <a:lnTo>
                      <a:pt x="65132" y="85748"/>
                    </a:lnTo>
                    <a:lnTo>
                      <a:pt x="63639" y="86234"/>
                    </a:lnTo>
                    <a:lnTo>
                      <a:pt x="58973" y="87692"/>
                    </a:lnTo>
                    <a:lnTo>
                      <a:pt x="55987" y="88421"/>
                    </a:lnTo>
                    <a:lnTo>
                      <a:pt x="54494" y="88663"/>
                    </a:lnTo>
                    <a:lnTo>
                      <a:pt x="54307" y="88906"/>
                    </a:lnTo>
                    <a:lnTo>
                      <a:pt x="53748" y="88906"/>
                    </a:lnTo>
                    <a:lnTo>
                      <a:pt x="52441" y="89392"/>
                    </a:lnTo>
                    <a:lnTo>
                      <a:pt x="50575" y="90121"/>
                    </a:lnTo>
                    <a:lnTo>
                      <a:pt x="47962" y="90607"/>
                    </a:lnTo>
                    <a:lnTo>
                      <a:pt x="44416" y="91821"/>
                    </a:lnTo>
                    <a:lnTo>
                      <a:pt x="43110" y="92064"/>
                    </a:lnTo>
                    <a:lnTo>
                      <a:pt x="42550" y="92064"/>
                    </a:lnTo>
                    <a:lnTo>
                      <a:pt x="41804" y="92307"/>
                    </a:lnTo>
                    <a:lnTo>
                      <a:pt x="40311" y="92793"/>
                    </a:lnTo>
                    <a:lnTo>
                      <a:pt x="34152" y="94493"/>
                    </a:lnTo>
                    <a:lnTo>
                      <a:pt x="32472" y="94979"/>
                    </a:lnTo>
                    <a:lnTo>
                      <a:pt x="32286" y="94979"/>
                    </a:lnTo>
                    <a:lnTo>
                      <a:pt x="30979" y="95465"/>
                    </a:lnTo>
                    <a:lnTo>
                      <a:pt x="30419" y="95465"/>
                    </a:lnTo>
                    <a:lnTo>
                      <a:pt x="28180" y="96194"/>
                    </a:lnTo>
                    <a:lnTo>
                      <a:pt x="25007" y="96680"/>
                    </a:lnTo>
                    <a:lnTo>
                      <a:pt x="23701" y="97165"/>
                    </a:lnTo>
                    <a:lnTo>
                      <a:pt x="22954" y="97408"/>
                    </a:lnTo>
                    <a:lnTo>
                      <a:pt x="22208" y="97408"/>
                    </a:lnTo>
                    <a:lnTo>
                      <a:pt x="17729" y="98866"/>
                    </a:lnTo>
                    <a:lnTo>
                      <a:pt x="14183" y="99352"/>
                    </a:lnTo>
                    <a:lnTo>
                      <a:pt x="13437" y="99838"/>
                    </a:lnTo>
                    <a:lnTo>
                      <a:pt x="12317" y="100080"/>
                    </a:lnTo>
                    <a:lnTo>
                      <a:pt x="12130" y="100080"/>
                    </a:lnTo>
                    <a:lnTo>
                      <a:pt x="11384" y="100080"/>
                    </a:lnTo>
                    <a:lnTo>
                      <a:pt x="9517" y="100809"/>
                    </a:lnTo>
                    <a:lnTo>
                      <a:pt x="5412" y="101781"/>
                    </a:lnTo>
                    <a:lnTo>
                      <a:pt x="3359" y="102510"/>
                    </a:lnTo>
                    <a:lnTo>
                      <a:pt x="2426" y="102510"/>
                    </a:lnTo>
                    <a:lnTo>
                      <a:pt x="933" y="102753"/>
                    </a:lnTo>
                    <a:lnTo>
                      <a:pt x="0" y="95708"/>
                    </a:lnTo>
                    <a:lnTo>
                      <a:pt x="1679" y="93765"/>
                    </a:lnTo>
                    <a:lnTo>
                      <a:pt x="5598" y="87935"/>
                    </a:lnTo>
                    <a:lnTo>
                      <a:pt x="7838" y="85748"/>
                    </a:lnTo>
                    <a:lnTo>
                      <a:pt x="9517" y="81619"/>
                    </a:lnTo>
                    <a:lnTo>
                      <a:pt x="10824" y="80161"/>
                    </a:lnTo>
                    <a:lnTo>
                      <a:pt x="9704" y="75303"/>
                    </a:lnTo>
                    <a:lnTo>
                      <a:pt x="8211" y="74574"/>
                    </a:lnTo>
                    <a:lnTo>
                      <a:pt x="7838" y="72631"/>
                    </a:lnTo>
                    <a:lnTo>
                      <a:pt x="6905" y="71417"/>
                    </a:lnTo>
                    <a:lnTo>
                      <a:pt x="6345" y="67530"/>
                    </a:lnTo>
                    <a:lnTo>
                      <a:pt x="14743" y="62672"/>
                    </a:lnTo>
                    <a:lnTo>
                      <a:pt x="19222" y="61457"/>
                    </a:lnTo>
                    <a:lnTo>
                      <a:pt x="21461" y="61214"/>
                    </a:lnTo>
                    <a:lnTo>
                      <a:pt x="25007" y="61214"/>
                    </a:lnTo>
                    <a:lnTo>
                      <a:pt x="28367" y="62672"/>
                    </a:lnTo>
                    <a:lnTo>
                      <a:pt x="30793" y="61214"/>
                    </a:lnTo>
                    <a:lnTo>
                      <a:pt x="34152" y="60000"/>
                    </a:lnTo>
                    <a:lnTo>
                      <a:pt x="35832" y="59757"/>
                    </a:lnTo>
                    <a:lnTo>
                      <a:pt x="39751" y="56842"/>
                    </a:lnTo>
                    <a:lnTo>
                      <a:pt x="40497" y="55627"/>
                    </a:lnTo>
                    <a:lnTo>
                      <a:pt x="40870" y="54412"/>
                    </a:lnTo>
                    <a:lnTo>
                      <a:pt x="42923" y="51740"/>
                    </a:lnTo>
                    <a:lnTo>
                      <a:pt x="45723" y="50283"/>
                    </a:lnTo>
                    <a:lnTo>
                      <a:pt x="46283" y="47368"/>
                    </a:lnTo>
                    <a:lnTo>
                      <a:pt x="45723" y="45910"/>
                    </a:lnTo>
                    <a:lnTo>
                      <a:pt x="44976" y="42995"/>
                    </a:lnTo>
                    <a:lnTo>
                      <a:pt x="44230" y="42510"/>
                    </a:lnTo>
                    <a:lnTo>
                      <a:pt x="43856" y="41295"/>
                    </a:lnTo>
                    <a:lnTo>
                      <a:pt x="44976" y="41538"/>
                    </a:lnTo>
                    <a:lnTo>
                      <a:pt x="45723" y="39838"/>
                    </a:lnTo>
                    <a:lnTo>
                      <a:pt x="43856" y="38623"/>
                    </a:lnTo>
                    <a:lnTo>
                      <a:pt x="43297" y="39352"/>
                    </a:lnTo>
                    <a:lnTo>
                      <a:pt x="43297" y="38137"/>
                    </a:lnTo>
                    <a:lnTo>
                      <a:pt x="41804" y="37651"/>
                    </a:lnTo>
                    <a:lnTo>
                      <a:pt x="42177" y="33279"/>
                    </a:lnTo>
                    <a:lnTo>
                      <a:pt x="43856" y="31578"/>
                    </a:lnTo>
                    <a:lnTo>
                      <a:pt x="43670" y="30607"/>
                    </a:lnTo>
                    <a:lnTo>
                      <a:pt x="46656" y="26720"/>
                    </a:lnTo>
                    <a:lnTo>
                      <a:pt x="47589" y="26234"/>
                    </a:lnTo>
                    <a:lnTo>
                      <a:pt x="47962" y="24048"/>
                    </a:lnTo>
                    <a:lnTo>
                      <a:pt x="53188" y="13117"/>
                    </a:lnTo>
                    <a:lnTo>
                      <a:pt x="55614" y="10688"/>
                    </a:lnTo>
                    <a:lnTo>
                      <a:pt x="55614" y="9959"/>
                    </a:lnTo>
                    <a:lnTo>
                      <a:pt x="58600" y="6558"/>
                    </a:lnTo>
                    <a:lnTo>
                      <a:pt x="60653" y="6315"/>
                    </a:lnTo>
                    <a:lnTo>
                      <a:pt x="61026" y="5829"/>
                    </a:lnTo>
                    <a:lnTo>
                      <a:pt x="70544" y="3157"/>
                    </a:lnTo>
                    <a:lnTo>
                      <a:pt x="70730" y="3157"/>
                    </a:lnTo>
                    <a:lnTo>
                      <a:pt x="75956" y="1214"/>
                    </a:lnTo>
                    <a:lnTo>
                      <a:pt x="79875" y="0"/>
                    </a:lnTo>
                    <a:lnTo>
                      <a:pt x="80062" y="3643"/>
                    </a:lnTo>
                    <a:lnTo>
                      <a:pt x="81741" y="10931"/>
                    </a:lnTo>
                    <a:lnTo>
                      <a:pt x="81741" y="11417"/>
                    </a:lnTo>
                    <a:lnTo>
                      <a:pt x="82115" y="11659"/>
                    </a:lnTo>
                    <a:lnTo>
                      <a:pt x="83048" y="12631"/>
                    </a:lnTo>
                    <a:lnTo>
                      <a:pt x="83981" y="18704"/>
                    </a:lnTo>
                    <a:lnTo>
                      <a:pt x="83234" y="21133"/>
                    </a:lnTo>
                    <a:lnTo>
                      <a:pt x="83234" y="24048"/>
                    </a:lnTo>
                    <a:lnTo>
                      <a:pt x="85287" y="30850"/>
                    </a:lnTo>
                    <a:lnTo>
                      <a:pt x="85847" y="31821"/>
                    </a:lnTo>
                    <a:lnTo>
                      <a:pt x="85474" y="35465"/>
                    </a:lnTo>
                    <a:lnTo>
                      <a:pt x="87153" y="34979"/>
                    </a:lnTo>
                    <a:lnTo>
                      <a:pt x="89393" y="42510"/>
                    </a:lnTo>
                    <a:lnTo>
                      <a:pt x="89766" y="44210"/>
                    </a:lnTo>
                    <a:lnTo>
                      <a:pt x="90139" y="47611"/>
                    </a:lnTo>
                    <a:lnTo>
                      <a:pt x="91073" y="52469"/>
                    </a:lnTo>
                    <a:lnTo>
                      <a:pt x="91446" y="55141"/>
                    </a:lnTo>
                    <a:lnTo>
                      <a:pt x="92006" y="57327"/>
                    </a:lnTo>
                    <a:lnTo>
                      <a:pt x="92006" y="57085"/>
                    </a:lnTo>
                    <a:lnTo>
                      <a:pt x="92006" y="59028"/>
                    </a:lnTo>
                    <a:lnTo>
                      <a:pt x="92006" y="60485"/>
                    </a:lnTo>
                    <a:lnTo>
                      <a:pt x="92006" y="63886"/>
                    </a:lnTo>
                    <a:lnTo>
                      <a:pt x="91819" y="74331"/>
                    </a:lnTo>
                    <a:lnTo>
                      <a:pt x="91819" y="75303"/>
                    </a:lnTo>
                    <a:lnTo>
                      <a:pt x="92006" y="75789"/>
                    </a:lnTo>
                    <a:lnTo>
                      <a:pt x="92379" y="75789"/>
                    </a:lnTo>
                    <a:lnTo>
                      <a:pt x="92566" y="77246"/>
                    </a:lnTo>
                    <a:lnTo>
                      <a:pt x="93312" y="84048"/>
                    </a:lnTo>
                    <a:lnTo>
                      <a:pt x="93872" y="85991"/>
                    </a:lnTo>
                    <a:lnTo>
                      <a:pt x="93872" y="86963"/>
                    </a:lnTo>
                    <a:lnTo>
                      <a:pt x="93872" y="87692"/>
                    </a:lnTo>
                    <a:lnTo>
                      <a:pt x="94059" y="89635"/>
                    </a:lnTo>
                    <a:lnTo>
                      <a:pt x="94618" y="92064"/>
                    </a:lnTo>
                    <a:lnTo>
                      <a:pt x="94618" y="92793"/>
                    </a:lnTo>
                    <a:lnTo>
                      <a:pt x="94618" y="93765"/>
                    </a:lnTo>
                    <a:lnTo>
                      <a:pt x="96485" y="97408"/>
                    </a:lnTo>
                    <a:lnTo>
                      <a:pt x="93312" y="101538"/>
                    </a:lnTo>
                    <a:lnTo>
                      <a:pt x="95178" y="104210"/>
                    </a:lnTo>
                    <a:lnTo>
                      <a:pt x="93872" y="106396"/>
                    </a:lnTo>
                    <a:lnTo>
                      <a:pt x="93872" y="107611"/>
                    </a:lnTo>
                    <a:lnTo>
                      <a:pt x="93499" y="107611"/>
                    </a:lnTo>
                    <a:lnTo>
                      <a:pt x="93872" y="107854"/>
                    </a:lnTo>
                    <a:lnTo>
                      <a:pt x="94059" y="108097"/>
                    </a:lnTo>
                    <a:lnTo>
                      <a:pt x="95738" y="107125"/>
                    </a:lnTo>
                    <a:lnTo>
                      <a:pt x="95925" y="106153"/>
                    </a:lnTo>
                    <a:lnTo>
                      <a:pt x="97791" y="105182"/>
                    </a:lnTo>
                    <a:lnTo>
                      <a:pt x="99097" y="103724"/>
                    </a:lnTo>
                    <a:lnTo>
                      <a:pt x="101337" y="104210"/>
                    </a:lnTo>
                    <a:lnTo>
                      <a:pt x="102830" y="101781"/>
                    </a:lnTo>
                    <a:lnTo>
                      <a:pt x="109922" y="99352"/>
                    </a:lnTo>
                    <a:lnTo>
                      <a:pt x="113281" y="94493"/>
                    </a:lnTo>
                    <a:lnTo>
                      <a:pt x="115147" y="92793"/>
                    </a:lnTo>
                    <a:lnTo>
                      <a:pt x="114214" y="94008"/>
                    </a:lnTo>
                    <a:lnTo>
                      <a:pt x="115334" y="96194"/>
                    </a:lnTo>
                    <a:lnTo>
                      <a:pt x="117387" y="96437"/>
                    </a:lnTo>
                    <a:lnTo>
                      <a:pt x="119440" y="93765"/>
                    </a:lnTo>
                    <a:lnTo>
                      <a:pt x="119813" y="94736"/>
                    </a:lnTo>
                    <a:lnTo>
                      <a:pt x="116080" y="99109"/>
                    </a:lnTo>
                    <a:lnTo>
                      <a:pt x="102643" y="111497"/>
                    </a:lnTo>
                    <a:lnTo>
                      <a:pt x="100404" y="112955"/>
                    </a:lnTo>
                    <a:lnTo>
                      <a:pt x="97418" y="114170"/>
                    </a:lnTo>
                    <a:lnTo>
                      <a:pt x="95738" y="114898"/>
                    </a:lnTo>
                    <a:lnTo>
                      <a:pt x="95365" y="114898"/>
                    </a:lnTo>
                    <a:lnTo>
                      <a:pt x="93872" y="116356"/>
                    </a:lnTo>
                    <a:lnTo>
                      <a:pt x="92752" y="116842"/>
                    </a:lnTo>
                    <a:lnTo>
                      <a:pt x="92752" y="116356"/>
                    </a:lnTo>
                    <a:lnTo>
                      <a:pt x="92006" y="116356"/>
                    </a:lnTo>
                    <a:lnTo>
                      <a:pt x="91073" y="115627"/>
                    </a:lnTo>
                    <a:lnTo>
                      <a:pt x="90139" y="118056"/>
                    </a:lnTo>
                    <a:lnTo>
                      <a:pt x="88460" y="119757"/>
                    </a:lnTo>
                    <a:lnTo>
                      <a:pt x="88460" y="119028"/>
                    </a:lnTo>
                    <a:lnTo>
                      <a:pt x="88460" y="118299"/>
                    </a:lnTo>
                    <a:lnTo>
                      <a:pt x="88833" y="116842"/>
                    </a:lnTo>
                    <a:lnTo>
                      <a:pt x="88646" y="116356"/>
                    </a:lnTo>
                    <a:lnTo>
                      <a:pt x="88646" y="115627"/>
                    </a:lnTo>
                    <a:lnTo>
                      <a:pt x="89206" y="115141"/>
                    </a:lnTo>
                    <a:lnTo>
                      <a:pt x="89393" y="115141"/>
                    </a:lnTo>
                    <a:lnTo>
                      <a:pt x="90139" y="114655"/>
                    </a:lnTo>
                    <a:lnTo>
                      <a:pt x="90699" y="114655"/>
                    </a:lnTo>
                    <a:lnTo>
                      <a:pt x="90699" y="113684"/>
                    </a:lnTo>
                    <a:lnTo>
                      <a:pt x="90699" y="112955"/>
                    </a:lnTo>
                    <a:lnTo>
                      <a:pt x="90699" y="111497"/>
                    </a:lnTo>
                    <a:lnTo>
                      <a:pt x="91073" y="110526"/>
                    </a:lnTo>
                    <a:lnTo>
                      <a:pt x="91259" y="108097"/>
                    </a:lnTo>
                    <a:lnTo>
                      <a:pt x="91446" y="108097"/>
                    </a:lnTo>
                    <a:lnTo>
                      <a:pt x="91446" y="107854"/>
                    </a:lnTo>
                    <a:lnTo>
                      <a:pt x="91446" y="107125"/>
                    </a:lnTo>
                    <a:lnTo>
                      <a:pt x="91446" y="105425"/>
                    </a:lnTo>
                    <a:lnTo>
                      <a:pt x="91446" y="105182"/>
                    </a:lnTo>
                    <a:lnTo>
                      <a:pt x="91446" y="10493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3" name="Shape 94" descr="North Carolina, 12.5 percent by 2021 for investor owned utilites. 10 percent by 2018 for cooperative and municipal utilities." title="North Carolina">
                <a:extLst>
                  <a:ext uri="{FF2B5EF4-FFF2-40B4-BE49-F238E27FC236}">
                    <a16:creationId xmlns:a16="http://schemas.microsoft.com/office/drawing/2014/main" id="{5C13F376-1EC1-ED49-83B6-F02CD5051B5A}"/>
                  </a:ext>
                </a:extLst>
              </p:cNvPr>
              <p:cNvSpPr/>
              <p:nvPr/>
            </p:nvSpPr>
            <p:spPr>
              <a:xfrm>
                <a:off x="6560481" y="3251577"/>
                <a:ext cx="1208738" cy="523523"/>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4" name="Shape 95" descr="Ohio, 12.5 percent by 2024." title="Ohio">
                <a:extLst>
                  <a:ext uri="{FF2B5EF4-FFF2-40B4-BE49-F238E27FC236}">
                    <a16:creationId xmlns:a16="http://schemas.microsoft.com/office/drawing/2014/main" id="{02980B03-AFDA-8B41-9F54-F3762AB76008}"/>
                  </a:ext>
                </a:extLst>
              </p:cNvPr>
              <p:cNvSpPr/>
              <p:nvPr/>
            </p:nvSpPr>
            <p:spPr>
              <a:xfrm>
                <a:off x="6339708" y="2459804"/>
                <a:ext cx="578298" cy="644133"/>
              </a:xfrm>
              <a:custGeom>
                <a:avLst/>
                <a:gdLst/>
                <a:ahLst/>
                <a:cxnLst/>
                <a:rect l="0" t="0" r="0" b="0"/>
                <a:pathLst>
                  <a:path w="120000" h="120000" extrusionOk="0">
                    <a:moveTo>
                      <a:pt x="44542" y="116803"/>
                    </a:moveTo>
                    <a:lnTo>
                      <a:pt x="43213" y="116803"/>
                    </a:lnTo>
                    <a:lnTo>
                      <a:pt x="39889" y="113898"/>
                    </a:lnTo>
                    <a:lnTo>
                      <a:pt x="38559" y="113026"/>
                    </a:lnTo>
                    <a:lnTo>
                      <a:pt x="35900" y="113026"/>
                    </a:lnTo>
                    <a:lnTo>
                      <a:pt x="35567" y="113026"/>
                    </a:lnTo>
                    <a:lnTo>
                      <a:pt x="34570" y="113898"/>
                    </a:lnTo>
                    <a:lnTo>
                      <a:pt x="32243" y="113607"/>
                    </a:lnTo>
                    <a:lnTo>
                      <a:pt x="28919" y="112154"/>
                    </a:lnTo>
                    <a:lnTo>
                      <a:pt x="28919" y="110992"/>
                    </a:lnTo>
                    <a:lnTo>
                      <a:pt x="27922" y="109830"/>
                    </a:lnTo>
                    <a:lnTo>
                      <a:pt x="27257" y="108958"/>
                    </a:lnTo>
                    <a:lnTo>
                      <a:pt x="25595" y="106634"/>
                    </a:lnTo>
                    <a:lnTo>
                      <a:pt x="24265" y="106343"/>
                    </a:lnTo>
                    <a:lnTo>
                      <a:pt x="20609" y="104309"/>
                    </a:lnTo>
                    <a:lnTo>
                      <a:pt x="20277" y="104891"/>
                    </a:lnTo>
                    <a:lnTo>
                      <a:pt x="16952" y="105762"/>
                    </a:lnTo>
                    <a:lnTo>
                      <a:pt x="13296" y="104309"/>
                    </a:lnTo>
                    <a:lnTo>
                      <a:pt x="12299" y="104891"/>
                    </a:lnTo>
                    <a:lnTo>
                      <a:pt x="11301" y="105472"/>
                    </a:lnTo>
                    <a:lnTo>
                      <a:pt x="11301" y="104891"/>
                    </a:lnTo>
                    <a:lnTo>
                      <a:pt x="11301" y="103438"/>
                    </a:lnTo>
                    <a:lnTo>
                      <a:pt x="10969" y="99370"/>
                    </a:lnTo>
                    <a:lnTo>
                      <a:pt x="9972" y="94430"/>
                    </a:lnTo>
                    <a:lnTo>
                      <a:pt x="9972" y="93268"/>
                    </a:lnTo>
                    <a:lnTo>
                      <a:pt x="9639" y="92397"/>
                    </a:lnTo>
                    <a:lnTo>
                      <a:pt x="9639" y="91234"/>
                    </a:lnTo>
                    <a:lnTo>
                      <a:pt x="8975" y="90072"/>
                    </a:lnTo>
                    <a:lnTo>
                      <a:pt x="8975" y="89782"/>
                    </a:lnTo>
                    <a:lnTo>
                      <a:pt x="8642" y="86004"/>
                    </a:lnTo>
                    <a:lnTo>
                      <a:pt x="8310" y="82808"/>
                    </a:lnTo>
                    <a:lnTo>
                      <a:pt x="8310" y="81646"/>
                    </a:lnTo>
                    <a:lnTo>
                      <a:pt x="7645" y="79903"/>
                    </a:lnTo>
                    <a:lnTo>
                      <a:pt x="7645" y="76997"/>
                    </a:lnTo>
                    <a:lnTo>
                      <a:pt x="6648" y="73510"/>
                    </a:lnTo>
                    <a:lnTo>
                      <a:pt x="6648" y="69443"/>
                    </a:lnTo>
                    <a:lnTo>
                      <a:pt x="6315" y="67409"/>
                    </a:lnTo>
                    <a:lnTo>
                      <a:pt x="5983" y="66246"/>
                    </a:lnTo>
                    <a:lnTo>
                      <a:pt x="5983" y="64213"/>
                    </a:lnTo>
                    <a:lnTo>
                      <a:pt x="5318" y="61307"/>
                    </a:lnTo>
                    <a:lnTo>
                      <a:pt x="5318" y="59273"/>
                    </a:lnTo>
                    <a:lnTo>
                      <a:pt x="4986" y="57820"/>
                    </a:lnTo>
                    <a:lnTo>
                      <a:pt x="4321" y="54334"/>
                    </a:lnTo>
                    <a:lnTo>
                      <a:pt x="4321" y="53753"/>
                    </a:lnTo>
                    <a:lnTo>
                      <a:pt x="3656" y="49685"/>
                    </a:lnTo>
                    <a:lnTo>
                      <a:pt x="3656" y="48523"/>
                    </a:lnTo>
                    <a:lnTo>
                      <a:pt x="2991" y="46489"/>
                    </a:lnTo>
                    <a:lnTo>
                      <a:pt x="2991" y="45617"/>
                    </a:lnTo>
                    <a:lnTo>
                      <a:pt x="2659" y="41840"/>
                    </a:lnTo>
                    <a:lnTo>
                      <a:pt x="1994" y="37772"/>
                    </a:lnTo>
                    <a:lnTo>
                      <a:pt x="1662" y="37191"/>
                    </a:lnTo>
                    <a:lnTo>
                      <a:pt x="1329" y="34576"/>
                    </a:lnTo>
                    <a:lnTo>
                      <a:pt x="1329" y="33704"/>
                    </a:lnTo>
                    <a:lnTo>
                      <a:pt x="1329" y="32251"/>
                    </a:lnTo>
                    <a:lnTo>
                      <a:pt x="332" y="29055"/>
                    </a:lnTo>
                    <a:lnTo>
                      <a:pt x="0" y="23825"/>
                    </a:lnTo>
                    <a:lnTo>
                      <a:pt x="1329" y="23244"/>
                    </a:lnTo>
                    <a:lnTo>
                      <a:pt x="8310" y="22372"/>
                    </a:lnTo>
                    <a:lnTo>
                      <a:pt x="10304" y="22082"/>
                    </a:lnTo>
                    <a:lnTo>
                      <a:pt x="11301" y="22082"/>
                    </a:lnTo>
                    <a:lnTo>
                      <a:pt x="15955" y="21210"/>
                    </a:lnTo>
                    <a:lnTo>
                      <a:pt x="24265" y="20048"/>
                    </a:lnTo>
                    <a:lnTo>
                      <a:pt x="27257" y="19757"/>
                    </a:lnTo>
                    <a:lnTo>
                      <a:pt x="31246" y="18886"/>
                    </a:lnTo>
                    <a:lnTo>
                      <a:pt x="32576" y="18886"/>
                    </a:lnTo>
                    <a:lnTo>
                      <a:pt x="35567" y="18595"/>
                    </a:lnTo>
                    <a:lnTo>
                      <a:pt x="37562" y="19757"/>
                    </a:lnTo>
                    <a:lnTo>
                      <a:pt x="40886" y="20048"/>
                    </a:lnTo>
                    <a:lnTo>
                      <a:pt x="43213" y="20920"/>
                    </a:lnTo>
                    <a:lnTo>
                      <a:pt x="48199" y="22953"/>
                    </a:lnTo>
                    <a:lnTo>
                      <a:pt x="54847" y="22082"/>
                    </a:lnTo>
                    <a:lnTo>
                      <a:pt x="56509" y="23244"/>
                    </a:lnTo>
                    <a:lnTo>
                      <a:pt x="58836" y="24987"/>
                    </a:lnTo>
                    <a:lnTo>
                      <a:pt x="62160" y="26150"/>
                    </a:lnTo>
                    <a:lnTo>
                      <a:pt x="66481" y="24116"/>
                    </a:lnTo>
                    <a:lnTo>
                      <a:pt x="68808" y="23244"/>
                    </a:lnTo>
                    <a:lnTo>
                      <a:pt x="71468" y="21791"/>
                    </a:lnTo>
                    <a:lnTo>
                      <a:pt x="76121" y="20338"/>
                    </a:lnTo>
                    <a:lnTo>
                      <a:pt x="78448" y="20338"/>
                    </a:lnTo>
                    <a:lnTo>
                      <a:pt x="81772" y="20048"/>
                    </a:lnTo>
                    <a:lnTo>
                      <a:pt x="87756" y="14527"/>
                    </a:lnTo>
                    <a:lnTo>
                      <a:pt x="90083" y="11912"/>
                    </a:lnTo>
                    <a:lnTo>
                      <a:pt x="90415" y="11622"/>
                    </a:lnTo>
                    <a:lnTo>
                      <a:pt x="99058" y="5520"/>
                    </a:lnTo>
                    <a:lnTo>
                      <a:pt x="99722" y="5520"/>
                    </a:lnTo>
                    <a:lnTo>
                      <a:pt x="111024" y="0"/>
                    </a:lnTo>
                    <a:lnTo>
                      <a:pt x="112022" y="3196"/>
                    </a:lnTo>
                    <a:lnTo>
                      <a:pt x="112022" y="3777"/>
                    </a:lnTo>
                    <a:lnTo>
                      <a:pt x="113019" y="8426"/>
                    </a:lnTo>
                    <a:lnTo>
                      <a:pt x="113351" y="10750"/>
                    </a:lnTo>
                    <a:lnTo>
                      <a:pt x="114349" y="14818"/>
                    </a:lnTo>
                    <a:lnTo>
                      <a:pt x="114349" y="15108"/>
                    </a:lnTo>
                    <a:lnTo>
                      <a:pt x="115013" y="18886"/>
                    </a:lnTo>
                    <a:lnTo>
                      <a:pt x="115678" y="21210"/>
                    </a:lnTo>
                    <a:lnTo>
                      <a:pt x="116343" y="26150"/>
                    </a:lnTo>
                    <a:lnTo>
                      <a:pt x="116675" y="26440"/>
                    </a:lnTo>
                    <a:lnTo>
                      <a:pt x="117340" y="30508"/>
                    </a:lnTo>
                    <a:lnTo>
                      <a:pt x="117673" y="31380"/>
                    </a:lnTo>
                    <a:lnTo>
                      <a:pt x="118005" y="33704"/>
                    </a:lnTo>
                    <a:lnTo>
                      <a:pt x="118005" y="34576"/>
                    </a:lnTo>
                    <a:lnTo>
                      <a:pt x="118005" y="35157"/>
                    </a:lnTo>
                    <a:lnTo>
                      <a:pt x="119002" y="37191"/>
                    </a:lnTo>
                    <a:lnTo>
                      <a:pt x="119002" y="39225"/>
                    </a:lnTo>
                    <a:lnTo>
                      <a:pt x="119667" y="41840"/>
                    </a:lnTo>
                    <a:lnTo>
                      <a:pt x="119002" y="42421"/>
                    </a:lnTo>
                    <a:lnTo>
                      <a:pt x="117340" y="42711"/>
                    </a:lnTo>
                    <a:lnTo>
                      <a:pt x="116343" y="43874"/>
                    </a:lnTo>
                    <a:lnTo>
                      <a:pt x="118005" y="46779"/>
                    </a:lnTo>
                    <a:lnTo>
                      <a:pt x="118005" y="49685"/>
                    </a:lnTo>
                    <a:lnTo>
                      <a:pt x="118005" y="49975"/>
                    </a:lnTo>
                    <a:lnTo>
                      <a:pt x="119002" y="50266"/>
                    </a:lnTo>
                    <a:lnTo>
                      <a:pt x="119002" y="54043"/>
                    </a:lnTo>
                    <a:lnTo>
                      <a:pt x="118005" y="56368"/>
                    </a:lnTo>
                    <a:lnTo>
                      <a:pt x="117673" y="57820"/>
                    </a:lnTo>
                    <a:lnTo>
                      <a:pt x="117673" y="58401"/>
                    </a:lnTo>
                    <a:lnTo>
                      <a:pt x="117673" y="61598"/>
                    </a:lnTo>
                    <a:lnTo>
                      <a:pt x="118005" y="63631"/>
                    </a:lnTo>
                    <a:lnTo>
                      <a:pt x="116675" y="65375"/>
                    </a:lnTo>
                    <a:lnTo>
                      <a:pt x="116343" y="67699"/>
                    </a:lnTo>
                    <a:lnTo>
                      <a:pt x="115678" y="70895"/>
                    </a:lnTo>
                    <a:lnTo>
                      <a:pt x="116675" y="71767"/>
                    </a:lnTo>
                    <a:lnTo>
                      <a:pt x="116343" y="74963"/>
                    </a:lnTo>
                    <a:lnTo>
                      <a:pt x="115013" y="75835"/>
                    </a:lnTo>
                    <a:lnTo>
                      <a:pt x="113019" y="76997"/>
                    </a:lnTo>
                    <a:lnTo>
                      <a:pt x="112686" y="78450"/>
                    </a:lnTo>
                    <a:lnTo>
                      <a:pt x="111689" y="79903"/>
                    </a:lnTo>
                    <a:lnTo>
                      <a:pt x="111024" y="79903"/>
                    </a:lnTo>
                    <a:lnTo>
                      <a:pt x="110692" y="81646"/>
                    </a:lnTo>
                    <a:lnTo>
                      <a:pt x="107368" y="83970"/>
                    </a:lnTo>
                    <a:lnTo>
                      <a:pt x="106703" y="84842"/>
                    </a:lnTo>
                    <a:lnTo>
                      <a:pt x="104709" y="86004"/>
                    </a:lnTo>
                    <a:lnTo>
                      <a:pt x="101052" y="85714"/>
                    </a:lnTo>
                    <a:lnTo>
                      <a:pt x="99722" y="88910"/>
                    </a:lnTo>
                    <a:lnTo>
                      <a:pt x="96398" y="90072"/>
                    </a:lnTo>
                    <a:lnTo>
                      <a:pt x="96066" y="91234"/>
                    </a:lnTo>
                    <a:lnTo>
                      <a:pt x="95069" y="92397"/>
                    </a:lnTo>
                    <a:lnTo>
                      <a:pt x="95401" y="93268"/>
                    </a:lnTo>
                    <a:lnTo>
                      <a:pt x="96066" y="94140"/>
                    </a:lnTo>
                    <a:lnTo>
                      <a:pt x="96066" y="95302"/>
                    </a:lnTo>
                    <a:lnTo>
                      <a:pt x="95069" y="100242"/>
                    </a:lnTo>
                    <a:lnTo>
                      <a:pt x="93074" y="102276"/>
                    </a:lnTo>
                    <a:lnTo>
                      <a:pt x="92742" y="102566"/>
                    </a:lnTo>
                    <a:lnTo>
                      <a:pt x="89418" y="98208"/>
                    </a:lnTo>
                    <a:lnTo>
                      <a:pt x="88088" y="99370"/>
                    </a:lnTo>
                    <a:lnTo>
                      <a:pt x="87091" y="100532"/>
                    </a:lnTo>
                    <a:lnTo>
                      <a:pt x="85429" y="107796"/>
                    </a:lnTo>
                    <a:lnTo>
                      <a:pt x="87091" y="111573"/>
                    </a:lnTo>
                    <a:lnTo>
                      <a:pt x="85761" y="112736"/>
                    </a:lnTo>
                    <a:lnTo>
                      <a:pt x="84764" y="112736"/>
                    </a:lnTo>
                    <a:lnTo>
                      <a:pt x="83767" y="113026"/>
                    </a:lnTo>
                    <a:lnTo>
                      <a:pt x="83767" y="115932"/>
                    </a:lnTo>
                    <a:lnTo>
                      <a:pt x="82105" y="118256"/>
                    </a:lnTo>
                    <a:lnTo>
                      <a:pt x="79445" y="119709"/>
                    </a:lnTo>
                    <a:lnTo>
                      <a:pt x="76454" y="119709"/>
                    </a:lnTo>
                    <a:lnTo>
                      <a:pt x="75124" y="117966"/>
                    </a:lnTo>
                    <a:lnTo>
                      <a:pt x="73795" y="117094"/>
                    </a:lnTo>
                    <a:lnTo>
                      <a:pt x="71135" y="115932"/>
                    </a:lnTo>
                    <a:lnTo>
                      <a:pt x="69473" y="115932"/>
                    </a:lnTo>
                    <a:lnTo>
                      <a:pt x="67811" y="113898"/>
                    </a:lnTo>
                    <a:lnTo>
                      <a:pt x="66814" y="110121"/>
                    </a:lnTo>
                    <a:lnTo>
                      <a:pt x="62825" y="111573"/>
                    </a:lnTo>
                    <a:lnTo>
                      <a:pt x="59833" y="115060"/>
                    </a:lnTo>
                    <a:lnTo>
                      <a:pt x="57506" y="115060"/>
                    </a:lnTo>
                    <a:lnTo>
                      <a:pt x="56509" y="115932"/>
                    </a:lnTo>
                    <a:lnTo>
                      <a:pt x="56177" y="116803"/>
                    </a:lnTo>
                    <a:lnTo>
                      <a:pt x="53518" y="114769"/>
                    </a:lnTo>
                    <a:lnTo>
                      <a:pt x="48864" y="113898"/>
                    </a:lnTo>
                    <a:lnTo>
                      <a:pt x="46537" y="115060"/>
                    </a:lnTo>
                    <a:lnTo>
                      <a:pt x="45872" y="116803"/>
                    </a:lnTo>
                    <a:lnTo>
                      <a:pt x="45207" y="116803"/>
                    </a:lnTo>
                    <a:lnTo>
                      <a:pt x="44542" y="11680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5" name="Shape 96" descr="Oregon, 25 percent by 2025 for large utilities. 5 to 10 percent by 2025 for smaller utilities." title="Oregon">
                <a:extLst>
                  <a:ext uri="{FF2B5EF4-FFF2-40B4-BE49-F238E27FC236}">
                    <a16:creationId xmlns:a16="http://schemas.microsoft.com/office/drawing/2014/main" id="{20077A7C-079F-9D42-83A6-79AF84B245D2}"/>
                  </a:ext>
                </a:extLst>
              </p:cNvPr>
              <p:cNvSpPr/>
              <p:nvPr/>
            </p:nvSpPr>
            <p:spPr>
              <a:xfrm>
                <a:off x="1310271" y="1548930"/>
                <a:ext cx="1094447" cy="875874"/>
              </a:xfrm>
              <a:custGeom>
                <a:avLst/>
                <a:gdLst/>
                <a:ahLst/>
                <a:cxnLst/>
                <a:rect l="0" t="0" r="0" b="0"/>
                <a:pathLst>
                  <a:path w="120000" h="120000" extrusionOk="0">
                    <a:moveTo>
                      <a:pt x="105417" y="67234"/>
                    </a:moveTo>
                    <a:lnTo>
                      <a:pt x="107174" y="68723"/>
                    </a:lnTo>
                    <a:lnTo>
                      <a:pt x="108052" y="69148"/>
                    </a:lnTo>
                    <a:lnTo>
                      <a:pt x="109106" y="71489"/>
                    </a:lnTo>
                    <a:lnTo>
                      <a:pt x="108579" y="72340"/>
                    </a:lnTo>
                    <a:lnTo>
                      <a:pt x="107174" y="77234"/>
                    </a:lnTo>
                    <a:lnTo>
                      <a:pt x="106647" y="77872"/>
                    </a:lnTo>
                    <a:lnTo>
                      <a:pt x="106120" y="78723"/>
                    </a:lnTo>
                    <a:lnTo>
                      <a:pt x="105592" y="81702"/>
                    </a:lnTo>
                    <a:lnTo>
                      <a:pt x="105417" y="84042"/>
                    </a:lnTo>
                    <a:lnTo>
                      <a:pt x="103660" y="93404"/>
                    </a:lnTo>
                    <a:lnTo>
                      <a:pt x="99795" y="119787"/>
                    </a:lnTo>
                    <a:lnTo>
                      <a:pt x="96632" y="119148"/>
                    </a:lnTo>
                    <a:lnTo>
                      <a:pt x="95929" y="119148"/>
                    </a:lnTo>
                    <a:lnTo>
                      <a:pt x="83455" y="116170"/>
                    </a:lnTo>
                    <a:lnTo>
                      <a:pt x="79414" y="114893"/>
                    </a:lnTo>
                    <a:lnTo>
                      <a:pt x="76778" y="114468"/>
                    </a:lnTo>
                    <a:lnTo>
                      <a:pt x="68169" y="112340"/>
                    </a:lnTo>
                    <a:lnTo>
                      <a:pt x="67642" y="112127"/>
                    </a:lnTo>
                    <a:lnTo>
                      <a:pt x="65534" y="111489"/>
                    </a:lnTo>
                    <a:lnTo>
                      <a:pt x="60614" y="110212"/>
                    </a:lnTo>
                    <a:lnTo>
                      <a:pt x="59033" y="110000"/>
                    </a:lnTo>
                    <a:lnTo>
                      <a:pt x="56046" y="109148"/>
                    </a:lnTo>
                    <a:lnTo>
                      <a:pt x="55344" y="109148"/>
                    </a:lnTo>
                    <a:lnTo>
                      <a:pt x="46734" y="106382"/>
                    </a:lnTo>
                    <a:lnTo>
                      <a:pt x="44099" y="105744"/>
                    </a:lnTo>
                    <a:lnTo>
                      <a:pt x="40937" y="104893"/>
                    </a:lnTo>
                    <a:lnTo>
                      <a:pt x="39004" y="104468"/>
                    </a:lnTo>
                    <a:lnTo>
                      <a:pt x="31449" y="102127"/>
                    </a:lnTo>
                    <a:lnTo>
                      <a:pt x="29341" y="101489"/>
                    </a:lnTo>
                    <a:lnTo>
                      <a:pt x="27584" y="100851"/>
                    </a:lnTo>
                    <a:lnTo>
                      <a:pt x="17393" y="97872"/>
                    </a:lnTo>
                    <a:lnTo>
                      <a:pt x="15988" y="97234"/>
                    </a:lnTo>
                    <a:lnTo>
                      <a:pt x="14758" y="97021"/>
                    </a:lnTo>
                    <a:lnTo>
                      <a:pt x="13352" y="96808"/>
                    </a:lnTo>
                    <a:lnTo>
                      <a:pt x="12122" y="96170"/>
                    </a:lnTo>
                    <a:lnTo>
                      <a:pt x="10893" y="95744"/>
                    </a:lnTo>
                    <a:lnTo>
                      <a:pt x="9311" y="95319"/>
                    </a:lnTo>
                    <a:lnTo>
                      <a:pt x="8960" y="95319"/>
                    </a:lnTo>
                    <a:lnTo>
                      <a:pt x="6676" y="94680"/>
                    </a:lnTo>
                    <a:lnTo>
                      <a:pt x="4216" y="93829"/>
                    </a:lnTo>
                    <a:lnTo>
                      <a:pt x="2635" y="93404"/>
                    </a:lnTo>
                    <a:lnTo>
                      <a:pt x="1405" y="92978"/>
                    </a:lnTo>
                    <a:lnTo>
                      <a:pt x="0" y="90000"/>
                    </a:lnTo>
                    <a:lnTo>
                      <a:pt x="1932" y="77872"/>
                    </a:lnTo>
                    <a:lnTo>
                      <a:pt x="351" y="72978"/>
                    </a:lnTo>
                    <a:lnTo>
                      <a:pt x="2635" y="70425"/>
                    </a:lnTo>
                    <a:lnTo>
                      <a:pt x="5797" y="62340"/>
                    </a:lnTo>
                    <a:lnTo>
                      <a:pt x="6676" y="61702"/>
                    </a:lnTo>
                    <a:lnTo>
                      <a:pt x="9136" y="57021"/>
                    </a:lnTo>
                    <a:lnTo>
                      <a:pt x="11420" y="51702"/>
                    </a:lnTo>
                    <a:lnTo>
                      <a:pt x="13704" y="42553"/>
                    </a:lnTo>
                    <a:lnTo>
                      <a:pt x="18799" y="26595"/>
                    </a:lnTo>
                    <a:lnTo>
                      <a:pt x="18799" y="26382"/>
                    </a:lnTo>
                    <a:lnTo>
                      <a:pt x="18799" y="26170"/>
                    </a:lnTo>
                    <a:lnTo>
                      <a:pt x="20556" y="21702"/>
                    </a:lnTo>
                    <a:lnTo>
                      <a:pt x="23016" y="10851"/>
                    </a:lnTo>
                    <a:lnTo>
                      <a:pt x="23016" y="10000"/>
                    </a:lnTo>
                    <a:lnTo>
                      <a:pt x="24948" y="2553"/>
                    </a:lnTo>
                    <a:lnTo>
                      <a:pt x="24421" y="0"/>
                    </a:lnTo>
                    <a:lnTo>
                      <a:pt x="24773" y="0"/>
                    </a:lnTo>
                    <a:lnTo>
                      <a:pt x="26002" y="1702"/>
                    </a:lnTo>
                    <a:lnTo>
                      <a:pt x="27935" y="1276"/>
                    </a:lnTo>
                    <a:lnTo>
                      <a:pt x="29341" y="425"/>
                    </a:lnTo>
                    <a:lnTo>
                      <a:pt x="31449" y="1063"/>
                    </a:lnTo>
                    <a:lnTo>
                      <a:pt x="31800" y="1702"/>
                    </a:lnTo>
                    <a:lnTo>
                      <a:pt x="32503" y="4255"/>
                    </a:lnTo>
                    <a:lnTo>
                      <a:pt x="33909" y="4680"/>
                    </a:lnTo>
                    <a:lnTo>
                      <a:pt x="34612" y="4255"/>
                    </a:lnTo>
                    <a:lnTo>
                      <a:pt x="37071" y="6170"/>
                    </a:lnTo>
                    <a:lnTo>
                      <a:pt x="38828" y="10425"/>
                    </a:lnTo>
                    <a:lnTo>
                      <a:pt x="38477" y="13191"/>
                    </a:lnTo>
                    <a:lnTo>
                      <a:pt x="38477" y="15531"/>
                    </a:lnTo>
                    <a:lnTo>
                      <a:pt x="38301" y="15744"/>
                    </a:lnTo>
                    <a:lnTo>
                      <a:pt x="38301" y="16170"/>
                    </a:lnTo>
                    <a:lnTo>
                      <a:pt x="38125" y="17446"/>
                    </a:lnTo>
                    <a:lnTo>
                      <a:pt x="41639" y="20851"/>
                    </a:lnTo>
                    <a:lnTo>
                      <a:pt x="44099" y="21914"/>
                    </a:lnTo>
                    <a:lnTo>
                      <a:pt x="45153" y="21276"/>
                    </a:lnTo>
                    <a:lnTo>
                      <a:pt x="46032" y="21702"/>
                    </a:lnTo>
                    <a:lnTo>
                      <a:pt x="49019" y="21063"/>
                    </a:lnTo>
                    <a:lnTo>
                      <a:pt x="50424" y="20000"/>
                    </a:lnTo>
                    <a:lnTo>
                      <a:pt x="51478" y="20425"/>
                    </a:lnTo>
                    <a:lnTo>
                      <a:pt x="54289" y="20425"/>
                    </a:lnTo>
                    <a:lnTo>
                      <a:pt x="54641" y="20851"/>
                    </a:lnTo>
                    <a:lnTo>
                      <a:pt x="55168" y="21276"/>
                    </a:lnTo>
                    <a:lnTo>
                      <a:pt x="57979" y="23191"/>
                    </a:lnTo>
                    <a:lnTo>
                      <a:pt x="58330" y="24680"/>
                    </a:lnTo>
                    <a:lnTo>
                      <a:pt x="61844" y="24680"/>
                    </a:lnTo>
                    <a:lnTo>
                      <a:pt x="62547" y="24255"/>
                    </a:lnTo>
                    <a:lnTo>
                      <a:pt x="65358" y="24042"/>
                    </a:lnTo>
                    <a:lnTo>
                      <a:pt x="65534" y="23404"/>
                    </a:lnTo>
                    <a:lnTo>
                      <a:pt x="67642" y="24893"/>
                    </a:lnTo>
                    <a:lnTo>
                      <a:pt x="71332" y="25531"/>
                    </a:lnTo>
                    <a:lnTo>
                      <a:pt x="74319" y="24042"/>
                    </a:lnTo>
                    <a:lnTo>
                      <a:pt x="75021" y="24042"/>
                    </a:lnTo>
                    <a:lnTo>
                      <a:pt x="75724" y="24042"/>
                    </a:lnTo>
                    <a:lnTo>
                      <a:pt x="76251" y="24042"/>
                    </a:lnTo>
                    <a:lnTo>
                      <a:pt x="78887" y="24255"/>
                    </a:lnTo>
                    <a:lnTo>
                      <a:pt x="80644" y="23191"/>
                    </a:lnTo>
                    <a:lnTo>
                      <a:pt x="82225" y="23829"/>
                    </a:lnTo>
                    <a:lnTo>
                      <a:pt x="84685" y="24042"/>
                    </a:lnTo>
                    <a:lnTo>
                      <a:pt x="86266" y="24680"/>
                    </a:lnTo>
                    <a:lnTo>
                      <a:pt x="88374" y="23404"/>
                    </a:lnTo>
                    <a:lnTo>
                      <a:pt x="91010" y="24042"/>
                    </a:lnTo>
                    <a:lnTo>
                      <a:pt x="97862" y="25744"/>
                    </a:lnTo>
                    <a:lnTo>
                      <a:pt x="101200" y="26595"/>
                    </a:lnTo>
                    <a:lnTo>
                      <a:pt x="101551" y="26595"/>
                    </a:lnTo>
                    <a:lnTo>
                      <a:pt x="104890" y="27659"/>
                    </a:lnTo>
                    <a:lnTo>
                      <a:pt x="106120" y="27872"/>
                    </a:lnTo>
                    <a:lnTo>
                      <a:pt x="106295" y="27872"/>
                    </a:lnTo>
                    <a:lnTo>
                      <a:pt x="107877" y="28085"/>
                    </a:lnTo>
                    <a:lnTo>
                      <a:pt x="109458" y="28510"/>
                    </a:lnTo>
                    <a:lnTo>
                      <a:pt x="109809" y="28510"/>
                    </a:lnTo>
                    <a:lnTo>
                      <a:pt x="115431" y="30212"/>
                    </a:lnTo>
                    <a:lnTo>
                      <a:pt x="115783" y="31063"/>
                    </a:lnTo>
                    <a:lnTo>
                      <a:pt x="116134" y="33191"/>
                    </a:lnTo>
                    <a:lnTo>
                      <a:pt x="116310" y="33404"/>
                    </a:lnTo>
                    <a:lnTo>
                      <a:pt x="119297" y="36595"/>
                    </a:lnTo>
                    <a:lnTo>
                      <a:pt x="119824" y="39574"/>
                    </a:lnTo>
                    <a:lnTo>
                      <a:pt x="115783" y="47021"/>
                    </a:lnTo>
                    <a:lnTo>
                      <a:pt x="115607" y="47234"/>
                    </a:lnTo>
                    <a:lnTo>
                      <a:pt x="114377" y="50212"/>
                    </a:lnTo>
                    <a:lnTo>
                      <a:pt x="113850" y="51063"/>
                    </a:lnTo>
                    <a:lnTo>
                      <a:pt x="112620" y="52553"/>
                    </a:lnTo>
                    <a:lnTo>
                      <a:pt x="111390" y="56170"/>
                    </a:lnTo>
                    <a:lnTo>
                      <a:pt x="109458" y="57659"/>
                    </a:lnTo>
                    <a:lnTo>
                      <a:pt x="105417" y="65531"/>
                    </a:lnTo>
                    <a:lnTo>
                      <a:pt x="105417" y="6723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6" name="Shape 97" descr="Pennsylvania, 18 percent by 2021." title="Pennsylvania">
                <a:extLst>
                  <a:ext uri="{FF2B5EF4-FFF2-40B4-BE49-F238E27FC236}">
                    <a16:creationId xmlns:a16="http://schemas.microsoft.com/office/drawing/2014/main" id="{1916950C-94A7-B541-99FC-6C5B362B80DF}"/>
                  </a:ext>
                </a:extLst>
              </p:cNvPr>
              <p:cNvSpPr/>
              <p:nvPr/>
            </p:nvSpPr>
            <p:spPr>
              <a:xfrm>
                <a:off x="6874721" y="2333994"/>
                <a:ext cx="801085" cy="509829"/>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7" name="Shape 98" descr="Rhode Island, 16 percent by 2020." title="Rhode Island">
                <a:extLst>
                  <a:ext uri="{FF2B5EF4-FFF2-40B4-BE49-F238E27FC236}">
                    <a16:creationId xmlns:a16="http://schemas.microsoft.com/office/drawing/2014/main" id="{2E738E12-2683-1B4C-824F-A74FED973736}"/>
                  </a:ext>
                </a:extLst>
              </p:cNvPr>
              <p:cNvSpPr/>
              <p:nvPr/>
            </p:nvSpPr>
            <p:spPr>
              <a:xfrm>
                <a:off x="7970133" y="2213192"/>
                <a:ext cx="104810" cy="134304"/>
              </a:xfrm>
              <a:custGeom>
                <a:avLst/>
                <a:gdLst/>
                <a:ahLst/>
                <a:cxnLst/>
                <a:rect l="0" t="0" r="0" b="0"/>
                <a:pathLst>
                  <a:path w="120000" h="120000" extrusionOk="0">
                    <a:moveTo>
                      <a:pt x="98181" y="41860"/>
                    </a:moveTo>
                    <a:lnTo>
                      <a:pt x="109090" y="43255"/>
                    </a:lnTo>
                    <a:lnTo>
                      <a:pt x="112727" y="53023"/>
                    </a:lnTo>
                    <a:lnTo>
                      <a:pt x="118181" y="65581"/>
                    </a:lnTo>
                    <a:lnTo>
                      <a:pt x="109090" y="73953"/>
                    </a:lnTo>
                    <a:lnTo>
                      <a:pt x="105454" y="68372"/>
                    </a:lnTo>
                    <a:lnTo>
                      <a:pt x="100000" y="68372"/>
                    </a:lnTo>
                    <a:lnTo>
                      <a:pt x="94545" y="78139"/>
                    </a:lnTo>
                    <a:lnTo>
                      <a:pt x="80000" y="78139"/>
                    </a:lnTo>
                    <a:lnTo>
                      <a:pt x="72727" y="96279"/>
                    </a:lnTo>
                    <a:lnTo>
                      <a:pt x="56363" y="100465"/>
                    </a:lnTo>
                    <a:lnTo>
                      <a:pt x="21818" y="118604"/>
                    </a:lnTo>
                    <a:lnTo>
                      <a:pt x="21818" y="114418"/>
                    </a:lnTo>
                    <a:lnTo>
                      <a:pt x="23636" y="114418"/>
                    </a:lnTo>
                    <a:lnTo>
                      <a:pt x="29090" y="96279"/>
                    </a:lnTo>
                    <a:lnTo>
                      <a:pt x="21818" y="72558"/>
                    </a:lnTo>
                    <a:lnTo>
                      <a:pt x="21818" y="68372"/>
                    </a:lnTo>
                    <a:lnTo>
                      <a:pt x="18181" y="64186"/>
                    </a:lnTo>
                    <a:lnTo>
                      <a:pt x="18181" y="62790"/>
                    </a:lnTo>
                    <a:lnTo>
                      <a:pt x="16363" y="62790"/>
                    </a:lnTo>
                    <a:lnTo>
                      <a:pt x="14545" y="53023"/>
                    </a:lnTo>
                    <a:lnTo>
                      <a:pt x="10909" y="48837"/>
                    </a:lnTo>
                    <a:lnTo>
                      <a:pt x="3636" y="22325"/>
                    </a:lnTo>
                    <a:lnTo>
                      <a:pt x="0" y="12558"/>
                    </a:lnTo>
                    <a:lnTo>
                      <a:pt x="3636" y="11162"/>
                    </a:lnTo>
                    <a:lnTo>
                      <a:pt x="32727" y="2790"/>
                    </a:lnTo>
                    <a:lnTo>
                      <a:pt x="41818" y="2790"/>
                    </a:lnTo>
                    <a:lnTo>
                      <a:pt x="49090" y="1395"/>
                    </a:lnTo>
                    <a:lnTo>
                      <a:pt x="56363" y="0"/>
                    </a:lnTo>
                    <a:lnTo>
                      <a:pt x="58181" y="2790"/>
                    </a:lnTo>
                    <a:lnTo>
                      <a:pt x="63636" y="16744"/>
                    </a:lnTo>
                    <a:lnTo>
                      <a:pt x="67272" y="13953"/>
                    </a:lnTo>
                    <a:lnTo>
                      <a:pt x="74545" y="32093"/>
                    </a:lnTo>
                    <a:lnTo>
                      <a:pt x="85454" y="33488"/>
                    </a:lnTo>
                    <a:lnTo>
                      <a:pt x="87272" y="36279"/>
                    </a:lnTo>
                    <a:lnTo>
                      <a:pt x="98181" y="4186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8" name="Shape 99">
                <a:extLst>
                  <a:ext uri="{FF2B5EF4-FFF2-40B4-BE49-F238E27FC236}">
                    <a16:creationId xmlns:a16="http://schemas.microsoft.com/office/drawing/2014/main" id="{D538BBAF-5751-8845-AFE6-019289767345}"/>
                  </a:ext>
                </a:extLst>
              </p:cNvPr>
              <p:cNvSpPr/>
              <p:nvPr/>
            </p:nvSpPr>
            <p:spPr>
              <a:xfrm>
                <a:off x="8115160" y="2275260"/>
                <a:ext cx="48455" cy="36868"/>
              </a:xfrm>
              <a:custGeom>
                <a:avLst/>
                <a:gdLst/>
                <a:ahLst/>
                <a:cxnLst/>
                <a:rect l="0" t="0" r="0" b="0"/>
                <a:pathLst>
                  <a:path w="120000" h="120000" extrusionOk="0">
                    <a:moveTo>
                      <a:pt x="0" y="99130"/>
                    </a:moveTo>
                    <a:lnTo>
                      <a:pt x="24000" y="114782"/>
                    </a:lnTo>
                    <a:lnTo>
                      <a:pt x="28000" y="88695"/>
                    </a:lnTo>
                    <a:lnTo>
                      <a:pt x="116000" y="46956"/>
                    </a:lnTo>
                    <a:lnTo>
                      <a:pt x="100000" y="20869"/>
                    </a:lnTo>
                    <a:lnTo>
                      <a:pt x="56000" y="0"/>
                    </a:lnTo>
                    <a:lnTo>
                      <a:pt x="24000" y="67826"/>
                    </a:lnTo>
                    <a:lnTo>
                      <a:pt x="0" y="9913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9" name="Shape 100" descr="Texas, 5,880 mega watts by 2015. Double credit for all non-wind renewables, including solar." title="Texas">
                <a:extLst>
                  <a:ext uri="{FF2B5EF4-FFF2-40B4-BE49-F238E27FC236}">
                    <a16:creationId xmlns:a16="http://schemas.microsoft.com/office/drawing/2014/main" id="{0032293C-00C8-2049-893F-D9DB874C26D7}"/>
                  </a:ext>
                </a:extLst>
              </p:cNvPr>
              <p:cNvSpPr/>
              <p:nvPr/>
            </p:nvSpPr>
            <p:spPr>
              <a:xfrm>
                <a:off x="3384249" y="3568623"/>
                <a:ext cx="1912913" cy="1814950"/>
              </a:xfrm>
              <a:custGeom>
                <a:avLst/>
                <a:gdLst/>
                <a:ahLst/>
                <a:cxnLst/>
                <a:rect l="0" t="0" r="0" b="0"/>
                <a:pathLst>
                  <a:path w="120000" h="120000" extrusionOk="0">
                    <a:moveTo>
                      <a:pt x="61809" y="99125"/>
                    </a:moveTo>
                    <a:lnTo>
                      <a:pt x="60904" y="97789"/>
                    </a:lnTo>
                    <a:lnTo>
                      <a:pt x="59597" y="96041"/>
                    </a:lnTo>
                    <a:lnTo>
                      <a:pt x="57688" y="93881"/>
                    </a:lnTo>
                    <a:lnTo>
                      <a:pt x="57286" y="93161"/>
                    </a:lnTo>
                    <a:lnTo>
                      <a:pt x="56381" y="90591"/>
                    </a:lnTo>
                    <a:lnTo>
                      <a:pt x="56582" y="90488"/>
                    </a:lnTo>
                    <a:lnTo>
                      <a:pt x="54170" y="85964"/>
                    </a:lnTo>
                    <a:lnTo>
                      <a:pt x="53668" y="83907"/>
                    </a:lnTo>
                    <a:lnTo>
                      <a:pt x="52663" y="82879"/>
                    </a:lnTo>
                    <a:lnTo>
                      <a:pt x="52361" y="82056"/>
                    </a:lnTo>
                    <a:lnTo>
                      <a:pt x="50452" y="80514"/>
                    </a:lnTo>
                    <a:lnTo>
                      <a:pt x="50050" y="79485"/>
                    </a:lnTo>
                    <a:lnTo>
                      <a:pt x="49346" y="79383"/>
                    </a:lnTo>
                    <a:lnTo>
                      <a:pt x="49045" y="78971"/>
                    </a:lnTo>
                    <a:lnTo>
                      <a:pt x="48341" y="78766"/>
                    </a:lnTo>
                    <a:lnTo>
                      <a:pt x="48140" y="77634"/>
                    </a:lnTo>
                    <a:lnTo>
                      <a:pt x="47738" y="77634"/>
                    </a:lnTo>
                    <a:lnTo>
                      <a:pt x="46633" y="76092"/>
                    </a:lnTo>
                    <a:lnTo>
                      <a:pt x="45728" y="76092"/>
                    </a:lnTo>
                    <a:lnTo>
                      <a:pt x="45728" y="75784"/>
                    </a:lnTo>
                    <a:lnTo>
                      <a:pt x="43618" y="75784"/>
                    </a:lnTo>
                    <a:lnTo>
                      <a:pt x="41507" y="75269"/>
                    </a:lnTo>
                    <a:lnTo>
                      <a:pt x="41407" y="75475"/>
                    </a:lnTo>
                    <a:lnTo>
                      <a:pt x="40904" y="75372"/>
                    </a:lnTo>
                    <a:lnTo>
                      <a:pt x="40904" y="75681"/>
                    </a:lnTo>
                    <a:lnTo>
                      <a:pt x="38291" y="74344"/>
                    </a:lnTo>
                    <a:lnTo>
                      <a:pt x="36381" y="75784"/>
                    </a:lnTo>
                    <a:lnTo>
                      <a:pt x="35678" y="75784"/>
                    </a:lnTo>
                    <a:lnTo>
                      <a:pt x="34070" y="77326"/>
                    </a:lnTo>
                    <a:lnTo>
                      <a:pt x="32663" y="81233"/>
                    </a:lnTo>
                    <a:lnTo>
                      <a:pt x="30653" y="83187"/>
                    </a:lnTo>
                    <a:lnTo>
                      <a:pt x="30050" y="84215"/>
                    </a:lnTo>
                    <a:lnTo>
                      <a:pt x="27939" y="83496"/>
                    </a:lnTo>
                    <a:lnTo>
                      <a:pt x="26733" y="82159"/>
                    </a:lnTo>
                    <a:lnTo>
                      <a:pt x="24623" y="81028"/>
                    </a:lnTo>
                    <a:lnTo>
                      <a:pt x="24221" y="80616"/>
                    </a:lnTo>
                    <a:lnTo>
                      <a:pt x="22211" y="79897"/>
                    </a:lnTo>
                    <a:lnTo>
                      <a:pt x="21306" y="79177"/>
                    </a:lnTo>
                    <a:lnTo>
                      <a:pt x="20000" y="77634"/>
                    </a:lnTo>
                    <a:lnTo>
                      <a:pt x="17788" y="76092"/>
                    </a:lnTo>
                    <a:lnTo>
                      <a:pt x="16381" y="71773"/>
                    </a:lnTo>
                    <a:lnTo>
                      <a:pt x="16281" y="68997"/>
                    </a:lnTo>
                    <a:lnTo>
                      <a:pt x="14874" y="65809"/>
                    </a:lnTo>
                    <a:lnTo>
                      <a:pt x="14070" y="64678"/>
                    </a:lnTo>
                    <a:lnTo>
                      <a:pt x="13869" y="64061"/>
                    </a:lnTo>
                    <a:lnTo>
                      <a:pt x="10653" y="62005"/>
                    </a:lnTo>
                    <a:lnTo>
                      <a:pt x="8643" y="58920"/>
                    </a:lnTo>
                    <a:lnTo>
                      <a:pt x="7336" y="58097"/>
                    </a:lnTo>
                    <a:lnTo>
                      <a:pt x="5427" y="55424"/>
                    </a:lnTo>
                    <a:lnTo>
                      <a:pt x="4321" y="54807"/>
                    </a:lnTo>
                    <a:lnTo>
                      <a:pt x="3316" y="53984"/>
                    </a:lnTo>
                    <a:lnTo>
                      <a:pt x="1909" y="51002"/>
                    </a:lnTo>
                    <a:lnTo>
                      <a:pt x="1105" y="51002"/>
                    </a:lnTo>
                    <a:lnTo>
                      <a:pt x="904" y="50591"/>
                    </a:lnTo>
                    <a:lnTo>
                      <a:pt x="0" y="49254"/>
                    </a:lnTo>
                    <a:lnTo>
                      <a:pt x="201" y="48946"/>
                    </a:lnTo>
                    <a:lnTo>
                      <a:pt x="0" y="48329"/>
                    </a:lnTo>
                    <a:lnTo>
                      <a:pt x="201" y="48123"/>
                    </a:lnTo>
                    <a:lnTo>
                      <a:pt x="2412" y="48329"/>
                    </a:lnTo>
                    <a:lnTo>
                      <a:pt x="3618" y="48329"/>
                    </a:lnTo>
                    <a:lnTo>
                      <a:pt x="4723" y="48431"/>
                    </a:lnTo>
                    <a:lnTo>
                      <a:pt x="5929" y="48534"/>
                    </a:lnTo>
                    <a:lnTo>
                      <a:pt x="11557" y="49151"/>
                    </a:lnTo>
                    <a:lnTo>
                      <a:pt x="14070" y="49254"/>
                    </a:lnTo>
                    <a:lnTo>
                      <a:pt x="15678" y="49254"/>
                    </a:lnTo>
                    <a:lnTo>
                      <a:pt x="16381" y="49254"/>
                    </a:lnTo>
                    <a:lnTo>
                      <a:pt x="20703" y="49665"/>
                    </a:lnTo>
                    <a:lnTo>
                      <a:pt x="21708" y="49665"/>
                    </a:lnTo>
                    <a:lnTo>
                      <a:pt x="23919" y="49871"/>
                    </a:lnTo>
                    <a:lnTo>
                      <a:pt x="24221" y="49871"/>
                    </a:lnTo>
                    <a:lnTo>
                      <a:pt x="26331" y="49974"/>
                    </a:lnTo>
                    <a:lnTo>
                      <a:pt x="26432" y="49974"/>
                    </a:lnTo>
                    <a:lnTo>
                      <a:pt x="26532" y="49974"/>
                    </a:lnTo>
                    <a:lnTo>
                      <a:pt x="27537" y="49974"/>
                    </a:lnTo>
                    <a:lnTo>
                      <a:pt x="29949" y="50282"/>
                    </a:lnTo>
                    <a:lnTo>
                      <a:pt x="30251" y="50282"/>
                    </a:lnTo>
                    <a:lnTo>
                      <a:pt x="32060" y="50282"/>
                    </a:lnTo>
                    <a:lnTo>
                      <a:pt x="32562" y="50282"/>
                    </a:lnTo>
                    <a:lnTo>
                      <a:pt x="32562" y="49254"/>
                    </a:lnTo>
                    <a:lnTo>
                      <a:pt x="32663" y="47609"/>
                    </a:lnTo>
                    <a:lnTo>
                      <a:pt x="32864" y="45038"/>
                    </a:lnTo>
                    <a:lnTo>
                      <a:pt x="32864" y="44421"/>
                    </a:lnTo>
                    <a:lnTo>
                      <a:pt x="32964" y="43290"/>
                    </a:lnTo>
                    <a:lnTo>
                      <a:pt x="32964" y="41131"/>
                    </a:lnTo>
                    <a:lnTo>
                      <a:pt x="33165" y="39588"/>
                    </a:lnTo>
                    <a:lnTo>
                      <a:pt x="33266" y="37737"/>
                    </a:lnTo>
                    <a:lnTo>
                      <a:pt x="33366" y="34858"/>
                    </a:lnTo>
                    <a:lnTo>
                      <a:pt x="33366" y="34755"/>
                    </a:lnTo>
                    <a:lnTo>
                      <a:pt x="33567" y="33419"/>
                    </a:lnTo>
                    <a:lnTo>
                      <a:pt x="33567" y="33213"/>
                    </a:lnTo>
                    <a:lnTo>
                      <a:pt x="33567" y="32699"/>
                    </a:lnTo>
                    <a:lnTo>
                      <a:pt x="33668" y="31568"/>
                    </a:lnTo>
                    <a:lnTo>
                      <a:pt x="33668" y="31156"/>
                    </a:lnTo>
                    <a:lnTo>
                      <a:pt x="33668" y="29922"/>
                    </a:lnTo>
                    <a:lnTo>
                      <a:pt x="33869" y="27866"/>
                    </a:lnTo>
                    <a:lnTo>
                      <a:pt x="33969" y="25192"/>
                    </a:lnTo>
                    <a:lnTo>
                      <a:pt x="33969" y="24473"/>
                    </a:lnTo>
                    <a:lnTo>
                      <a:pt x="34070" y="23136"/>
                    </a:lnTo>
                    <a:lnTo>
                      <a:pt x="34271" y="22313"/>
                    </a:lnTo>
                    <a:lnTo>
                      <a:pt x="34271" y="19640"/>
                    </a:lnTo>
                    <a:lnTo>
                      <a:pt x="34371" y="18200"/>
                    </a:lnTo>
                    <a:lnTo>
                      <a:pt x="34371" y="17172"/>
                    </a:lnTo>
                    <a:lnTo>
                      <a:pt x="34572" y="16658"/>
                    </a:lnTo>
                    <a:lnTo>
                      <a:pt x="34572" y="15218"/>
                    </a:lnTo>
                    <a:lnTo>
                      <a:pt x="34572" y="14601"/>
                    </a:lnTo>
                    <a:lnTo>
                      <a:pt x="34673" y="13676"/>
                    </a:lnTo>
                    <a:lnTo>
                      <a:pt x="34673" y="13059"/>
                    </a:lnTo>
                    <a:lnTo>
                      <a:pt x="34773" y="9665"/>
                    </a:lnTo>
                    <a:lnTo>
                      <a:pt x="34773" y="8329"/>
                    </a:lnTo>
                    <a:lnTo>
                      <a:pt x="34974" y="8226"/>
                    </a:lnTo>
                    <a:lnTo>
                      <a:pt x="34974" y="7917"/>
                    </a:lnTo>
                    <a:lnTo>
                      <a:pt x="35075" y="4832"/>
                    </a:lnTo>
                    <a:lnTo>
                      <a:pt x="35175" y="0"/>
                    </a:lnTo>
                    <a:lnTo>
                      <a:pt x="35678" y="0"/>
                    </a:lnTo>
                    <a:lnTo>
                      <a:pt x="38994" y="0"/>
                    </a:lnTo>
                    <a:lnTo>
                      <a:pt x="40904" y="102"/>
                    </a:lnTo>
                    <a:lnTo>
                      <a:pt x="42914" y="102"/>
                    </a:lnTo>
                    <a:lnTo>
                      <a:pt x="43216" y="205"/>
                    </a:lnTo>
                    <a:lnTo>
                      <a:pt x="43316" y="205"/>
                    </a:lnTo>
                    <a:lnTo>
                      <a:pt x="44020" y="205"/>
                    </a:lnTo>
                    <a:lnTo>
                      <a:pt x="45125" y="205"/>
                    </a:lnTo>
                    <a:lnTo>
                      <a:pt x="45527" y="411"/>
                    </a:lnTo>
                    <a:lnTo>
                      <a:pt x="47537" y="411"/>
                    </a:lnTo>
                    <a:lnTo>
                      <a:pt x="49547" y="411"/>
                    </a:lnTo>
                    <a:lnTo>
                      <a:pt x="50653" y="514"/>
                    </a:lnTo>
                    <a:lnTo>
                      <a:pt x="52261" y="514"/>
                    </a:lnTo>
                    <a:lnTo>
                      <a:pt x="52964" y="616"/>
                    </a:lnTo>
                    <a:lnTo>
                      <a:pt x="53366" y="616"/>
                    </a:lnTo>
                    <a:lnTo>
                      <a:pt x="53869" y="616"/>
                    </a:lnTo>
                    <a:lnTo>
                      <a:pt x="56180" y="616"/>
                    </a:lnTo>
                    <a:lnTo>
                      <a:pt x="56783" y="616"/>
                    </a:lnTo>
                    <a:lnTo>
                      <a:pt x="58190" y="616"/>
                    </a:lnTo>
                    <a:lnTo>
                      <a:pt x="58391" y="616"/>
                    </a:lnTo>
                    <a:lnTo>
                      <a:pt x="61608" y="822"/>
                    </a:lnTo>
                    <a:lnTo>
                      <a:pt x="61608" y="2262"/>
                    </a:lnTo>
                    <a:lnTo>
                      <a:pt x="61407" y="5758"/>
                    </a:lnTo>
                    <a:lnTo>
                      <a:pt x="61407" y="6375"/>
                    </a:lnTo>
                    <a:lnTo>
                      <a:pt x="61407" y="7403"/>
                    </a:lnTo>
                    <a:lnTo>
                      <a:pt x="61407" y="7609"/>
                    </a:lnTo>
                    <a:lnTo>
                      <a:pt x="61306" y="8329"/>
                    </a:lnTo>
                    <a:lnTo>
                      <a:pt x="61306" y="9254"/>
                    </a:lnTo>
                    <a:lnTo>
                      <a:pt x="61306" y="10591"/>
                    </a:lnTo>
                    <a:lnTo>
                      <a:pt x="61306" y="12030"/>
                    </a:lnTo>
                    <a:lnTo>
                      <a:pt x="61306" y="12339"/>
                    </a:lnTo>
                    <a:lnTo>
                      <a:pt x="61306" y="12956"/>
                    </a:lnTo>
                    <a:lnTo>
                      <a:pt x="61306" y="14395"/>
                    </a:lnTo>
                    <a:lnTo>
                      <a:pt x="61306" y="14807"/>
                    </a:lnTo>
                    <a:lnTo>
                      <a:pt x="61306" y="15629"/>
                    </a:lnTo>
                    <a:lnTo>
                      <a:pt x="61306" y="16246"/>
                    </a:lnTo>
                    <a:lnTo>
                      <a:pt x="61105" y="17377"/>
                    </a:lnTo>
                    <a:lnTo>
                      <a:pt x="61105" y="19023"/>
                    </a:lnTo>
                    <a:lnTo>
                      <a:pt x="61105" y="19742"/>
                    </a:lnTo>
                    <a:lnTo>
                      <a:pt x="61105" y="20462"/>
                    </a:lnTo>
                    <a:lnTo>
                      <a:pt x="61005" y="22622"/>
                    </a:lnTo>
                    <a:lnTo>
                      <a:pt x="61407" y="22519"/>
                    </a:lnTo>
                    <a:lnTo>
                      <a:pt x="62512" y="23136"/>
                    </a:lnTo>
                    <a:lnTo>
                      <a:pt x="63216" y="24164"/>
                    </a:lnTo>
                    <a:lnTo>
                      <a:pt x="65427" y="24473"/>
                    </a:lnTo>
                    <a:lnTo>
                      <a:pt x="65728" y="24473"/>
                    </a:lnTo>
                    <a:lnTo>
                      <a:pt x="67738" y="24884"/>
                    </a:lnTo>
                    <a:lnTo>
                      <a:pt x="67939" y="25192"/>
                    </a:lnTo>
                    <a:lnTo>
                      <a:pt x="68140" y="26426"/>
                    </a:lnTo>
                    <a:lnTo>
                      <a:pt x="68844" y="26940"/>
                    </a:lnTo>
                    <a:lnTo>
                      <a:pt x="69346" y="26735"/>
                    </a:lnTo>
                    <a:lnTo>
                      <a:pt x="70351" y="26940"/>
                    </a:lnTo>
                    <a:lnTo>
                      <a:pt x="72160" y="27557"/>
                    </a:lnTo>
                    <a:lnTo>
                      <a:pt x="73266" y="27352"/>
                    </a:lnTo>
                    <a:lnTo>
                      <a:pt x="73266" y="27455"/>
                    </a:lnTo>
                    <a:lnTo>
                      <a:pt x="73869" y="27557"/>
                    </a:lnTo>
                    <a:lnTo>
                      <a:pt x="74371" y="28174"/>
                    </a:lnTo>
                    <a:lnTo>
                      <a:pt x="74974" y="28277"/>
                    </a:lnTo>
                    <a:lnTo>
                      <a:pt x="76582" y="27557"/>
                    </a:lnTo>
                    <a:lnTo>
                      <a:pt x="77185" y="27763"/>
                    </a:lnTo>
                    <a:lnTo>
                      <a:pt x="77587" y="27557"/>
                    </a:lnTo>
                    <a:lnTo>
                      <a:pt x="77989" y="27455"/>
                    </a:lnTo>
                    <a:lnTo>
                      <a:pt x="78190" y="29203"/>
                    </a:lnTo>
                    <a:lnTo>
                      <a:pt x="78994" y="29203"/>
                    </a:lnTo>
                    <a:lnTo>
                      <a:pt x="78994" y="30334"/>
                    </a:lnTo>
                    <a:lnTo>
                      <a:pt x="80000" y="30745"/>
                    </a:lnTo>
                    <a:lnTo>
                      <a:pt x="82211" y="29305"/>
                    </a:lnTo>
                    <a:lnTo>
                      <a:pt x="82613" y="30128"/>
                    </a:lnTo>
                    <a:lnTo>
                      <a:pt x="83015" y="30025"/>
                    </a:lnTo>
                    <a:lnTo>
                      <a:pt x="83316" y="30025"/>
                    </a:lnTo>
                    <a:lnTo>
                      <a:pt x="84321" y="31053"/>
                    </a:lnTo>
                    <a:lnTo>
                      <a:pt x="86130" y="30437"/>
                    </a:lnTo>
                    <a:lnTo>
                      <a:pt x="85929" y="31773"/>
                    </a:lnTo>
                    <a:lnTo>
                      <a:pt x="86633" y="32185"/>
                    </a:lnTo>
                    <a:lnTo>
                      <a:pt x="88241" y="29614"/>
                    </a:lnTo>
                    <a:lnTo>
                      <a:pt x="88341" y="29614"/>
                    </a:lnTo>
                    <a:lnTo>
                      <a:pt x="90050" y="31053"/>
                    </a:lnTo>
                    <a:lnTo>
                      <a:pt x="91256" y="30128"/>
                    </a:lnTo>
                    <a:lnTo>
                      <a:pt x="91457" y="30128"/>
                    </a:lnTo>
                    <a:lnTo>
                      <a:pt x="91256" y="30437"/>
                    </a:lnTo>
                    <a:lnTo>
                      <a:pt x="92261" y="31568"/>
                    </a:lnTo>
                    <a:lnTo>
                      <a:pt x="92964" y="31568"/>
                    </a:lnTo>
                    <a:lnTo>
                      <a:pt x="93266" y="31979"/>
                    </a:lnTo>
                    <a:lnTo>
                      <a:pt x="94371" y="31568"/>
                    </a:lnTo>
                    <a:lnTo>
                      <a:pt x="96582" y="30334"/>
                    </a:lnTo>
                    <a:lnTo>
                      <a:pt x="97989" y="30642"/>
                    </a:lnTo>
                    <a:lnTo>
                      <a:pt x="98793" y="30334"/>
                    </a:lnTo>
                    <a:lnTo>
                      <a:pt x="98894" y="30025"/>
                    </a:lnTo>
                    <a:lnTo>
                      <a:pt x="100201" y="29717"/>
                    </a:lnTo>
                    <a:lnTo>
                      <a:pt x="100201" y="29408"/>
                    </a:lnTo>
                    <a:lnTo>
                      <a:pt x="100502" y="29614"/>
                    </a:lnTo>
                    <a:lnTo>
                      <a:pt x="100703" y="30025"/>
                    </a:lnTo>
                    <a:lnTo>
                      <a:pt x="100603" y="30025"/>
                    </a:lnTo>
                    <a:lnTo>
                      <a:pt x="102814" y="30025"/>
                    </a:lnTo>
                    <a:lnTo>
                      <a:pt x="103115" y="30025"/>
                    </a:lnTo>
                    <a:lnTo>
                      <a:pt x="103216" y="29408"/>
                    </a:lnTo>
                    <a:lnTo>
                      <a:pt x="104221" y="29305"/>
                    </a:lnTo>
                    <a:lnTo>
                      <a:pt x="104522" y="29408"/>
                    </a:lnTo>
                    <a:lnTo>
                      <a:pt x="104522" y="29717"/>
                    </a:lnTo>
                    <a:lnTo>
                      <a:pt x="105628" y="30128"/>
                    </a:lnTo>
                    <a:lnTo>
                      <a:pt x="106733" y="31465"/>
                    </a:lnTo>
                    <a:lnTo>
                      <a:pt x="107135" y="31568"/>
                    </a:lnTo>
                    <a:lnTo>
                      <a:pt x="107135" y="31362"/>
                    </a:lnTo>
                    <a:lnTo>
                      <a:pt x="107839" y="31465"/>
                    </a:lnTo>
                    <a:lnTo>
                      <a:pt x="107839" y="31773"/>
                    </a:lnTo>
                    <a:lnTo>
                      <a:pt x="108040" y="31773"/>
                    </a:lnTo>
                    <a:lnTo>
                      <a:pt x="107839" y="31876"/>
                    </a:lnTo>
                    <a:lnTo>
                      <a:pt x="108944" y="32185"/>
                    </a:lnTo>
                    <a:lnTo>
                      <a:pt x="109949" y="32904"/>
                    </a:lnTo>
                    <a:lnTo>
                      <a:pt x="110251" y="32596"/>
                    </a:lnTo>
                    <a:lnTo>
                      <a:pt x="111155" y="33624"/>
                    </a:lnTo>
                    <a:lnTo>
                      <a:pt x="112361" y="33007"/>
                    </a:lnTo>
                    <a:lnTo>
                      <a:pt x="114271" y="33419"/>
                    </a:lnTo>
                    <a:lnTo>
                      <a:pt x="114271" y="33727"/>
                    </a:lnTo>
                    <a:lnTo>
                      <a:pt x="114271" y="35475"/>
                    </a:lnTo>
                    <a:lnTo>
                      <a:pt x="114271" y="36606"/>
                    </a:lnTo>
                    <a:lnTo>
                      <a:pt x="114371" y="36709"/>
                    </a:lnTo>
                    <a:lnTo>
                      <a:pt x="114371" y="38149"/>
                    </a:lnTo>
                    <a:lnTo>
                      <a:pt x="114572" y="39280"/>
                    </a:lnTo>
                    <a:lnTo>
                      <a:pt x="114572" y="39588"/>
                    </a:lnTo>
                    <a:lnTo>
                      <a:pt x="114572" y="40822"/>
                    </a:lnTo>
                    <a:lnTo>
                      <a:pt x="114572" y="42467"/>
                    </a:lnTo>
                    <a:lnTo>
                      <a:pt x="114572" y="42570"/>
                    </a:lnTo>
                    <a:lnTo>
                      <a:pt x="114572" y="42982"/>
                    </a:lnTo>
                    <a:lnTo>
                      <a:pt x="114673" y="43701"/>
                    </a:lnTo>
                    <a:lnTo>
                      <a:pt x="114673" y="45141"/>
                    </a:lnTo>
                    <a:lnTo>
                      <a:pt x="114874" y="46375"/>
                    </a:lnTo>
                    <a:lnTo>
                      <a:pt x="114874" y="46580"/>
                    </a:lnTo>
                    <a:lnTo>
                      <a:pt x="114874" y="48020"/>
                    </a:lnTo>
                    <a:lnTo>
                      <a:pt x="114874" y="48534"/>
                    </a:lnTo>
                    <a:lnTo>
                      <a:pt x="114974" y="50694"/>
                    </a:lnTo>
                    <a:lnTo>
                      <a:pt x="115075" y="51002"/>
                    </a:lnTo>
                    <a:lnTo>
                      <a:pt x="115276" y="51002"/>
                    </a:lnTo>
                    <a:lnTo>
                      <a:pt x="115276" y="51311"/>
                    </a:lnTo>
                    <a:lnTo>
                      <a:pt x="116482" y="52442"/>
                    </a:lnTo>
                    <a:lnTo>
                      <a:pt x="116884" y="53573"/>
                    </a:lnTo>
                    <a:lnTo>
                      <a:pt x="116884" y="55424"/>
                    </a:lnTo>
                    <a:lnTo>
                      <a:pt x="117989" y="56246"/>
                    </a:lnTo>
                    <a:lnTo>
                      <a:pt x="117889" y="56452"/>
                    </a:lnTo>
                    <a:lnTo>
                      <a:pt x="119296" y="59845"/>
                    </a:lnTo>
                    <a:lnTo>
                      <a:pt x="119899" y="59845"/>
                    </a:lnTo>
                    <a:lnTo>
                      <a:pt x="119597" y="61799"/>
                    </a:lnTo>
                    <a:lnTo>
                      <a:pt x="119899" y="63239"/>
                    </a:lnTo>
                    <a:lnTo>
                      <a:pt x="119396" y="64678"/>
                    </a:lnTo>
                    <a:lnTo>
                      <a:pt x="118592" y="67557"/>
                    </a:lnTo>
                    <a:lnTo>
                      <a:pt x="118291" y="68483"/>
                    </a:lnTo>
                    <a:lnTo>
                      <a:pt x="118291" y="68688"/>
                    </a:lnTo>
                    <a:lnTo>
                      <a:pt x="118291" y="69511"/>
                    </a:lnTo>
                    <a:lnTo>
                      <a:pt x="118894" y="70334"/>
                    </a:lnTo>
                    <a:lnTo>
                      <a:pt x="118894" y="71670"/>
                    </a:lnTo>
                    <a:lnTo>
                      <a:pt x="118693" y="72493"/>
                    </a:lnTo>
                    <a:lnTo>
                      <a:pt x="118592" y="72699"/>
                    </a:lnTo>
                    <a:lnTo>
                      <a:pt x="118291" y="73110"/>
                    </a:lnTo>
                    <a:lnTo>
                      <a:pt x="117587" y="74652"/>
                    </a:lnTo>
                    <a:lnTo>
                      <a:pt x="117185" y="74755"/>
                    </a:lnTo>
                    <a:lnTo>
                      <a:pt x="117487" y="76092"/>
                    </a:lnTo>
                    <a:lnTo>
                      <a:pt x="117889" y="77120"/>
                    </a:lnTo>
                    <a:lnTo>
                      <a:pt x="117487" y="76812"/>
                    </a:lnTo>
                    <a:lnTo>
                      <a:pt x="115979" y="76812"/>
                    </a:lnTo>
                    <a:lnTo>
                      <a:pt x="113065" y="78251"/>
                    </a:lnTo>
                    <a:lnTo>
                      <a:pt x="112864" y="78251"/>
                    </a:lnTo>
                    <a:lnTo>
                      <a:pt x="109547" y="80616"/>
                    </a:lnTo>
                    <a:lnTo>
                      <a:pt x="108944" y="80514"/>
                    </a:lnTo>
                    <a:lnTo>
                      <a:pt x="110753" y="78971"/>
                    </a:lnTo>
                    <a:lnTo>
                      <a:pt x="111658" y="78663"/>
                    </a:lnTo>
                    <a:lnTo>
                      <a:pt x="111658" y="78457"/>
                    </a:lnTo>
                    <a:lnTo>
                      <a:pt x="110552" y="78354"/>
                    </a:lnTo>
                    <a:lnTo>
                      <a:pt x="109246" y="78766"/>
                    </a:lnTo>
                    <a:lnTo>
                      <a:pt x="109246" y="75886"/>
                    </a:lnTo>
                    <a:lnTo>
                      <a:pt x="108542" y="76195"/>
                    </a:lnTo>
                    <a:lnTo>
                      <a:pt x="108140" y="77223"/>
                    </a:lnTo>
                    <a:lnTo>
                      <a:pt x="107537" y="77120"/>
                    </a:lnTo>
                    <a:lnTo>
                      <a:pt x="107336" y="77120"/>
                    </a:lnTo>
                    <a:lnTo>
                      <a:pt x="107135" y="77120"/>
                    </a:lnTo>
                    <a:lnTo>
                      <a:pt x="106834" y="77634"/>
                    </a:lnTo>
                    <a:lnTo>
                      <a:pt x="107035" y="78251"/>
                    </a:lnTo>
                    <a:lnTo>
                      <a:pt x="106834" y="78457"/>
                    </a:lnTo>
                    <a:lnTo>
                      <a:pt x="107035" y="78766"/>
                    </a:lnTo>
                    <a:lnTo>
                      <a:pt x="107839" y="79074"/>
                    </a:lnTo>
                    <a:lnTo>
                      <a:pt x="108241" y="80308"/>
                    </a:lnTo>
                    <a:lnTo>
                      <a:pt x="109547" y="80925"/>
                    </a:lnTo>
                    <a:lnTo>
                      <a:pt x="105929" y="83907"/>
                    </a:lnTo>
                    <a:lnTo>
                      <a:pt x="103517" y="86169"/>
                    </a:lnTo>
                    <a:lnTo>
                      <a:pt x="102512" y="86786"/>
                    </a:lnTo>
                    <a:lnTo>
                      <a:pt x="102412" y="86786"/>
                    </a:lnTo>
                    <a:lnTo>
                      <a:pt x="98693" y="89048"/>
                    </a:lnTo>
                    <a:lnTo>
                      <a:pt x="95477" y="90899"/>
                    </a:lnTo>
                    <a:lnTo>
                      <a:pt x="94170" y="91928"/>
                    </a:lnTo>
                    <a:lnTo>
                      <a:pt x="93065" y="92853"/>
                    </a:lnTo>
                    <a:lnTo>
                      <a:pt x="91959" y="93573"/>
                    </a:lnTo>
                    <a:lnTo>
                      <a:pt x="89748" y="95629"/>
                    </a:lnTo>
                    <a:lnTo>
                      <a:pt x="88040" y="97789"/>
                    </a:lnTo>
                    <a:lnTo>
                      <a:pt x="87939" y="97994"/>
                    </a:lnTo>
                    <a:lnTo>
                      <a:pt x="88040" y="97994"/>
                    </a:lnTo>
                    <a:lnTo>
                      <a:pt x="87135" y="99125"/>
                    </a:lnTo>
                    <a:lnTo>
                      <a:pt x="86231" y="100874"/>
                    </a:lnTo>
                    <a:lnTo>
                      <a:pt x="85025" y="104267"/>
                    </a:lnTo>
                    <a:lnTo>
                      <a:pt x="85025" y="104575"/>
                    </a:lnTo>
                    <a:lnTo>
                      <a:pt x="84824" y="107249"/>
                    </a:lnTo>
                    <a:lnTo>
                      <a:pt x="85728" y="111876"/>
                    </a:lnTo>
                    <a:lnTo>
                      <a:pt x="86432" y="113830"/>
                    </a:lnTo>
                    <a:lnTo>
                      <a:pt x="87135" y="118457"/>
                    </a:lnTo>
                    <a:lnTo>
                      <a:pt x="85025" y="119897"/>
                    </a:lnTo>
                    <a:lnTo>
                      <a:pt x="83718" y="119691"/>
                    </a:lnTo>
                    <a:lnTo>
                      <a:pt x="82512" y="118457"/>
                    </a:lnTo>
                    <a:lnTo>
                      <a:pt x="80100" y="117737"/>
                    </a:lnTo>
                    <a:lnTo>
                      <a:pt x="76381" y="117737"/>
                    </a:lnTo>
                    <a:lnTo>
                      <a:pt x="76080" y="117120"/>
                    </a:lnTo>
                    <a:lnTo>
                      <a:pt x="75678" y="117120"/>
                    </a:lnTo>
                    <a:lnTo>
                      <a:pt x="72964" y="115578"/>
                    </a:lnTo>
                    <a:lnTo>
                      <a:pt x="72160" y="115681"/>
                    </a:lnTo>
                    <a:lnTo>
                      <a:pt x="71457" y="115167"/>
                    </a:lnTo>
                    <a:lnTo>
                      <a:pt x="71457" y="114755"/>
                    </a:lnTo>
                    <a:lnTo>
                      <a:pt x="69145" y="114035"/>
                    </a:lnTo>
                    <a:lnTo>
                      <a:pt x="67437" y="112185"/>
                    </a:lnTo>
                    <a:lnTo>
                      <a:pt x="66633" y="109203"/>
                    </a:lnTo>
                    <a:lnTo>
                      <a:pt x="65226" y="107249"/>
                    </a:lnTo>
                    <a:lnTo>
                      <a:pt x="64824" y="104267"/>
                    </a:lnTo>
                    <a:lnTo>
                      <a:pt x="64321" y="101696"/>
                    </a:lnTo>
                    <a:lnTo>
                      <a:pt x="63216" y="100154"/>
                    </a:lnTo>
                    <a:lnTo>
                      <a:pt x="62010" y="99434"/>
                    </a:lnTo>
                    <a:lnTo>
                      <a:pt x="61809" y="99125"/>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0" name="Shape 101" descr="Washington, 15 percent by 2020." title="Washington">
                <a:extLst>
                  <a:ext uri="{FF2B5EF4-FFF2-40B4-BE49-F238E27FC236}">
                    <a16:creationId xmlns:a16="http://schemas.microsoft.com/office/drawing/2014/main" id="{E52F1F74-E74E-D447-8447-7A47AAEAF030}"/>
                  </a:ext>
                </a:extLst>
              </p:cNvPr>
              <p:cNvSpPr/>
              <p:nvPr/>
            </p:nvSpPr>
            <p:spPr>
              <a:xfrm>
                <a:off x="1522935" y="1139608"/>
                <a:ext cx="918535" cy="632546"/>
              </a:xfrm>
              <a:custGeom>
                <a:avLst/>
                <a:gdLst/>
                <a:ahLst/>
                <a:cxnLst/>
                <a:rect l="0" t="0" r="0" b="0"/>
                <a:pathLst>
                  <a:path w="120000" h="120000" extrusionOk="0">
                    <a:moveTo>
                      <a:pt x="108710" y="105257"/>
                    </a:moveTo>
                    <a:lnTo>
                      <a:pt x="108501" y="107027"/>
                    </a:lnTo>
                    <a:lnTo>
                      <a:pt x="109337" y="110859"/>
                    </a:lnTo>
                    <a:lnTo>
                      <a:pt x="108919" y="119705"/>
                    </a:lnTo>
                    <a:lnTo>
                      <a:pt x="102229" y="117051"/>
                    </a:lnTo>
                    <a:lnTo>
                      <a:pt x="102020" y="117051"/>
                    </a:lnTo>
                    <a:lnTo>
                      <a:pt x="99930" y="116756"/>
                    </a:lnTo>
                    <a:lnTo>
                      <a:pt x="98257" y="116167"/>
                    </a:lnTo>
                    <a:lnTo>
                      <a:pt x="98048" y="116167"/>
                    </a:lnTo>
                    <a:lnTo>
                      <a:pt x="96585" y="115872"/>
                    </a:lnTo>
                    <a:lnTo>
                      <a:pt x="92404" y="114692"/>
                    </a:lnTo>
                    <a:lnTo>
                      <a:pt x="92195" y="114692"/>
                    </a:lnTo>
                    <a:lnTo>
                      <a:pt x="88222" y="113513"/>
                    </a:lnTo>
                    <a:lnTo>
                      <a:pt x="80069" y="110859"/>
                    </a:lnTo>
                    <a:lnTo>
                      <a:pt x="76933" y="110270"/>
                    </a:lnTo>
                    <a:lnTo>
                      <a:pt x="74216" y="111744"/>
                    </a:lnTo>
                    <a:lnTo>
                      <a:pt x="72543" y="110859"/>
                    </a:lnTo>
                    <a:lnTo>
                      <a:pt x="69616" y="110565"/>
                    </a:lnTo>
                    <a:lnTo>
                      <a:pt x="67526" y="109680"/>
                    </a:lnTo>
                    <a:lnTo>
                      <a:pt x="65644" y="111449"/>
                    </a:lnTo>
                    <a:lnTo>
                      <a:pt x="62299" y="110859"/>
                    </a:lnTo>
                    <a:lnTo>
                      <a:pt x="61881" y="110859"/>
                    </a:lnTo>
                    <a:lnTo>
                      <a:pt x="61045" y="110859"/>
                    </a:lnTo>
                    <a:lnTo>
                      <a:pt x="60000" y="110859"/>
                    </a:lnTo>
                    <a:lnTo>
                      <a:pt x="56655" y="112923"/>
                    </a:lnTo>
                    <a:lnTo>
                      <a:pt x="52264" y="112334"/>
                    </a:lnTo>
                    <a:lnTo>
                      <a:pt x="49756" y="110270"/>
                    </a:lnTo>
                    <a:lnTo>
                      <a:pt x="49337" y="110859"/>
                    </a:lnTo>
                    <a:lnTo>
                      <a:pt x="46202" y="111449"/>
                    </a:lnTo>
                    <a:lnTo>
                      <a:pt x="45365" y="111744"/>
                    </a:lnTo>
                    <a:lnTo>
                      <a:pt x="40975" y="111744"/>
                    </a:lnTo>
                    <a:lnTo>
                      <a:pt x="40766" y="109680"/>
                    </a:lnTo>
                    <a:lnTo>
                      <a:pt x="37212" y="107321"/>
                    </a:lnTo>
                    <a:lnTo>
                      <a:pt x="36585" y="106437"/>
                    </a:lnTo>
                    <a:lnTo>
                      <a:pt x="36376" y="106142"/>
                    </a:lnTo>
                    <a:lnTo>
                      <a:pt x="32822" y="106142"/>
                    </a:lnTo>
                    <a:lnTo>
                      <a:pt x="31777" y="105257"/>
                    </a:lnTo>
                    <a:lnTo>
                      <a:pt x="29895" y="107027"/>
                    </a:lnTo>
                    <a:lnTo>
                      <a:pt x="26550" y="107616"/>
                    </a:lnTo>
                    <a:lnTo>
                      <a:pt x="25296" y="107321"/>
                    </a:lnTo>
                    <a:lnTo>
                      <a:pt x="24250" y="108206"/>
                    </a:lnTo>
                    <a:lnTo>
                      <a:pt x="21324" y="106437"/>
                    </a:lnTo>
                    <a:lnTo>
                      <a:pt x="16933" y="102014"/>
                    </a:lnTo>
                    <a:lnTo>
                      <a:pt x="17351" y="99950"/>
                    </a:lnTo>
                    <a:lnTo>
                      <a:pt x="17351" y="99656"/>
                    </a:lnTo>
                    <a:lnTo>
                      <a:pt x="17560" y="99066"/>
                    </a:lnTo>
                    <a:lnTo>
                      <a:pt x="17560" y="95823"/>
                    </a:lnTo>
                    <a:lnTo>
                      <a:pt x="17770" y="92285"/>
                    </a:lnTo>
                    <a:lnTo>
                      <a:pt x="15888" y="86093"/>
                    </a:lnTo>
                    <a:lnTo>
                      <a:pt x="12961" y="83734"/>
                    </a:lnTo>
                    <a:lnTo>
                      <a:pt x="12125" y="84029"/>
                    </a:lnTo>
                    <a:lnTo>
                      <a:pt x="10243" y="83734"/>
                    </a:lnTo>
                    <a:lnTo>
                      <a:pt x="9407" y="79901"/>
                    </a:lnTo>
                    <a:lnTo>
                      <a:pt x="9198" y="79017"/>
                    </a:lnTo>
                    <a:lnTo>
                      <a:pt x="6480" y="78427"/>
                    </a:lnTo>
                    <a:lnTo>
                      <a:pt x="5435" y="76953"/>
                    </a:lnTo>
                    <a:lnTo>
                      <a:pt x="3135" y="77837"/>
                    </a:lnTo>
                    <a:lnTo>
                      <a:pt x="1672" y="76658"/>
                    </a:lnTo>
                    <a:lnTo>
                      <a:pt x="1254" y="74889"/>
                    </a:lnTo>
                    <a:lnTo>
                      <a:pt x="836" y="76363"/>
                    </a:lnTo>
                    <a:lnTo>
                      <a:pt x="0" y="75773"/>
                    </a:lnTo>
                    <a:lnTo>
                      <a:pt x="2508" y="64275"/>
                    </a:lnTo>
                    <a:lnTo>
                      <a:pt x="1881" y="70466"/>
                    </a:lnTo>
                    <a:lnTo>
                      <a:pt x="2717" y="69287"/>
                    </a:lnTo>
                    <a:lnTo>
                      <a:pt x="3972" y="69287"/>
                    </a:lnTo>
                    <a:lnTo>
                      <a:pt x="3972" y="65749"/>
                    </a:lnTo>
                    <a:lnTo>
                      <a:pt x="5435" y="63980"/>
                    </a:lnTo>
                    <a:lnTo>
                      <a:pt x="6062" y="62800"/>
                    </a:lnTo>
                    <a:lnTo>
                      <a:pt x="3554" y="62800"/>
                    </a:lnTo>
                    <a:lnTo>
                      <a:pt x="2508" y="61621"/>
                    </a:lnTo>
                    <a:lnTo>
                      <a:pt x="2717" y="59557"/>
                    </a:lnTo>
                    <a:lnTo>
                      <a:pt x="3135" y="56904"/>
                    </a:lnTo>
                    <a:lnTo>
                      <a:pt x="2508" y="55724"/>
                    </a:lnTo>
                    <a:lnTo>
                      <a:pt x="3344" y="57493"/>
                    </a:lnTo>
                    <a:lnTo>
                      <a:pt x="6898" y="56609"/>
                    </a:lnTo>
                    <a:lnTo>
                      <a:pt x="7108" y="55724"/>
                    </a:lnTo>
                    <a:lnTo>
                      <a:pt x="5017" y="54250"/>
                    </a:lnTo>
                    <a:lnTo>
                      <a:pt x="3972" y="52186"/>
                    </a:lnTo>
                    <a:lnTo>
                      <a:pt x="3344" y="55135"/>
                    </a:lnTo>
                    <a:lnTo>
                      <a:pt x="2508" y="55135"/>
                    </a:lnTo>
                    <a:lnTo>
                      <a:pt x="3344" y="46289"/>
                    </a:lnTo>
                    <a:lnTo>
                      <a:pt x="3344" y="43046"/>
                    </a:lnTo>
                    <a:lnTo>
                      <a:pt x="2508" y="40982"/>
                    </a:lnTo>
                    <a:lnTo>
                      <a:pt x="3135" y="35675"/>
                    </a:lnTo>
                    <a:lnTo>
                      <a:pt x="2508" y="28009"/>
                    </a:lnTo>
                    <a:lnTo>
                      <a:pt x="2717" y="27125"/>
                    </a:lnTo>
                    <a:lnTo>
                      <a:pt x="1045" y="23587"/>
                    </a:lnTo>
                    <a:lnTo>
                      <a:pt x="836" y="19459"/>
                    </a:lnTo>
                    <a:lnTo>
                      <a:pt x="1254" y="18280"/>
                    </a:lnTo>
                    <a:lnTo>
                      <a:pt x="1045" y="14447"/>
                    </a:lnTo>
                    <a:lnTo>
                      <a:pt x="3135" y="9140"/>
                    </a:lnTo>
                    <a:lnTo>
                      <a:pt x="2508" y="7665"/>
                    </a:lnTo>
                    <a:lnTo>
                      <a:pt x="3344" y="7665"/>
                    </a:lnTo>
                    <a:lnTo>
                      <a:pt x="12125" y="18280"/>
                    </a:lnTo>
                    <a:lnTo>
                      <a:pt x="20069" y="22407"/>
                    </a:lnTo>
                    <a:lnTo>
                      <a:pt x="20069" y="22702"/>
                    </a:lnTo>
                    <a:lnTo>
                      <a:pt x="25296" y="24471"/>
                    </a:lnTo>
                    <a:lnTo>
                      <a:pt x="27386" y="27125"/>
                    </a:lnTo>
                    <a:lnTo>
                      <a:pt x="28641" y="28009"/>
                    </a:lnTo>
                    <a:lnTo>
                      <a:pt x="28850" y="25945"/>
                    </a:lnTo>
                    <a:lnTo>
                      <a:pt x="30313" y="26535"/>
                    </a:lnTo>
                    <a:lnTo>
                      <a:pt x="29477" y="27125"/>
                    </a:lnTo>
                    <a:lnTo>
                      <a:pt x="29895" y="28894"/>
                    </a:lnTo>
                    <a:lnTo>
                      <a:pt x="30940" y="35085"/>
                    </a:lnTo>
                    <a:lnTo>
                      <a:pt x="28222" y="37149"/>
                    </a:lnTo>
                    <a:lnTo>
                      <a:pt x="28222" y="38329"/>
                    </a:lnTo>
                    <a:lnTo>
                      <a:pt x="31777" y="35085"/>
                    </a:lnTo>
                    <a:lnTo>
                      <a:pt x="32613" y="35085"/>
                    </a:lnTo>
                    <a:lnTo>
                      <a:pt x="32404" y="39508"/>
                    </a:lnTo>
                    <a:lnTo>
                      <a:pt x="31986" y="39213"/>
                    </a:lnTo>
                    <a:lnTo>
                      <a:pt x="30940" y="45995"/>
                    </a:lnTo>
                    <a:lnTo>
                      <a:pt x="31149" y="46289"/>
                    </a:lnTo>
                    <a:lnTo>
                      <a:pt x="31358" y="49238"/>
                    </a:lnTo>
                    <a:lnTo>
                      <a:pt x="31986" y="51007"/>
                    </a:lnTo>
                    <a:lnTo>
                      <a:pt x="29895" y="51597"/>
                    </a:lnTo>
                    <a:lnTo>
                      <a:pt x="29477" y="51007"/>
                    </a:lnTo>
                    <a:lnTo>
                      <a:pt x="29477" y="50417"/>
                    </a:lnTo>
                    <a:lnTo>
                      <a:pt x="29686" y="53071"/>
                    </a:lnTo>
                    <a:lnTo>
                      <a:pt x="31149" y="52481"/>
                    </a:lnTo>
                    <a:lnTo>
                      <a:pt x="32822" y="51597"/>
                    </a:lnTo>
                    <a:lnTo>
                      <a:pt x="32404" y="48943"/>
                    </a:lnTo>
                    <a:lnTo>
                      <a:pt x="33658" y="38624"/>
                    </a:lnTo>
                    <a:lnTo>
                      <a:pt x="36376" y="34201"/>
                    </a:lnTo>
                    <a:lnTo>
                      <a:pt x="37212" y="33906"/>
                    </a:lnTo>
                    <a:lnTo>
                      <a:pt x="37421" y="32432"/>
                    </a:lnTo>
                    <a:lnTo>
                      <a:pt x="36167" y="28304"/>
                    </a:lnTo>
                    <a:lnTo>
                      <a:pt x="36167" y="25061"/>
                    </a:lnTo>
                    <a:lnTo>
                      <a:pt x="35121" y="28009"/>
                    </a:lnTo>
                    <a:lnTo>
                      <a:pt x="35749" y="30368"/>
                    </a:lnTo>
                    <a:lnTo>
                      <a:pt x="34912" y="28009"/>
                    </a:lnTo>
                    <a:lnTo>
                      <a:pt x="34076" y="27714"/>
                    </a:lnTo>
                    <a:lnTo>
                      <a:pt x="34285" y="23882"/>
                    </a:lnTo>
                    <a:lnTo>
                      <a:pt x="36376" y="24471"/>
                    </a:lnTo>
                    <a:lnTo>
                      <a:pt x="37003" y="22997"/>
                    </a:lnTo>
                    <a:lnTo>
                      <a:pt x="35121" y="20343"/>
                    </a:lnTo>
                    <a:lnTo>
                      <a:pt x="34285" y="19164"/>
                    </a:lnTo>
                    <a:lnTo>
                      <a:pt x="32404" y="22997"/>
                    </a:lnTo>
                    <a:lnTo>
                      <a:pt x="32822" y="29189"/>
                    </a:lnTo>
                    <a:lnTo>
                      <a:pt x="33449" y="29778"/>
                    </a:lnTo>
                    <a:lnTo>
                      <a:pt x="33658" y="28304"/>
                    </a:lnTo>
                    <a:lnTo>
                      <a:pt x="35540" y="30958"/>
                    </a:lnTo>
                    <a:lnTo>
                      <a:pt x="34912" y="35085"/>
                    </a:lnTo>
                    <a:lnTo>
                      <a:pt x="33449" y="31842"/>
                    </a:lnTo>
                    <a:lnTo>
                      <a:pt x="31986" y="30073"/>
                    </a:lnTo>
                    <a:lnTo>
                      <a:pt x="32404" y="25945"/>
                    </a:lnTo>
                    <a:lnTo>
                      <a:pt x="30940" y="23882"/>
                    </a:lnTo>
                    <a:lnTo>
                      <a:pt x="33240" y="18280"/>
                    </a:lnTo>
                    <a:lnTo>
                      <a:pt x="34285" y="11793"/>
                    </a:lnTo>
                    <a:lnTo>
                      <a:pt x="35749" y="17395"/>
                    </a:lnTo>
                    <a:lnTo>
                      <a:pt x="37003" y="12088"/>
                    </a:lnTo>
                    <a:lnTo>
                      <a:pt x="37212" y="8845"/>
                    </a:lnTo>
                    <a:lnTo>
                      <a:pt x="35749" y="7960"/>
                    </a:lnTo>
                    <a:lnTo>
                      <a:pt x="35121" y="11203"/>
                    </a:lnTo>
                    <a:lnTo>
                      <a:pt x="34285" y="3832"/>
                    </a:lnTo>
                    <a:lnTo>
                      <a:pt x="34912" y="0"/>
                    </a:lnTo>
                    <a:lnTo>
                      <a:pt x="63344" y="9140"/>
                    </a:lnTo>
                    <a:lnTo>
                      <a:pt x="92822" y="18280"/>
                    </a:lnTo>
                    <a:lnTo>
                      <a:pt x="102229" y="21228"/>
                    </a:lnTo>
                    <a:lnTo>
                      <a:pt x="113519" y="24471"/>
                    </a:lnTo>
                    <a:lnTo>
                      <a:pt x="119790" y="25945"/>
                    </a:lnTo>
                    <a:lnTo>
                      <a:pt x="119372" y="27125"/>
                    </a:lnTo>
                    <a:lnTo>
                      <a:pt x="119372" y="28304"/>
                    </a:lnTo>
                    <a:lnTo>
                      <a:pt x="118745" y="30368"/>
                    </a:lnTo>
                    <a:lnTo>
                      <a:pt x="116445" y="48058"/>
                    </a:lnTo>
                    <a:lnTo>
                      <a:pt x="116027" y="53071"/>
                    </a:lnTo>
                    <a:lnTo>
                      <a:pt x="115400" y="55135"/>
                    </a:lnTo>
                    <a:lnTo>
                      <a:pt x="115400" y="56314"/>
                    </a:lnTo>
                    <a:lnTo>
                      <a:pt x="115400" y="56609"/>
                    </a:lnTo>
                    <a:lnTo>
                      <a:pt x="115400" y="57493"/>
                    </a:lnTo>
                    <a:lnTo>
                      <a:pt x="114564" y="64275"/>
                    </a:lnTo>
                    <a:lnTo>
                      <a:pt x="113937" y="68108"/>
                    </a:lnTo>
                    <a:lnTo>
                      <a:pt x="112682" y="76363"/>
                    </a:lnTo>
                    <a:lnTo>
                      <a:pt x="112473" y="79606"/>
                    </a:lnTo>
                    <a:lnTo>
                      <a:pt x="112264" y="79901"/>
                    </a:lnTo>
                    <a:lnTo>
                      <a:pt x="111846" y="83734"/>
                    </a:lnTo>
                    <a:lnTo>
                      <a:pt x="110174" y="95528"/>
                    </a:lnTo>
                    <a:lnTo>
                      <a:pt x="109756" y="97002"/>
                    </a:lnTo>
                    <a:lnTo>
                      <a:pt x="109337" y="102014"/>
                    </a:lnTo>
                    <a:lnTo>
                      <a:pt x="108919" y="103194"/>
                    </a:lnTo>
                    <a:lnTo>
                      <a:pt x="108710" y="105257"/>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1" name="Shape 102">
                <a:extLst>
                  <a:ext uri="{FF2B5EF4-FFF2-40B4-BE49-F238E27FC236}">
                    <a16:creationId xmlns:a16="http://schemas.microsoft.com/office/drawing/2014/main" id="{5E469D5E-7D7C-7C45-B92A-A53394283764}"/>
                  </a:ext>
                </a:extLst>
              </p:cNvPr>
              <p:cNvSpPr/>
              <p:nvPr/>
            </p:nvSpPr>
            <p:spPr>
              <a:xfrm>
                <a:off x="1732418" y="1179866"/>
                <a:ext cx="53195" cy="42135"/>
              </a:xfrm>
              <a:custGeom>
                <a:avLst/>
                <a:gdLst/>
                <a:ahLst/>
                <a:cxnLst/>
                <a:rect l="0" t="0" r="0" b="0"/>
                <a:pathLst>
                  <a:path w="120000" h="120000" extrusionOk="0">
                    <a:moveTo>
                      <a:pt x="14545" y="0"/>
                    </a:moveTo>
                    <a:lnTo>
                      <a:pt x="21818" y="48888"/>
                    </a:lnTo>
                    <a:lnTo>
                      <a:pt x="40000" y="62222"/>
                    </a:lnTo>
                    <a:lnTo>
                      <a:pt x="47272" y="8888"/>
                    </a:lnTo>
                    <a:lnTo>
                      <a:pt x="116363" y="31111"/>
                    </a:lnTo>
                    <a:lnTo>
                      <a:pt x="80000" y="115555"/>
                    </a:lnTo>
                    <a:lnTo>
                      <a:pt x="21818" y="106666"/>
                    </a:lnTo>
                    <a:lnTo>
                      <a:pt x="0" y="75555"/>
                    </a:lnTo>
                    <a:lnTo>
                      <a:pt x="14545"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2" name="Shape 103" descr="Wisconsin, varies by utility, 10 percent by 2015 statewide." title="Wisconsin">
                <a:extLst>
                  <a:ext uri="{FF2B5EF4-FFF2-40B4-BE49-F238E27FC236}">
                    <a16:creationId xmlns:a16="http://schemas.microsoft.com/office/drawing/2014/main" id="{545459E8-9D71-9949-A4DE-E0C29BD92B7B}"/>
                  </a:ext>
                </a:extLst>
              </p:cNvPr>
              <p:cNvSpPr/>
              <p:nvPr/>
            </p:nvSpPr>
            <p:spPr>
              <a:xfrm>
                <a:off x="5269685" y="1792870"/>
                <a:ext cx="728403" cy="746310"/>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3" name="Shape 104" title="Washington D.C.">
                <a:extLst>
                  <a:ext uri="{FF2B5EF4-FFF2-40B4-BE49-F238E27FC236}">
                    <a16:creationId xmlns:a16="http://schemas.microsoft.com/office/drawing/2014/main" id="{305C1BEF-7ECA-3C47-A13B-34C5B5037C5F}"/>
                  </a:ext>
                </a:extLst>
              </p:cNvPr>
              <p:cNvSpPr/>
              <p:nvPr/>
            </p:nvSpPr>
            <p:spPr>
              <a:xfrm>
                <a:off x="7416178" y="2880852"/>
                <a:ext cx="36868" cy="33708"/>
              </a:xfrm>
              <a:custGeom>
                <a:avLst/>
                <a:gdLst/>
                <a:ahLst/>
                <a:cxnLst/>
                <a:rect l="0" t="0" r="0" b="0"/>
                <a:pathLst>
                  <a:path w="120000" h="120000" extrusionOk="0">
                    <a:moveTo>
                      <a:pt x="0" y="38181"/>
                    </a:moveTo>
                    <a:lnTo>
                      <a:pt x="41739" y="65454"/>
                    </a:lnTo>
                    <a:lnTo>
                      <a:pt x="52173" y="81818"/>
                    </a:lnTo>
                    <a:lnTo>
                      <a:pt x="57391" y="114545"/>
                    </a:lnTo>
                    <a:lnTo>
                      <a:pt x="83478" y="76363"/>
                    </a:lnTo>
                    <a:lnTo>
                      <a:pt x="114782" y="38181"/>
                    </a:lnTo>
                    <a:lnTo>
                      <a:pt x="52173" y="0"/>
                    </a:lnTo>
                    <a:lnTo>
                      <a:pt x="15652" y="5454"/>
                    </a:lnTo>
                    <a:lnTo>
                      <a:pt x="15652" y="21818"/>
                    </a:lnTo>
                    <a:lnTo>
                      <a:pt x="0" y="3818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4" name="Shape 105" descr="Indiana has a goal, 10 percent by 2025." title="Indiana">
                <a:extLst>
                  <a:ext uri="{FF2B5EF4-FFF2-40B4-BE49-F238E27FC236}">
                    <a16:creationId xmlns:a16="http://schemas.microsoft.com/office/drawing/2014/main" id="{3CA31DEB-2D04-814A-9EA7-DA29A6600372}"/>
                  </a:ext>
                </a:extLst>
              </p:cNvPr>
              <p:cNvSpPr/>
              <p:nvPr/>
            </p:nvSpPr>
            <p:spPr>
              <a:xfrm>
                <a:off x="5981960" y="2580583"/>
                <a:ext cx="425560" cy="714709"/>
              </a:xfrm>
              <a:custGeom>
                <a:avLst/>
                <a:gdLst/>
                <a:ahLst/>
                <a:cxnLst/>
                <a:rect l="0" t="0" r="0" b="0"/>
                <a:pathLst>
                  <a:path w="120000" h="120000" extrusionOk="0">
                    <a:moveTo>
                      <a:pt x="108181" y="33318"/>
                    </a:moveTo>
                    <a:lnTo>
                      <a:pt x="108181" y="35140"/>
                    </a:lnTo>
                    <a:lnTo>
                      <a:pt x="108636" y="37744"/>
                    </a:lnTo>
                    <a:lnTo>
                      <a:pt x="108636" y="39566"/>
                    </a:lnTo>
                    <a:lnTo>
                      <a:pt x="109090" y="40607"/>
                    </a:lnTo>
                    <a:lnTo>
                      <a:pt x="110000" y="42429"/>
                    </a:lnTo>
                    <a:lnTo>
                      <a:pt x="110000" y="46073"/>
                    </a:lnTo>
                    <a:lnTo>
                      <a:pt x="111363" y="49197"/>
                    </a:lnTo>
                    <a:lnTo>
                      <a:pt x="111363" y="51800"/>
                    </a:lnTo>
                    <a:lnTo>
                      <a:pt x="111818" y="53362"/>
                    </a:lnTo>
                    <a:lnTo>
                      <a:pt x="111818" y="54403"/>
                    </a:lnTo>
                    <a:lnTo>
                      <a:pt x="112272" y="57266"/>
                    </a:lnTo>
                    <a:lnTo>
                      <a:pt x="113181" y="60390"/>
                    </a:lnTo>
                    <a:lnTo>
                      <a:pt x="113181" y="60911"/>
                    </a:lnTo>
                    <a:lnTo>
                      <a:pt x="113636" y="61952"/>
                    </a:lnTo>
                    <a:lnTo>
                      <a:pt x="113636" y="62993"/>
                    </a:lnTo>
                    <a:lnTo>
                      <a:pt x="114090" y="63774"/>
                    </a:lnTo>
                    <a:lnTo>
                      <a:pt x="114090" y="64815"/>
                    </a:lnTo>
                    <a:lnTo>
                      <a:pt x="115454" y="69240"/>
                    </a:lnTo>
                    <a:lnTo>
                      <a:pt x="116363" y="72624"/>
                    </a:lnTo>
                    <a:lnTo>
                      <a:pt x="116363" y="74186"/>
                    </a:lnTo>
                    <a:lnTo>
                      <a:pt x="116363" y="74446"/>
                    </a:lnTo>
                    <a:lnTo>
                      <a:pt x="114090" y="76008"/>
                    </a:lnTo>
                    <a:lnTo>
                      <a:pt x="115000" y="77049"/>
                    </a:lnTo>
                    <a:lnTo>
                      <a:pt x="116363" y="77830"/>
                    </a:lnTo>
                    <a:lnTo>
                      <a:pt x="115454" y="79913"/>
                    </a:lnTo>
                    <a:lnTo>
                      <a:pt x="115454" y="80694"/>
                    </a:lnTo>
                    <a:lnTo>
                      <a:pt x="119545" y="80954"/>
                    </a:lnTo>
                    <a:lnTo>
                      <a:pt x="118636" y="81475"/>
                    </a:lnTo>
                    <a:lnTo>
                      <a:pt x="116363" y="83557"/>
                    </a:lnTo>
                    <a:lnTo>
                      <a:pt x="111818" y="84598"/>
                    </a:lnTo>
                    <a:lnTo>
                      <a:pt x="111363" y="84859"/>
                    </a:lnTo>
                    <a:lnTo>
                      <a:pt x="110000" y="85379"/>
                    </a:lnTo>
                    <a:lnTo>
                      <a:pt x="107272" y="86681"/>
                    </a:lnTo>
                    <a:lnTo>
                      <a:pt x="104090" y="87462"/>
                    </a:lnTo>
                    <a:lnTo>
                      <a:pt x="102272" y="86420"/>
                    </a:lnTo>
                    <a:lnTo>
                      <a:pt x="99090" y="86420"/>
                    </a:lnTo>
                    <a:lnTo>
                      <a:pt x="97727" y="86681"/>
                    </a:lnTo>
                    <a:lnTo>
                      <a:pt x="95909" y="90065"/>
                    </a:lnTo>
                    <a:lnTo>
                      <a:pt x="96818" y="91106"/>
                    </a:lnTo>
                    <a:lnTo>
                      <a:pt x="96818" y="92668"/>
                    </a:lnTo>
                    <a:lnTo>
                      <a:pt x="95000" y="94490"/>
                    </a:lnTo>
                    <a:lnTo>
                      <a:pt x="90454" y="96572"/>
                    </a:lnTo>
                    <a:lnTo>
                      <a:pt x="90454" y="97613"/>
                    </a:lnTo>
                    <a:lnTo>
                      <a:pt x="86818" y="100737"/>
                    </a:lnTo>
                    <a:lnTo>
                      <a:pt x="85909" y="100477"/>
                    </a:lnTo>
                    <a:lnTo>
                      <a:pt x="84545" y="100477"/>
                    </a:lnTo>
                    <a:lnTo>
                      <a:pt x="83636" y="101518"/>
                    </a:lnTo>
                    <a:lnTo>
                      <a:pt x="81363" y="103861"/>
                    </a:lnTo>
                    <a:lnTo>
                      <a:pt x="81363" y="105162"/>
                    </a:lnTo>
                    <a:lnTo>
                      <a:pt x="80909" y="108806"/>
                    </a:lnTo>
                    <a:lnTo>
                      <a:pt x="78636" y="109067"/>
                    </a:lnTo>
                    <a:lnTo>
                      <a:pt x="69090" y="108546"/>
                    </a:lnTo>
                    <a:lnTo>
                      <a:pt x="67727" y="106203"/>
                    </a:lnTo>
                    <a:lnTo>
                      <a:pt x="65000" y="104902"/>
                    </a:lnTo>
                    <a:lnTo>
                      <a:pt x="63181" y="104381"/>
                    </a:lnTo>
                    <a:lnTo>
                      <a:pt x="63181" y="106203"/>
                    </a:lnTo>
                    <a:lnTo>
                      <a:pt x="60000" y="106724"/>
                    </a:lnTo>
                    <a:lnTo>
                      <a:pt x="60000" y="106984"/>
                    </a:lnTo>
                    <a:lnTo>
                      <a:pt x="60909" y="107245"/>
                    </a:lnTo>
                    <a:lnTo>
                      <a:pt x="60000" y="109067"/>
                    </a:lnTo>
                    <a:lnTo>
                      <a:pt x="59090" y="109067"/>
                    </a:lnTo>
                    <a:lnTo>
                      <a:pt x="56818" y="114273"/>
                    </a:lnTo>
                    <a:lnTo>
                      <a:pt x="54545" y="115314"/>
                    </a:lnTo>
                    <a:lnTo>
                      <a:pt x="54545" y="114273"/>
                    </a:lnTo>
                    <a:lnTo>
                      <a:pt x="50909" y="113492"/>
                    </a:lnTo>
                    <a:lnTo>
                      <a:pt x="47727" y="110889"/>
                    </a:lnTo>
                    <a:lnTo>
                      <a:pt x="45909" y="111930"/>
                    </a:lnTo>
                    <a:lnTo>
                      <a:pt x="41818" y="113492"/>
                    </a:lnTo>
                    <a:lnTo>
                      <a:pt x="41363" y="113492"/>
                    </a:lnTo>
                    <a:lnTo>
                      <a:pt x="37727" y="117917"/>
                    </a:lnTo>
                    <a:lnTo>
                      <a:pt x="31363" y="115574"/>
                    </a:lnTo>
                    <a:lnTo>
                      <a:pt x="30000" y="115314"/>
                    </a:lnTo>
                    <a:lnTo>
                      <a:pt x="26818" y="114273"/>
                    </a:lnTo>
                    <a:lnTo>
                      <a:pt x="25454" y="114273"/>
                    </a:lnTo>
                    <a:lnTo>
                      <a:pt x="23636" y="114273"/>
                    </a:lnTo>
                    <a:lnTo>
                      <a:pt x="17272" y="114793"/>
                    </a:lnTo>
                    <a:lnTo>
                      <a:pt x="18181" y="117917"/>
                    </a:lnTo>
                    <a:lnTo>
                      <a:pt x="15000" y="116095"/>
                    </a:lnTo>
                    <a:lnTo>
                      <a:pt x="12272" y="116355"/>
                    </a:lnTo>
                    <a:lnTo>
                      <a:pt x="7727" y="115574"/>
                    </a:lnTo>
                    <a:lnTo>
                      <a:pt x="5909" y="116355"/>
                    </a:lnTo>
                    <a:lnTo>
                      <a:pt x="5454" y="117136"/>
                    </a:lnTo>
                    <a:lnTo>
                      <a:pt x="3636" y="119739"/>
                    </a:lnTo>
                    <a:lnTo>
                      <a:pt x="2727" y="119739"/>
                    </a:lnTo>
                    <a:lnTo>
                      <a:pt x="454" y="117396"/>
                    </a:lnTo>
                    <a:lnTo>
                      <a:pt x="0" y="117136"/>
                    </a:lnTo>
                    <a:lnTo>
                      <a:pt x="2272" y="112451"/>
                    </a:lnTo>
                    <a:lnTo>
                      <a:pt x="2727" y="110108"/>
                    </a:lnTo>
                    <a:lnTo>
                      <a:pt x="2272" y="107245"/>
                    </a:lnTo>
                    <a:lnTo>
                      <a:pt x="2272" y="106724"/>
                    </a:lnTo>
                    <a:lnTo>
                      <a:pt x="1818" y="106724"/>
                    </a:lnTo>
                    <a:lnTo>
                      <a:pt x="2727" y="106724"/>
                    </a:lnTo>
                    <a:lnTo>
                      <a:pt x="9090" y="103080"/>
                    </a:lnTo>
                    <a:lnTo>
                      <a:pt x="10454" y="101518"/>
                    </a:lnTo>
                    <a:lnTo>
                      <a:pt x="10000" y="99696"/>
                    </a:lnTo>
                    <a:lnTo>
                      <a:pt x="12272" y="99175"/>
                    </a:lnTo>
                    <a:lnTo>
                      <a:pt x="13181" y="96832"/>
                    </a:lnTo>
                    <a:lnTo>
                      <a:pt x="13636" y="96052"/>
                    </a:lnTo>
                    <a:lnTo>
                      <a:pt x="18181" y="91887"/>
                    </a:lnTo>
                    <a:lnTo>
                      <a:pt x="15909" y="88503"/>
                    </a:lnTo>
                    <a:lnTo>
                      <a:pt x="15454" y="88242"/>
                    </a:lnTo>
                    <a:lnTo>
                      <a:pt x="15454" y="87462"/>
                    </a:lnTo>
                    <a:lnTo>
                      <a:pt x="15909" y="87201"/>
                    </a:lnTo>
                    <a:lnTo>
                      <a:pt x="13636" y="84598"/>
                    </a:lnTo>
                    <a:lnTo>
                      <a:pt x="11818" y="81735"/>
                    </a:lnTo>
                    <a:lnTo>
                      <a:pt x="10909" y="80173"/>
                    </a:lnTo>
                    <a:lnTo>
                      <a:pt x="12272" y="77310"/>
                    </a:lnTo>
                    <a:lnTo>
                      <a:pt x="11818" y="77830"/>
                    </a:lnTo>
                    <a:lnTo>
                      <a:pt x="11818" y="77049"/>
                    </a:lnTo>
                    <a:lnTo>
                      <a:pt x="13636" y="74446"/>
                    </a:lnTo>
                    <a:lnTo>
                      <a:pt x="13181" y="70802"/>
                    </a:lnTo>
                    <a:lnTo>
                      <a:pt x="12272" y="70281"/>
                    </a:lnTo>
                    <a:lnTo>
                      <a:pt x="12272" y="67418"/>
                    </a:lnTo>
                    <a:lnTo>
                      <a:pt x="11818" y="64815"/>
                    </a:lnTo>
                    <a:lnTo>
                      <a:pt x="10909" y="61431"/>
                    </a:lnTo>
                    <a:lnTo>
                      <a:pt x="10454" y="59349"/>
                    </a:lnTo>
                    <a:lnTo>
                      <a:pt x="10000" y="54403"/>
                    </a:lnTo>
                    <a:lnTo>
                      <a:pt x="9090" y="52581"/>
                    </a:lnTo>
                    <a:lnTo>
                      <a:pt x="9090" y="51800"/>
                    </a:lnTo>
                    <a:lnTo>
                      <a:pt x="8636" y="47375"/>
                    </a:lnTo>
                    <a:lnTo>
                      <a:pt x="7727" y="45032"/>
                    </a:lnTo>
                    <a:lnTo>
                      <a:pt x="7727" y="42689"/>
                    </a:lnTo>
                    <a:lnTo>
                      <a:pt x="7727" y="42429"/>
                    </a:lnTo>
                    <a:lnTo>
                      <a:pt x="7272" y="40347"/>
                    </a:lnTo>
                    <a:lnTo>
                      <a:pt x="7272" y="38524"/>
                    </a:lnTo>
                    <a:lnTo>
                      <a:pt x="6818" y="35140"/>
                    </a:lnTo>
                    <a:lnTo>
                      <a:pt x="5454" y="29414"/>
                    </a:lnTo>
                    <a:lnTo>
                      <a:pt x="5454" y="28112"/>
                    </a:lnTo>
                    <a:lnTo>
                      <a:pt x="5454" y="27592"/>
                    </a:lnTo>
                    <a:lnTo>
                      <a:pt x="5000" y="25509"/>
                    </a:lnTo>
                    <a:lnTo>
                      <a:pt x="5000" y="24468"/>
                    </a:lnTo>
                    <a:lnTo>
                      <a:pt x="5000" y="23427"/>
                    </a:lnTo>
                    <a:lnTo>
                      <a:pt x="3636" y="21084"/>
                    </a:lnTo>
                    <a:lnTo>
                      <a:pt x="3636" y="20043"/>
                    </a:lnTo>
                    <a:lnTo>
                      <a:pt x="3636" y="19783"/>
                    </a:lnTo>
                    <a:lnTo>
                      <a:pt x="3636" y="18741"/>
                    </a:lnTo>
                    <a:lnTo>
                      <a:pt x="3636" y="17440"/>
                    </a:lnTo>
                    <a:lnTo>
                      <a:pt x="2727" y="14577"/>
                    </a:lnTo>
                    <a:lnTo>
                      <a:pt x="2727" y="13275"/>
                    </a:lnTo>
                    <a:lnTo>
                      <a:pt x="2727" y="12494"/>
                    </a:lnTo>
                    <a:lnTo>
                      <a:pt x="1818" y="7809"/>
                    </a:lnTo>
                    <a:lnTo>
                      <a:pt x="2272" y="8069"/>
                    </a:lnTo>
                    <a:lnTo>
                      <a:pt x="7272" y="9891"/>
                    </a:lnTo>
                    <a:lnTo>
                      <a:pt x="13181" y="9631"/>
                    </a:lnTo>
                    <a:lnTo>
                      <a:pt x="15000" y="9370"/>
                    </a:lnTo>
                    <a:lnTo>
                      <a:pt x="15454" y="9370"/>
                    </a:lnTo>
                    <a:lnTo>
                      <a:pt x="23181" y="6767"/>
                    </a:lnTo>
                    <a:lnTo>
                      <a:pt x="24090" y="5986"/>
                    </a:lnTo>
                    <a:lnTo>
                      <a:pt x="25000" y="5726"/>
                    </a:lnTo>
                    <a:lnTo>
                      <a:pt x="26818" y="4945"/>
                    </a:lnTo>
                    <a:lnTo>
                      <a:pt x="30000" y="4945"/>
                    </a:lnTo>
                    <a:lnTo>
                      <a:pt x="34545" y="4685"/>
                    </a:lnTo>
                    <a:lnTo>
                      <a:pt x="37727" y="4685"/>
                    </a:lnTo>
                    <a:lnTo>
                      <a:pt x="43181" y="3904"/>
                    </a:lnTo>
                    <a:lnTo>
                      <a:pt x="47727" y="3904"/>
                    </a:lnTo>
                    <a:lnTo>
                      <a:pt x="48181" y="3383"/>
                    </a:lnTo>
                    <a:lnTo>
                      <a:pt x="54545" y="3123"/>
                    </a:lnTo>
                    <a:lnTo>
                      <a:pt x="56818" y="3123"/>
                    </a:lnTo>
                    <a:lnTo>
                      <a:pt x="65909" y="2342"/>
                    </a:lnTo>
                    <a:lnTo>
                      <a:pt x="69090" y="2082"/>
                    </a:lnTo>
                    <a:lnTo>
                      <a:pt x="74545" y="2082"/>
                    </a:lnTo>
                    <a:lnTo>
                      <a:pt x="79545" y="1301"/>
                    </a:lnTo>
                    <a:lnTo>
                      <a:pt x="82272" y="1301"/>
                    </a:lnTo>
                    <a:lnTo>
                      <a:pt x="84090" y="1301"/>
                    </a:lnTo>
                    <a:lnTo>
                      <a:pt x="84545" y="1041"/>
                    </a:lnTo>
                    <a:lnTo>
                      <a:pt x="85909" y="1041"/>
                    </a:lnTo>
                    <a:lnTo>
                      <a:pt x="88636" y="1041"/>
                    </a:lnTo>
                    <a:lnTo>
                      <a:pt x="92727" y="520"/>
                    </a:lnTo>
                    <a:lnTo>
                      <a:pt x="99090" y="260"/>
                    </a:lnTo>
                    <a:lnTo>
                      <a:pt x="100000" y="0"/>
                    </a:lnTo>
                    <a:lnTo>
                      <a:pt x="100454" y="1561"/>
                    </a:lnTo>
                    <a:lnTo>
                      <a:pt x="100909" y="6247"/>
                    </a:lnTo>
                    <a:lnTo>
                      <a:pt x="102272" y="9370"/>
                    </a:lnTo>
                    <a:lnTo>
                      <a:pt x="102272" y="10672"/>
                    </a:lnTo>
                    <a:lnTo>
                      <a:pt x="102272" y="11453"/>
                    </a:lnTo>
                    <a:lnTo>
                      <a:pt x="103181" y="13535"/>
                    </a:lnTo>
                    <a:lnTo>
                      <a:pt x="103636" y="14316"/>
                    </a:lnTo>
                    <a:lnTo>
                      <a:pt x="104090" y="17960"/>
                    </a:lnTo>
                    <a:lnTo>
                      <a:pt x="105000" y="21084"/>
                    </a:lnTo>
                    <a:lnTo>
                      <a:pt x="105000" y="21865"/>
                    </a:lnTo>
                    <a:lnTo>
                      <a:pt x="105454" y="23687"/>
                    </a:lnTo>
                    <a:lnTo>
                      <a:pt x="105454" y="24728"/>
                    </a:lnTo>
                    <a:lnTo>
                      <a:pt x="106818" y="28373"/>
                    </a:lnTo>
                    <a:lnTo>
                      <a:pt x="106818" y="29154"/>
                    </a:lnTo>
                    <a:lnTo>
                      <a:pt x="107272" y="32017"/>
                    </a:lnTo>
                    <a:lnTo>
                      <a:pt x="108181" y="3331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5" name="Shape 106" descr="North Dakota has a goal, 10 percent by 2015." title="North Dakota">
                <a:extLst>
                  <a:ext uri="{FF2B5EF4-FFF2-40B4-BE49-F238E27FC236}">
                    <a16:creationId xmlns:a16="http://schemas.microsoft.com/office/drawing/2014/main" id="{E88F7C85-8202-544B-9485-1273C8378CDC}"/>
                  </a:ext>
                </a:extLst>
              </p:cNvPr>
              <p:cNvSpPr/>
              <p:nvPr/>
            </p:nvSpPr>
            <p:spPr>
              <a:xfrm>
                <a:off x="3909591" y="1454991"/>
                <a:ext cx="913795" cy="531950"/>
              </a:xfrm>
              <a:custGeom>
                <a:avLst/>
                <a:gdLst/>
                <a:ahLst/>
                <a:cxnLst/>
                <a:rect l="0" t="0" r="0" b="0"/>
                <a:pathLst>
                  <a:path w="120000" h="120000" extrusionOk="0">
                    <a:moveTo>
                      <a:pt x="32688" y="117201"/>
                    </a:moveTo>
                    <a:lnTo>
                      <a:pt x="44710" y="117551"/>
                    </a:lnTo>
                    <a:lnTo>
                      <a:pt x="46818" y="117900"/>
                    </a:lnTo>
                    <a:lnTo>
                      <a:pt x="56520" y="117900"/>
                    </a:lnTo>
                    <a:lnTo>
                      <a:pt x="56731" y="117900"/>
                    </a:lnTo>
                    <a:lnTo>
                      <a:pt x="56942" y="117900"/>
                    </a:lnTo>
                    <a:lnTo>
                      <a:pt x="64534" y="118600"/>
                    </a:lnTo>
                    <a:lnTo>
                      <a:pt x="64534" y="118950"/>
                    </a:lnTo>
                    <a:lnTo>
                      <a:pt x="66643" y="118950"/>
                    </a:lnTo>
                    <a:lnTo>
                      <a:pt x="69384" y="118950"/>
                    </a:lnTo>
                    <a:lnTo>
                      <a:pt x="70861" y="118950"/>
                    </a:lnTo>
                    <a:lnTo>
                      <a:pt x="76555" y="118950"/>
                    </a:lnTo>
                    <a:lnTo>
                      <a:pt x="80773" y="118950"/>
                    </a:lnTo>
                    <a:lnTo>
                      <a:pt x="84569" y="118950"/>
                    </a:lnTo>
                    <a:lnTo>
                      <a:pt x="85202" y="118950"/>
                    </a:lnTo>
                    <a:lnTo>
                      <a:pt x="90685" y="119650"/>
                    </a:lnTo>
                    <a:lnTo>
                      <a:pt x="92794" y="119650"/>
                    </a:lnTo>
                    <a:lnTo>
                      <a:pt x="96590" y="119650"/>
                    </a:lnTo>
                    <a:lnTo>
                      <a:pt x="96801" y="119650"/>
                    </a:lnTo>
                    <a:lnTo>
                      <a:pt x="97223" y="119650"/>
                    </a:lnTo>
                    <a:lnTo>
                      <a:pt x="104815" y="119650"/>
                    </a:lnTo>
                    <a:lnTo>
                      <a:pt x="108822" y="119650"/>
                    </a:lnTo>
                    <a:lnTo>
                      <a:pt x="109244" y="119650"/>
                    </a:lnTo>
                    <a:lnTo>
                      <a:pt x="112618" y="119650"/>
                    </a:lnTo>
                    <a:lnTo>
                      <a:pt x="116836" y="118950"/>
                    </a:lnTo>
                    <a:lnTo>
                      <a:pt x="119789" y="118950"/>
                    </a:lnTo>
                    <a:lnTo>
                      <a:pt x="119367" y="116501"/>
                    </a:lnTo>
                    <a:lnTo>
                      <a:pt x="119367" y="115451"/>
                    </a:lnTo>
                    <a:lnTo>
                      <a:pt x="119367" y="116151"/>
                    </a:lnTo>
                    <a:lnTo>
                      <a:pt x="118523" y="103556"/>
                    </a:lnTo>
                    <a:lnTo>
                      <a:pt x="116836" y="97959"/>
                    </a:lnTo>
                    <a:lnTo>
                      <a:pt x="116203" y="93061"/>
                    </a:lnTo>
                    <a:lnTo>
                      <a:pt x="115782" y="93061"/>
                    </a:lnTo>
                    <a:lnTo>
                      <a:pt x="115782" y="83965"/>
                    </a:lnTo>
                    <a:lnTo>
                      <a:pt x="115360" y="79067"/>
                    </a:lnTo>
                    <a:lnTo>
                      <a:pt x="114938" y="73119"/>
                    </a:lnTo>
                    <a:lnTo>
                      <a:pt x="114938" y="72419"/>
                    </a:lnTo>
                    <a:lnTo>
                      <a:pt x="114938" y="70320"/>
                    </a:lnTo>
                    <a:lnTo>
                      <a:pt x="114938" y="66822"/>
                    </a:lnTo>
                    <a:lnTo>
                      <a:pt x="114938" y="66472"/>
                    </a:lnTo>
                    <a:lnTo>
                      <a:pt x="114727" y="65422"/>
                    </a:lnTo>
                    <a:lnTo>
                      <a:pt x="114938" y="65072"/>
                    </a:lnTo>
                    <a:lnTo>
                      <a:pt x="114727" y="60524"/>
                    </a:lnTo>
                    <a:lnTo>
                      <a:pt x="114727" y="60174"/>
                    </a:lnTo>
                    <a:lnTo>
                      <a:pt x="114516" y="55626"/>
                    </a:lnTo>
                    <a:lnTo>
                      <a:pt x="114094" y="53877"/>
                    </a:lnTo>
                    <a:lnTo>
                      <a:pt x="111775" y="46530"/>
                    </a:lnTo>
                    <a:lnTo>
                      <a:pt x="110298" y="35685"/>
                    </a:lnTo>
                    <a:lnTo>
                      <a:pt x="109666" y="35335"/>
                    </a:lnTo>
                    <a:lnTo>
                      <a:pt x="110087" y="34285"/>
                    </a:lnTo>
                    <a:lnTo>
                      <a:pt x="110298" y="33935"/>
                    </a:lnTo>
                    <a:lnTo>
                      <a:pt x="110087" y="26239"/>
                    </a:lnTo>
                    <a:lnTo>
                      <a:pt x="109666" y="21690"/>
                    </a:lnTo>
                    <a:lnTo>
                      <a:pt x="109244" y="9446"/>
                    </a:lnTo>
                    <a:lnTo>
                      <a:pt x="109455" y="9096"/>
                    </a:lnTo>
                    <a:lnTo>
                      <a:pt x="108611" y="4198"/>
                    </a:lnTo>
                    <a:lnTo>
                      <a:pt x="97434" y="4198"/>
                    </a:lnTo>
                    <a:lnTo>
                      <a:pt x="81405" y="4198"/>
                    </a:lnTo>
                    <a:lnTo>
                      <a:pt x="73391" y="4198"/>
                    </a:lnTo>
                    <a:lnTo>
                      <a:pt x="63057" y="4198"/>
                    </a:lnTo>
                    <a:lnTo>
                      <a:pt x="45342" y="3148"/>
                    </a:lnTo>
                    <a:lnTo>
                      <a:pt x="43233" y="3148"/>
                    </a:lnTo>
                    <a:lnTo>
                      <a:pt x="35008" y="2798"/>
                    </a:lnTo>
                    <a:lnTo>
                      <a:pt x="21300" y="1749"/>
                    </a:lnTo>
                    <a:lnTo>
                      <a:pt x="4007" y="0"/>
                    </a:lnTo>
                    <a:lnTo>
                      <a:pt x="3796" y="9096"/>
                    </a:lnTo>
                    <a:lnTo>
                      <a:pt x="3796" y="12594"/>
                    </a:lnTo>
                    <a:lnTo>
                      <a:pt x="3796" y="13294"/>
                    </a:lnTo>
                    <a:lnTo>
                      <a:pt x="3796" y="13994"/>
                    </a:lnTo>
                    <a:lnTo>
                      <a:pt x="3374" y="18192"/>
                    </a:lnTo>
                    <a:lnTo>
                      <a:pt x="3374" y="22740"/>
                    </a:lnTo>
                    <a:lnTo>
                      <a:pt x="3163" y="32536"/>
                    </a:lnTo>
                    <a:lnTo>
                      <a:pt x="2741" y="37434"/>
                    </a:lnTo>
                    <a:lnTo>
                      <a:pt x="2530" y="41632"/>
                    </a:lnTo>
                    <a:lnTo>
                      <a:pt x="2530" y="46530"/>
                    </a:lnTo>
                    <a:lnTo>
                      <a:pt x="1898" y="59825"/>
                    </a:lnTo>
                    <a:lnTo>
                      <a:pt x="1898" y="60524"/>
                    </a:lnTo>
                    <a:lnTo>
                      <a:pt x="1898" y="61924"/>
                    </a:lnTo>
                    <a:lnTo>
                      <a:pt x="1687" y="69970"/>
                    </a:lnTo>
                    <a:lnTo>
                      <a:pt x="1054" y="83965"/>
                    </a:lnTo>
                    <a:lnTo>
                      <a:pt x="1054" y="87813"/>
                    </a:lnTo>
                    <a:lnTo>
                      <a:pt x="843" y="91661"/>
                    </a:lnTo>
                    <a:lnTo>
                      <a:pt x="843" y="93061"/>
                    </a:lnTo>
                    <a:lnTo>
                      <a:pt x="421" y="101457"/>
                    </a:lnTo>
                    <a:lnTo>
                      <a:pt x="421" y="102857"/>
                    </a:lnTo>
                    <a:lnTo>
                      <a:pt x="210" y="108804"/>
                    </a:lnTo>
                    <a:lnTo>
                      <a:pt x="0" y="114052"/>
                    </a:lnTo>
                    <a:lnTo>
                      <a:pt x="843" y="114752"/>
                    </a:lnTo>
                    <a:lnTo>
                      <a:pt x="6537" y="114752"/>
                    </a:lnTo>
                    <a:lnTo>
                      <a:pt x="16871" y="115451"/>
                    </a:lnTo>
                    <a:lnTo>
                      <a:pt x="17715" y="115451"/>
                    </a:lnTo>
                    <a:lnTo>
                      <a:pt x="24885" y="116151"/>
                    </a:lnTo>
                    <a:lnTo>
                      <a:pt x="30579" y="117201"/>
                    </a:lnTo>
                    <a:lnTo>
                      <a:pt x="32688" y="11720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6" name="Shape 107" descr="Oklahoma has a goal, 15 percent by 2015." title="Oklahoma">
                <a:extLst>
                  <a:ext uri="{FF2B5EF4-FFF2-40B4-BE49-F238E27FC236}">
                    <a16:creationId xmlns:a16="http://schemas.microsoft.com/office/drawing/2014/main" id="{448B9358-3E83-9E4A-8357-E9AF6988CE6E}"/>
                  </a:ext>
                </a:extLst>
              </p:cNvPr>
              <p:cNvSpPr/>
              <p:nvPr/>
            </p:nvSpPr>
            <p:spPr>
              <a:xfrm>
                <a:off x="3954713" y="3478039"/>
                <a:ext cx="1192410" cy="590412"/>
              </a:xfrm>
              <a:custGeom>
                <a:avLst/>
                <a:gdLst/>
                <a:ahLst/>
                <a:cxnLst/>
                <a:rect l="0" t="0" r="0" b="0"/>
                <a:pathLst>
                  <a:path w="120000" h="120000" extrusionOk="0">
                    <a:moveTo>
                      <a:pt x="117096" y="30712"/>
                    </a:moveTo>
                    <a:lnTo>
                      <a:pt x="116612" y="25329"/>
                    </a:lnTo>
                    <a:lnTo>
                      <a:pt x="116612" y="23113"/>
                    </a:lnTo>
                    <a:lnTo>
                      <a:pt x="116129" y="18680"/>
                    </a:lnTo>
                    <a:lnTo>
                      <a:pt x="116129" y="15831"/>
                    </a:lnTo>
                    <a:lnTo>
                      <a:pt x="116129" y="13931"/>
                    </a:lnTo>
                    <a:lnTo>
                      <a:pt x="116129" y="12981"/>
                    </a:lnTo>
                    <a:lnTo>
                      <a:pt x="116129" y="12664"/>
                    </a:lnTo>
                    <a:lnTo>
                      <a:pt x="115967" y="10765"/>
                    </a:lnTo>
                    <a:lnTo>
                      <a:pt x="115967" y="10131"/>
                    </a:lnTo>
                    <a:lnTo>
                      <a:pt x="115967" y="6332"/>
                    </a:lnTo>
                    <a:lnTo>
                      <a:pt x="115967" y="2849"/>
                    </a:lnTo>
                    <a:lnTo>
                      <a:pt x="115967" y="1583"/>
                    </a:lnTo>
                    <a:lnTo>
                      <a:pt x="113870" y="1583"/>
                    </a:lnTo>
                    <a:lnTo>
                      <a:pt x="110645" y="1899"/>
                    </a:lnTo>
                    <a:lnTo>
                      <a:pt x="109677" y="1899"/>
                    </a:lnTo>
                    <a:lnTo>
                      <a:pt x="107258" y="1899"/>
                    </a:lnTo>
                    <a:lnTo>
                      <a:pt x="106290" y="1899"/>
                    </a:lnTo>
                    <a:lnTo>
                      <a:pt x="105000" y="1899"/>
                    </a:lnTo>
                    <a:lnTo>
                      <a:pt x="103709" y="1899"/>
                    </a:lnTo>
                    <a:lnTo>
                      <a:pt x="103387" y="1899"/>
                    </a:lnTo>
                    <a:lnTo>
                      <a:pt x="102096" y="2532"/>
                    </a:lnTo>
                    <a:lnTo>
                      <a:pt x="101451" y="2532"/>
                    </a:lnTo>
                    <a:lnTo>
                      <a:pt x="99838" y="2532"/>
                    </a:lnTo>
                    <a:lnTo>
                      <a:pt x="98548" y="2532"/>
                    </a:lnTo>
                    <a:lnTo>
                      <a:pt x="97419" y="2532"/>
                    </a:lnTo>
                    <a:lnTo>
                      <a:pt x="96935" y="2532"/>
                    </a:lnTo>
                    <a:lnTo>
                      <a:pt x="95161" y="2849"/>
                    </a:lnTo>
                    <a:lnTo>
                      <a:pt x="90806" y="2849"/>
                    </a:lnTo>
                    <a:lnTo>
                      <a:pt x="89677" y="2849"/>
                    </a:lnTo>
                    <a:lnTo>
                      <a:pt x="88225" y="2849"/>
                    </a:lnTo>
                    <a:lnTo>
                      <a:pt x="86612" y="2849"/>
                    </a:lnTo>
                    <a:lnTo>
                      <a:pt x="84838" y="2849"/>
                    </a:lnTo>
                    <a:lnTo>
                      <a:pt x="83064" y="2849"/>
                    </a:lnTo>
                    <a:lnTo>
                      <a:pt x="80967" y="2849"/>
                    </a:lnTo>
                    <a:lnTo>
                      <a:pt x="78709" y="2849"/>
                    </a:lnTo>
                    <a:lnTo>
                      <a:pt x="77903" y="2849"/>
                    </a:lnTo>
                    <a:lnTo>
                      <a:pt x="76451" y="2849"/>
                    </a:lnTo>
                    <a:lnTo>
                      <a:pt x="76290" y="2849"/>
                    </a:lnTo>
                    <a:lnTo>
                      <a:pt x="73548" y="2849"/>
                    </a:lnTo>
                    <a:lnTo>
                      <a:pt x="72096" y="2849"/>
                    </a:lnTo>
                    <a:lnTo>
                      <a:pt x="69354" y="2849"/>
                    </a:lnTo>
                    <a:lnTo>
                      <a:pt x="68709" y="2849"/>
                    </a:lnTo>
                    <a:lnTo>
                      <a:pt x="67741" y="3482"/>
                    </a:lnTo>
                    <a:lnTo>
                      <a:pt x="67580" y="2849"/>
                    </a:lnTo>
                    <a:lnTo>
                      <a:pt x="65161" y="2849"/>
                    </a:lnTo>
                    <a:lnTo>
                      <a:pt x="64354" y="2849"/>
                    </a:lnTo>
                    <a:lnTo>
                      <a:pt x="64193" y="2849"/>
                    </a:lnTo>
                    <a:lnTo>
                      <a:pt x="62419" y="2849"/>
                    </a:lnTo>
                    <a:lnTo>
                      <a:pt x="61774" y="2849"/>
                    </a:lnTo>
                    <a:lnTo>
                      <a:pt x="58870" y="2849"/>
                    </a:lnTo>
                    <a:lnTo>
                      <a:pt x="58225" y="2849"/>
                    </a:lnTo>
                    <a:lnTo>
                      <a:pt x="55483" y="2849"/>
                    </a:lnTo>
                    <a:lnTo>
                      <a:pt x="50806" y="2849"/>
                    </a:lnTo>
                    <a:lnTo>
                      <a:pt x="50322" y="2849"/>
                    </a:lnTo>
                    <a:lnTo>
                      <a:pt x="49193" y="2849"/>
                    </a:lnTo>
                    <a:lnTo>
                      <a:pt x="48548" y="2849"/>
                    </a:lnTo>
                    <a:lnTo>
                      <a:pt x="48064" y="2849"/>
                    </a:lnTo>
                    <a:lnTo>
                      <a:pt x="42741" y="2849"/>
                    </a:lnTo>
                    <a:lnTo>
                      <a:pt x="41612" y="2532"/>
                    </a:lnTo>
                    <a:lnTo>
                      <a:pt x="41129" y="2532"/>
                    </a:lnTo>
                    <a:lnTo>
                      <a:pt x="40483" y="2532"/>
                    </a:lnTo>
                    <a:lnTo>
                      <a:pt x="40000" y="2532"/>
                    </a:lnTo>
                    <a:lnTo>
                      <a:pt x="33709" y="1899"/>
                    </a:lnTo>
                    <a:lnTo>
                      <a:pt x="33064" y="1899"/>
                    </a:lnTo>
                    <a:lnTo>
                      <a:pt x="28548" y="1899"/>
                    </a:lnTo>
                    <a:lnTo>
                      <a:pt x="27903" y="1899"/>
                    </a:lnTo>
                    <a:lnTo>
                      <a:pt x="26774" y="1899"/>
                    </a:lnTo>
                    <a:lnTo>
                      <a:pt x="26129" y="1899"/>
                    </a:lnTo>
                    <a:lnTo>
                      <a:pt x="22741" y="1583"/>
                    </a:lnTo>
                    <a:lnTo>
                      <a:pt x="20322" y="1583"/>
                    </a:lnTo>
                    <a:lnTo>
                      <a:pt x="17580" y="1583"/>
                    </a:lnTo>
                    <a:lnTo>
                      <a:pt x="16774" y="1583"/>
                    </a:lnTo>
                    <a:lnTo>
                      <a:pt x="13870" y="1266"/>
                    </a:lnTo>
                    <a:lnTo>
                      <a:pt x="13387" y="1266"/>
                    </a:lnTo>
                    <a:lnTo>
                      <a:pt x="5483" y="633"/>
                    </a:lnTo>
                    <a:lnTo>
                      <a:pt x="3709" y="0"/>
                    </a:lnTo>
                    <a:lnTo>
                      <a:pt x="322" y="0"/>
                    </a:lnTo>
                    <a:lnTo>
                      <a:pt x="161" y="4116"/>
                    </a:lnTo>
                    <a:lnTo>
                      <a:pt x="0" y="9498"/>
                    </a:lnTo>
                    <a:lnTo>
                      <a:pt x="0" y="17414"/>
                    </a:lnTo>
                    <a:lnTo>
                      <a:pt x="5322" y="17414"/>
                    </a:lnTo>
                    <a:lnTo>
                      <a:pt x="8387" y="18047"/>
                    </a:lnTo>
                    <a:lnTo>
                      <a:pt x="11612" y="18047"/>
                    </a:lnTo>
                    <a:lnTo>
                      <a:pt x="11935" y="18364"/>
                    </a:lnTo>
                    <a:lnTo>
                      <a:pt x="12258" y="18364"/>
                    </a:lnTo>
                    <a:lnTo>
                      <a:pt x="13387" y="18364"/>
                    </a:lnTo>
                    <a:lnTo>
                      <a:pt x="15161" y="18364"/>
                    </a:lnTo>
                    <a:lnTo>
                      <a:pt x="15806" y="18680"/>
                    </a:lnTo>
                    <a:lnTo>
                      <a:pt x="19032" y="18680"/>
                    </a:lnTo>
                    <a:lnTo>
                      <a:pt x="22258" y="18680"/>
                    </a:lnTo>
                    <a:lnTo>
                      <a:pt x="24032" y="19313"/>
                    </a:lnTo>
                    <a:lnTo>
                      <a:pt x="26612" y="19313"/>
                    </a:lnTo>
                    <a:lnTo>
                      <a:pt x="27741" y="19630"/>
                    </a:lnTo>
                    <a:lnTo>
                      <a:pt x="28387" y="19630"/>
                    </a:lnTo>
                    <a:lnTo>
                      <a:pt x="29193" y="19630"/>
                    </a:lnTo>
                    <a:lnTo>
                      <a:pt x="32903" y="19630"/>
                    </a:lnTo>
                    <a:lnTo>
                      <a:pt x="34032" y="19630"/>
                    </a:lnTo>
                    <a:lnTo>
                      <a:pt x="36129" y="19630"/>
                    </a:lnTo>
                    <a:lnTo>
                      <a:pt x="36451" y="19630"/>
                    </a:lnTo>
                    <a:lnTo>
                      <a:pt x="41612" y="20263"/>
                    </a:lnTo>
                    <a:lnTo>
                      <a:pt x="41612" y="24696"/>
                    </a:lnTo>
                    <a:lnTo>
                      <a:pt x="41290" y="35461"/>
                    </a:lnTo>
                    <a:lnTo>
                      <a:pt x="41290" y="37361"/>
                    </a:lnTo>
                    <a:lnTo>
                      <a:pt x="41290" y="40527"/>
                    </a:lnTo>
                    <a:lnTo>
                      <a:pt x="41290" y="41477"/>
                    </a:lnTo>
                    <a:lnTo>
                      <a:pt x="41129" y="43693"/>
                    </a:lnTo>
                    <a:lnTo>
                      <a:pt x="41129" y="46226"/>
                    </a:lnTo>
                    <a:lnTo>
                      <a:pt x="41129" y="50659"/>
                    </a:lnTo>
                    <a:lnTo>
                      <a:pt x="41129" y="55092"/>
                    </a:lnTo>
                    <a:lnTo>
                      <a:pt x="41129" y="56042"/>
                    </a:lnTo>
                    <a:lnTo>
                      <a:pt x="41129" y="57625"/>
                    </a:lnTo>
                    <a:lnTo>
                      <a:pt x="41129" y="62058"/>
                    </a:lnTo>
                    <a:lnTo>
                      <a:pt x="41129" y="63324"/>
                    </a:lnTo>
                    <a:lnTo>
                      <a:pt x="41129" y="66174"/>
                    </a:lnTo>
                    <a:lnTo>
                      <a:pt x="41129" y="67757"/>
                    </a:lnTo>
                    <a:lnTo>
                      <a:pt x="40967" y="71240"/>
                    </a:lnTo>
                    <a:lnTo>
                      <a:pt x="40967" y="76622"/>
                    </a:lnTo>
                    <a:lnTo>
                      <a:pt x="40967" y="78839"/>
                    </a:lnTo>
                    <a:lnTo>
                      <a:pt x="40967" y="81055"/>
                    </a:lnTo>
                    <a:lnTo>
                      <a:pt x="40645" y="87704"/>
                    </a:lnTo>
                    <a:lnTo>
                      <a:pt x="41290" y="87387"/>
                    </a:lnTo>
                    <a:lnTo>
                      <a:pt x="43225" y="89604"/>
                    </a:lnTo>
                    <a:lnTo>
                      <a:pt x="44193" y="92453"/>
                    </a:lnTo>
                    <a:lnTo>
                      <a:pt x="47903" y="93403"/>
                    </a:lnTo>
                    <a:lnTo>
                      <a:pt x="48225" y="93403"/>
                    </a:lnTo>
                    <a:lnTo>
                      <a:pt x="51451" y="94670"/>
                    </a:lnTo>
                    <a:lnTo>
                      <a:pt x="51935" y="95620"/>
                    </a:lnTo>
                    <a:lnTo>
                      <a:pt x="52096" y="99736"/>
                    </a:lnTo>
                    <a:lnTo>
                      <a:pt x="53225" y="101002"/>
                    </a:lnTo>
                    <a:lnTo>
                      <a:pt x="54193" y="100686"/>
                    </a:lnTo>
                    <a:lnTo>
                      <a:pt x="55645" y="101002"/>
                    </a:lnTo>
                    <a:lnTo>
                      <a:pt x="58548" y="103218"/>
                    </a:lnTo>
                    <a:lnTo>
                      <a:pt x="60322" y="102269"/>
                    </a:lnTo>
                    <a:lnTo>
                      <a:pt x="60322" y="102585"/>
                    </a:lnTo>
                    <a:lnTo>
                      <a:pt x="61290" y="103218"/>
                    </a:lnTo>
                    <a:lnTo>
                      <a:pt x="62258" y="104802"/>
                    </a:lnTo>
                    <a:lnTo>
                      <a:pt x="63064" y="105435"/>
                    </a:lnTo>
                    <a:lnTo>
                      <a:pt x="65806" y="103218"/>
                    </a:lnTo>
                    <a:lnTo>
                      <a:pt x="66612" y="103535"/>
                    </a:lnTo>
                    <a:lnTo>
                      <a:pt x="67419" y="103218"/>
                    </a:lnTo>
                    <a:lnTo>
                      <a:pt x="68064" y="102585"/>
                    </a:lnTo>
                    <a:lnTo>
                      <a:pt x="68225" y="107968"/>
                    </a:lnTo>
                    <a:lnTo>
                      <a:pt x="69516" y="107968"/>
                    </a:lnTo>
                    <a:lnTo>
                      <a:pt x="69516" y="111451"/>
                    </a:lnTo>
                    <a:lnTo>
                      <a:pt x="71129" y="113034"/>
                    </a:lnTo>
                    <a:lnTo>
                      <a:pt x="74677" y="108601"/>
                    </a:lnTo>
                    <a:lnTo>
                      <a:pt x="75483" y="111134"/>
                    </a:lnTo>
                    <a:lnTo>
                      <a:pt x="76129" y="110817"/>
                    </a:lnTo>
                    <a:lnTo>
                      <a:pt x="76451" y="110817"/>
                    </a:lnTo>
                    <a:lnTo>
                      <a:pt x="78064" y="113667"/>
                    </a:lnTo>
                    <a:lnTo>
                      <a:pt x="80967" y="112084"/>
                    </a:lnTo>
                    <a:lnTo>
                      <a:pt x="80806" y="115883"/>
                    </a:lnTo>
                    <a:lnTo>
                      <a:pt x="81935" y="117467"/>
                    </a:lnTo>
                    <a:lnTo>
                      <a:pt x="84354" y="109234"/>
                    </a:lnTo>
                    <a:lnTo>
                      <a:pt x="84516" y="109234"/>
                    </a:lnTo>
                    <a:lnTo>
                      <a:pt x="87258" y="113667"/>
                    </a:lnTo>
                    <a:lnTo>
                      <a:pt x="89354" y="111134"/>
                    </a:lnTo>
                    <a:lnTo>
                      <a:pt x="89516" y="111134"/>
                    </a:lnTo>
                    <a:lnTo>
                      <a:pt x="89354" y="112084"/>
                    </a:lnTo>
                    <a:lnTo>
                      <a:pt x="90806" y="115567"/>
                    </a:lnTo>
                    <a:lnTo>
                      <a:pt x="91935" y="115567"/>
                    </a:lnTo>
                    <a:lnTo>
                      <a:pt x="92419" y="116833"/>
                    </a:lnTo>
                    <a:lnTo>
                      <a:pt x="94193" y="115567"/>
                    </a:lnTo>
                    <a:lnTo>
                      <a:pt x="97741" y="111451"/>
                    </a:lnTo>
                    <a:lnTo>
                      <a:pt x="100000" y="112401"/>
                    </a:lnTo>
                    <a:lnTo>
                      <a:pt x="101451" y="111451"/>
                    </a:lnTo>
                    <a:lnTo>
                      <a:pt x="101612" y="110817"/>
                    </a:lnTo>
                    <a:lnTo>
                      <a:pt x="103709" y="109868"/>
                    </a:lnTo>
                    <a:lnTo>
                      <a:pt x="103709" y="108918"/>
                    </a:lnTo>
                    <a:lnTo>
                      <a:pt x="104032" y="109234"/>
                    </a:lnTo>
                    <a:lnTo>
                      <a:pt x="104516" y="110817"/>
                    </a:lnTo>
                    <a:lnTo>
                      <a:pt x="104354" y="110817"/>
                    </a:lnTo>
                    <a:lnTo>
                      <a:pt x="107903" y="110817"/>
                    </a:lnTo>
                    <a:lnTo>
                      <a:pt x="108387" y="110817"/>
                    </a:lnTo>
                    <a:lnTo>
                      <a:pt x="108548" y="108918"/>
                    </a:lnTo>
                    <a:lnTo>
                      <a:pt x="110161" y="108601"/>
                    </a:lnTo>
                    <a:lnTo>
                      <a:pt x="110645" y="108918"/>
                    </a:lnTo>
                    <a:lnTo>
                      <a:pt x="110645" y="109868"/>
                    </a:lnTo>
                    <a:lnTo>
                      <a:pt x="112419" y="111134"/>
                    </a:lnTo>
                    <a:lnTo>
                      <a:pt x="114193" y="115250"/>
                    </a:lnTo>
                    <a:lnTo>
                      <a:pt x="114838" y="115567"/>
                    </a:lnTo>
                    <a:lnTo>
                      <a:pt x="114838" y="114617"/>
                    </a:lnTo>
                    <a:lnTo>
                      <a:pt x="115967" y="115250"/>
                    </a:lnTo>
                    <a:lnTo>
                      <a:pt x="115967" y="115883"/>
                    </a:lnTo>
                    <a:lnTo>
                      <a:pt x="116129" y="115883"/>
                    </a:lnTo>
                    <a:lnTo>
                      <a:pt x="115967" y="116517"/>
                    </a:lnTo>
                    <a:lnTo>
                      <a:pt x="117741" y="117467"/>
                    </a:lnTo>
                    <a:lnTo>
                      <a:pt x="119354" y="119683"/>
                    </a:lnTo>
                    <a:lnTo>
                      <a:pt x="119838" y="118733"/>
                    </a:lnTo>
                    <a:lnTo>
                      <a:pt x="119838" y="109868"/>
                    </a:lnTo>
                    <a:lnTo>
                      <a:pt x="119838" y="108918"/>
                    </a:lnTo>
                    <a:lnTo>
                      <a:pt x="119838" y="107968"/>
                    </a:lnTo>
                    <a:lnTo>
                      <a:pt x="119838" y="107018"/>
                    </a:lnTo>
                    <a:lnTo>
                      <a:pt x="119838" y="101952"/>
                    </a:lnTo>
                    <a:lnTo>
                      <a:pt x="119838" y="99736"/>
                    </a:lnTo>
                    <a:lnTo>
                      <a:pt x="119838" y="97519"/>
                    </a:lnTo>
                    <a:lnTo>
                      <a:pt x="119838" y="89920"/>
                    </a:lnTo>
                    <a:lnTo>
                      <a:pt x="119516" y="88021"/>
                    </a:lnTo>
                    <a:lnTo>
                      <a:pt x="119516" y="83905"/>
                    </a:lnTo>
                    <a:lnTo>
                      <a:pt x="119516" y="82005"/>
                    </a:lnTo>
                    <a:lnTo>
                      <a:pt x="119516" y="80738"/>
                    </a:lnTo>
                    <a:lnTo>
                      <a:pt x="119516" y="75356"/>
                    </a:lnTo>
                    <a:lnTo>
                      <a:pt x="119516" y="73456"/>
                    </a:lnTo>
                    <a:lnTo>
                      <a:pt x="119516" y="62691"/>
                    </a:lnTo>
                    <a:lnTo>
                      <a:pt x="119354" y="58258"/>
                    </a:lnTo>
                    <a:lnTo>
                      <a:pt x="119354" y="57625"/>
                    </a:lnTo>
                    <a:lnTo>
                      <a:pt x="119354" y="57308"/>
                    </a:lnTo>
                    <a:lnTo>
                      <a:pt x="119516" y="57308"/>
                    </a:lnTo>
                    <a:lnTo>
                      <a:pt x="119354" y="57308"/>
                    </a:lnTo>
                    <a:lnTo>
                      <a:pt x="119032" y="53825"/>
                    </a:lnTo>
                    <a:lnTo>
                      <a:pt x="119032" y="53192"/>
                    </a:lnTo>
                    <a:lnTo>
                      <a:pt x="118709" y="48759"/>
                    </a:lnTo>
                    <a:lnTo>
                      <a:pt x="118709" y="47493"/>
                    </a:lnTo>
                    <a:lnTo>
                      <a:pt x="118709" y="46543"/>
                    </a:lnTo>
                    <a:lnTo>
                      <a:pt x="118387" y="44960"/>
                    </a:lnTo>
                    <a:lnTo>
                      <a:pt x="118225" y="43060"/>
                    </a:lnTo>
                    <a:lnTo>
                      <a:pt x="117903" y="40844"/>
                    </a:lnTo>
                    <a:lnTo>
                      <a:pt x="117580" y="32928"/>
                    </a:lnTo>
                    <a:lnTo>
                      <a:pt x="117258" y="31978"/>
                    </a:lnTo>
                    <a:lnTo>
                      <a:pt x="117096" y="307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7" name="Shape 108" descr="South Dakota has a goal, 10 percent by 2015." title="South Dakota">
                <a:extLst>
                  <a:ext uri="{FF2B5EF4-FFF2-40B4-BE49-F238E27FC236}">
                    <a16:creationId xmlns:a16="http://schemas.microsoft.com/office/drawing/2014/main" id="{3FB8E4CD-3EC8-7F4F-8B30-2F9E00552F09}"/>
                  </a:ext>
                </a:extLst>
              </p:cNvPr>
              <p:cNvSpPr/>
              <p:nvPr/>
            </p:nvSpPr>
            <p:spPr>
              <a:xfrm>
                <a:off x="3882198" y="1961592"/>
                <a:ext cx="965410" cy="601999"/>
              </a:xfrm>
              <a:custGeom>
                <a:avLst/>
                <a:gdLst/>
                <a:ahLst/>
                <a:cxnLst/>
                <a:rect l="0" t="0" r="0" b="0"/>
                <a:pathLst>
                  <a:path w="120000" h="120000" extrusionOk="0">
                    <a:moveTo>
                      <a:pt x="108419" y="109175"/>
                    </a:moveTo>
                    <a:lnTo>
                      <a:pt x="108818" y="110103"/>
                    </a:lnTo>
                    <a:lnTo>
                      <a:pt x="110615" y="110412"/>
                    </a:lnTo>
                    <a:lnTo>
                      <a:pt x="113810" y="112268"/>
                    </a:lnTo>
                    <a:lnTo>
                      <a:pt x="115607" y="115360"/>
                    </a:lnTo>
                    <a:lnTo>
                      <a:pt x="116605" y="118144"/>
                    </a:lnTo>
                    <a:lnTo>
                      <a:pt x="118402" y="119072"/>
                    </a:lnTo>
                    <a:lnTo>
                      <a:pt x="119800" y="119690"/>
                    </a:lnTo>
                    <a:lnTo>
                      <a:pt x="119201" y="119072"/>
                    </a:lnTo>
                    <a:lnTo>
                      <a:pt x="118801" y="116907"/>
                    </a:lnTo>
                    <a:lnTo>
                      <a:pt x="118801" y="115979"/>
                    </a:lnTo>
                    <a:lnTo>
                      <a:pt x="116605" y="112268"/>
                    </a:lnTo>
                    <a:lnTo>
                      <a:pt x="118003" y="105463"/>
                    </a:lnTo>
                    <a:lnTo>
                      <a:pt x="118602" y="103608"/>
                    </a:lnTo>
                    <a:lnTo>
                      <a:pt x="118602" y="100515"/>
                    </a:lnTo>
                    <a:lnTo>
                      <a:pt x="119201" y="99278"/>
                    </a:lnTo>
                    <a:lnTo>
                      <a:pt x="119400" y="98041"/>
                    </a:lnTo>
                    <a:lnTo>
                      <a:pt x="118602" y="94639"/>
                    </a:lnTo>
                    <a:lnTo>
                      <a:pt x="117803" y="93711"/>
                    </a:lnTo>
                    <a:lnTo>
                      <a:pt x="118003" y="89381"/>
                    </a:lnTo>
                    <a:lnTo>
                      <a:pt x="117004" y="85670"/>
                    </a:lnTo>
                    <a:lnTo>
                      <a:pt x="118402" y="85670"/>
                    </a:lnTo>
                    <a:lnTo>
                      <a:pt x="119201" y="85670"/>
                    </a:lnTo>
                    <a:lnTo>
                      <a:pt x="119201" y="81340"/>
                    </a:lnTo>
                    <a:lnTo>
                      <a:pt x="119201" y="77010"/>
                    </a:lnTo>
                    <a:lnTo>
                      <a:pt x="119201" y="73608"/>
                    </a:lnTo>
                    <a:lnTo>
                      <a:pt x="118801" y="68969"/>
                    </a:lnTo>
                    <a:lnTo>
                      <a:pt x="118801" y="64639"/>
                    </a:lnTo>
                    <a:lnTo>
                      <a:pt x="118801" y="62164"/>
                    </a:lnTo>
                    <a:lnTo>
                      <a:pt x="118801" y="51030"/>
                    </a:lnTo>
                    <a:lnTo>
                      <a:pt x="118801" y="47938"/>
                    </a:lnTo>
                    <a:lnTo>
                      <a:pt x="118801" y="41752"/>
                    </a:lnTo>
                    <a:lnTo>
                      <a:pt x="118801" y="36185"/>
                    </a:lnTo>
                    <a:lnTo>
                      <a:pt x="118602" y="26597"/>
                    </a:lnTo>
                    <a:lnTo>
                      <a:pt x="118402" y="24432"/>
                    </a:lnTo>
                    <a:lnTo>
                      <a:pt x="117803" y="22886"/>
                    </a:lnTo>
                    <a:lnTo>
                      <a:pt x="115806" y="21649"/>
                    </a:lnTo>
                    <a:lnTo>
                      <a:pt x="112412" y="15773"/>
                    </a:lnTo>
                    <a:lnTo>
                      <a:pt x="112412" y="14845"/>
                    </a:lnTo>
                    <a:lnTo>
                      <a:pt x="115607" y="10515"/>
                    </a:lnTo>
                    <a:lnTo>
                      <a:pt x="116605" y="4020"/>
                    </a:lnTo>
                    <a:lnTo>
                      <a:pt x="113810" y="4020"/>
                    </a:lnTo>
                    <a:lnTo>
                      <a:pt x="110016" y="4639"/>
                    </a:lnTo>
                    <a:lnTo>
                      <a:pt x="106622" y="4639"/>
                    </a:lnTo>
                    <a:lnTo>
                      <a:pt x="106422" y="4639"/>
                    </a:lnTo>
                    <a:lnTo>
                      <a:pt x="102628" y="4639"/>
                    </a:lnTo>
                    <a:lnTo>
                      <a:pt x="95440" y="4639"/>
                    </a:lnTo>
                    <a:lnTo>
                      <a:pt x="95041" y="4639"/>
                    </a:lnTo>
                    <a:lnTo>
                      <a:pt x="94841" y="4639"/>
                    </a:lnTo>
                    <a:lnTo>
                      <a:pt x="91247" y="4639"/>
                    </a:lnTo>
                    <a:lnTo>
                      <a:pt x="89251" y="4639"/>
                    </a:lnTo>
                    <a:lnTo>
                      <a:pt x="84059" y="4020"/>
                    </a:lnTo>
                    <a:lnTo>
                      <a:pt x="83460" y="4020"/>
                    </a:lnTo>
                    <a:lnTo>
                      <a:pt x="79866" y="4020"/>
                    </a:lnTo>
                    <a:lnTo>
                      <a:pt x="76073" y="4020"/>
                    </a:lnTo>
                    <a:lnTo>
                      <a:pt x="70482" y="4020"/>
                    </a:lnTo>
                    <a:lnTo>
                      <a:pt x="69084" y="4020"/>
                    </a:lnTo>
                    <a:lnTo>
                      <a:pt x="66489" y="4020"/>
                    </a:lnTo>
                    <a:lnTo>
                      <a:pt x="64692" y="4020"/>
                    </a:lnTo>
                    <a:lnTo>
                      <a:pt x="64692" y="3711"/>
                    </a:lnTo>
                    <a:lnTo>
                      <a:pt x="57504" y="3402"/>
                    </a:lnTo>
                    <a:lnTo>
                      <a:pt x="57104" y="3402"/>
                    </a:lnTo>
                    <a:lnTo>
                      <a:pt x="56905" y="3402"/>
                    </a:lnTo>
                    <a:lnTo>
                      <a:pt x="47720" y="3402"/>
                    </a:lnTo>
                    <a:lnTo>
                      <a:pt x="45923" y="2783"/>
                    </a:lnTo>
                    <a:lnTo>
                      <a:pt x="34542" y="2474"/>
                    </a:lnTo>
                    <a:lnTo>
                      <a:pt x="32545" y="2474"/>
                    </a:lnTo>
                    <a:lnTo>
                      <a:pt x="26955" y="1546"/>
                    </a:lnTo>
                    <a:lnTo>
                      <a:pt x="20366" y="1237"/>
                    </a:lnTo>
                    <a:lnTo>
                      <a:pt x="19567" y="1237"/>
                    </a:lnTo>
                    <a:lnTo>
                      <a:pt x="9783" y="309"/>
                    </a:lnTo>
                    <a:lnTo>
                      <a:pt x="4392" y="309"/>
                    </a:lnTo>
                    <a:lnTo>
                      <a:pt x="3594" y="0"/>
                    </a:lnTo>
                    <a:lnTo>
                      <a:pt x="3594" y="1855"/>
                    </a:lnTo>
                    <a:lnTo>
                      <a:pt x="3594" y="6185"/>
                    </a:lnTo>
                    <a:lnTo>
                      <a:pt x="2595" y="22886"/>
                    </a:lnTo>
                    <a:lnTo>
                      <a:pt x="2595" y="24432"/>
                    </a:lnTo>
                    <a:lnTo>
                      <a:pt x="2396" y="31237"/>
                    </a:lnTo>
                    <a:lnTo>
                      <a:pt x="2595" y="31546"/>
                    </a:lnTo>
                    <a:lnTo>
                      <a:pt x="2196" y="31546"/>
                    </a:lnTo>
                    <a:lnTo>
                      <a:pt x="1797" y="39896"/>
                    </a:lnTo>
                    <a:lnTo>
                      <a:pt x="1797" y="45773"/>
                    </a:lnTo>
                    <a:lnTo>
                      <a:pt x="1597" y="47938"/>
                    </a:lnTo>
                    <a:lnTo>
                      <a:pt x="1198" y="56597"/>
                    </a:lnTo>
                    <a:lnTo>
                      <a:pt x="1198" y="59072"/>
                    </a:lnTo>
                    <a:lnTo>
                      <a:pt x="1198" y="60000"/>
                    </a:lnTo>
                    <a:lnTo>
                      <a:pt x="998" y="64639"/>
                    </a:lnTo>
                    <a:lnTo>
                      <a:pt x="798" y="69896"/>
                    </a:lnTo>
                    <a:lnTo>
                      <a:pt x="798" y="73298"/>
                    </a:lnTo>
                    <a:lnTo>
                      <a:pt x="399" y="77010"/>
                    </a:lnTo>
                    <a:lnTo>
                      <a:pt x="199" y="81340"/>
                    </a:lnTo>
                    <a:lnTo>
                      <a:pt x="199" y="81649"/>
                    </a:lnTo>
                    <a:lnTo>
                      <a:pt x="199" y="82268"/>
                    </a:lnTo>
                    <a:lnTo>
                      <a:pt x="199" y="85670"/>
                    </a:lnTo>
                    <a:lnTo>
                      <a:pt x="0" y="94329"/>
                    </a:lnTo>
                    <a:lnTo>
                      <a:pt x="0" y="98041"/>
                    </a:lnTo>
                    <a:lnTo>
                      <a:pt x="199" y="98659"/>
                    </a:lnTo>
                    <a:lnTo>
                      <a:pt x="399" y="98659"/>
                    </a:lnTo>
                    <a:lnTo>
                      <a:pt x="8386" y="98969"/>
                    </a:lnTo>
                    <a:lnTo>
                      <a:pt x="12379" y="98969"/>
                    </a:lnTo>
                    <a:lnTo>
                      <a:pt x="12978" y="99278"/>
                    </a:lnTo>
                    <a:lnTo>
                      <a:pt x="16173" y="99896"/>
                    </a:lnTo>
                    <a:lnTo>
                      <a:pt x="18169" y="99896"/>
                    </a:lnTo>
                    <a:lnTo>
                      <a:pt x="18768" y="99896"/>
                    </a:lnTo>
                    <a:lnTo>
                      <a:pt x="19567" y="99896"/>
                    </a:lnTo>
                    <a:lnTo>
                      <a:pt x="24559" y="100206"/>
                    </a:lnTo>
                    <a:lnTo>
                      <a:pt x="28153" y="100515"/>
                    </a:lnTo>
                    <a:lnTo>
                      <a:pt x="30549" y="100515"/>
                    </a:lnTo>
                    <a:lnTo>
                      <a:pt x="35940" y="101134"/>
                    </a:lnTo>
                    <a:lnTo>
                      <a:pt x="36938" y="101134"/>
                    </a:lnTo>
                    <a:lnTo>
                      <a:pt x="44126" y="101443"/>
                    </a:lnTo>
                    <a:lnTo>
                      <a:pt x="50316" y="102061"/>
                    </a:lnTo>
                    <a:lnTo>
                      <a:pt x="55507" y="102061"/>
                    </a:lnTo>
                    <a:lnTo>
                      <a:pt x="60299" y="102061"/>
                    </a:lnTo>
                    <a:lnTo>
                      <a:pt x="70682" y="102371"/>
                    </a:lnTo>
                    <a:lnTo>
                      <a:pt x="75074" y="102371"/>
                    </a:lnTo>
                    <a:lnTo>
                      <a:pt x="87054" y="102680"/>
                    </a:lnTo>
                    <a:lnTo>
                      <a:pt x="89051" y="105773"/>
                    </a:lnTo>
                    <a:lnTo>
                      <a:pt x="90049" y="106701"/>
                    </a:lnTo>
                    <a:lnTo>
                      <a:pt x="90848" y="107010"/>
                    </a:lnTo>
                    <a:lnTo>
                      <a:pt x="92645" y="107938"/>
                    </a:lnTo>
                    <a:lnTo>
                      <a:pt x="95041" y="110412"/>
                    </a:lnTo>
                    <a:lnTo>
                      <a:pt x="97038" y="107010"/>
                    </a:lnTo>
                    <a:lnTo>
                      <a:pt x="100632" y="107938"/>
                    </a:lnTo>
                    <a:lnTo>
                      <a:pt x="101231" y="107938"/>
                    </a:lnTo>
                    <a:lnTo>
                      <a:pt x="102828" y="107010"/>
                    </a:lnTo>
                    <a:lnTo>
                      <a:pt x="103028" y="107628"/>
                    </a:lnTo>
                    <a:lnTo>
                      <a:pt x="107021" y="107010"/>
                    </a:lnTo>
                    <a:lnTo>
                      <a:pt x="108419" y="10917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8" name="Shape 109" descr="Utah has a goal, 20 percent by 2025." title="Utah">
                <a:extLst>
                  <a:ext uri="{FF2B5EF4-FFF2-40B4-BE49-F238E27FC236}">
                    <a16:creationId xmlns:a16="http://schemas.microsoft.com/office/drawing/2014/main" id="{0BC78EFC-3A63-0445-82DE-AB4013E89B65}"/>
                  </a:ext>
                </a:extLst>
              </p:cNvPr>
              <p:cNvSpPr/>
              <p:nvPr/>
            </p:nvSpPr>
            <p:spPr>
              <a:xfrm>
                <a:off x="2460870" y="2486646"/>
                <a:ext cx="752630" cy="931176"/>
              </a:xfrm>
              <a:custGeom>
                <a:avLst/>
                <a:gdLst/>
                <a:ahLst/>
                <a:cxnLst/>
                <a:rect l="0" t="0" r="0" b="0"/>
                <a:pathLst>
                  <a:path w="120000" h="120000" extrusionOk="0">
                    <a:moveTo>
                      <a:pt x="4851" y="83138"/>
                    </a:moveTo>
                    <a:lnTo>
                      <a:pt x="3063" y="91552"/>
                    </a:lnTo>
                    <a:lnTo>
                      <a:pt x="3063" y="91752"/>
                    </a:lnTo>
                    <a:lnTo>
                      <a:pt x="2297" y="95158"/>
                    </a:lnTo>
                    <a:lnTo>
                      <a:pt x="1531" y="98764"/>
                    </a:lnTo>
                    <a:lnTo>
                      <a:pt x="0" y="105976"/>
                    </a:lnTo>
                    <a:lnTo>
                      <a:pt x="0" y="108180"/>
                    </a:lnTo>
                    <a:lnTo>
                      <a:pt x="6638" y="109181"/>
                    </a:lnTo>
                    <a:lnTo>
                      <a:pt x="14042" y="109983"/>
                    </a:lnTo>
                    <a:lnTo>
                      <a:pt x="24255" y="111385"/>
                    </a:lnTo>
                    <a:lnTo>
                      <a:pt x="25021" y="111385"/>
                    </a:lnTo>
                    <a:lnTo>
                      <a:pt x="27829" y="111585"/>
                    </a:lnTo>
                    <a:lnTo>
                      <a:pt x="31914" y="112186"/>
                    </a:lnTo>
                    <a:lnTo>
                      <a:pt x="49021" y="113789"/>
                    </a:lnTo>
                    <a:lnTo>
                      <a:pt x="54638" y="114590"/>
                    </a:lnTo>
                    <a:lnTo>
                      <a:pt x="56425" y="114590"/>
                    </a:lnTo>
                    <a:lnTo>
                      <a:pt x="60000" y="114991"/>
                    </a:lnTo>
                    <a:lnTo>
                      <a:pt x="65617" y="115592"/>
                    </a:lnTo>
                    <a:lnTo>
                      <a:pt x="70978" y="115993"/>
                    </a:lnTo>
                    <a:lnTo>
                      <a:pt x="76595" y="116594"/>
                    </a:lnTo>
                    <a:lnTo>
                      <a:pt x="76851" y="116994"/>
                    </a:lnTo>
                    <a:lnTo>
                      <a:pt x="86808" y="117796"/>
                    </a:lnTo>
                    <a:lnTo>
                      <a:pt x="94978" y="118597"/>
                    </a:lnTo>
                    <a:lnTo>
                      <a:pt x="97787" y="118797"/>
                    </a:lnTo>
                    <a:lnTo>
                      <a:pt x="107489" y="119799"/>
                    </a:lnTo>
                    <a:lnTo>
                      <a:pt x="109021" y="109181"/>
                    </a:lnTo>
                    <a:lnTo>
                      <a:pt x="109276" y="108781"/>
                    </a:lnTo>
                    <a:lnTo>
                      <a:pt x="109787" y="103171"/>
                    </a:lnTo>
                    <a:lnTo>
                      <a:pt x="110553" y="100166"/>
                    </a:lnTo>
                    <a:lnTo>
                      <a:pt x="110553" y="97762"/>
                    </a:lnTo>
                    <a:lnTo>
                      <a:pt x="111063" y="94357"/>
                    </a:lnTo>
                    <a:lnTo>
                      <a:pt x="111063" y="94156"/>
                    </a:lnTo>
                    <a:lnTo>
                      <a:pt x="111063" y="91752"/>
                    </a:lnTo>
                    <a:lnTo>
                      <a:pt x="111829" y="86744"/>
                    </a:lnTo>
                    <a:lnTo>
                      <a:pt x="112595" y="81335"/>
                    </a:lnTo>
                    <a:lnTo>
                      <a:pt x="113617" y="75926"/>
                    </a:lnTo>
                    <a:lnTo>
                      <a:pt x="114638" y="67913"/>
                    </a:lnTo>
                    <a:lnTo>
                      <a:pt x="115148" y="65108"/>
                    </a:lnTo>
                    <a:lnTo>
                      <a:pt x="115404" y="62303"/>
                    </a:lnTo>
                    <a:lnTo>
                      <a:pt x="115404" y="61502"/>
                    </a:lnTo>
                    <a:lnTo>
                      <a:pt x="116170" y="56694"/>
                    </a:lnTo>
                    <a:lnTo>
                      <a:pt x="116425" y="54290"/>
                    </a:lnTo>
                    <a:lnTo>
                      <a:pt x="117191" y="49282"/>
                    </a:lnTo>
                    <a:lnTo>
                      <a:pt x="117957" y="44474"/>
                    </a:lnTo>
                    <a:lnTo>
                      <a:pt x="118468" y="40267"/>
                    </a:lnTo>
                    <a:lnTo>
                      <a:pt x="118468" y="40066"/>
                    </a:lnTo>
                    <a:lnTo>
                      <a:pt x="118978" y="37863"/>
                    </a:lnTo>
                    <a:lnTo>
                      <a:pt x="119234" y="35058"/>
                    </a:lnTo>
                    <a:lnTo>
                      <a:pt x="119744" y="32253"/>
                    </a:lnTo>
                    <a:lnTo>
                      <a:pt x="110553" y="31452"/>
                    </a:lnTo>
                    <a:lnTo>
                      <a:pt x="109787" y="31452"/>
                    </a:lnTo>
                    <a:lnTo>
                      <a:pt x="100085" y="30450"/>
                    </a:lnTo>
                    <a:lnTo>
                      <a:pt x="99063" y="30450"/>
                    </a:lnTo>
                    <a:lnTo>
                      <a:pt x="94468" y="30250"/>
                    </a:lnTo>
                    <a:lnTo>
                      <a:pt x="78638" y="28647"/>
                    </a:lnTo>
                    <a:lnTo>
                      <a:pt x="79404" y="23038"/>
                    </a:lnTo>
                    <a:lnTo>
                      <a:pt x="80170" y="18831"/>
                    </a:lnTo>
                    <a:lnTo>
                      <a:pt x="80425" y="17429"/>
                    </a:lnTo>
                    <a:lnTo>
                      <a:pt x="80680" y="15826"/>
                    </a:lnTo>
                    <a:lnTo>
                      <a:pt x="81191" y="12220"/>
                    </a:lnTo>
                    <a:lnTo>
                      <a:pt x="81702" y="10417"/>
                    </a:lnTo>
                    <a:lnTo>
                      <a:pt x="82212" y="6611"/>
                    </a:lnTo>
                    <a:lnTo>
                      <a:pt x="74297" y="6010"/>
                    </a:lnTo>
                    <a:lnTo>
                      <a:pt x="74042" y="6010"/>
                    </a:lnTo>
                    <a:lnTo>
                      <a:pt x="72510" y="5809"/>
                    </a:lnTo>
                    <a:lnTo>
                      <a:pt x="68170" y="5208"/>
                    </a:lnTo>
                    <a:lnTo>
                      <a:pt x="63063" y="4607"/>
                    </a:lnTo>
                    <a:lnTo>
                      <a:pt x="60510" y="4607"/>
                    </a:lnTo>
                    <a:lnTo>
                      <a:pt x="59489" y="4407"/>
                    </a:lnTo>
                    <a:lnTo>
                      <a:pt x="59234" y="4407"/>
                    </a:lnTo>
                    <a:lnTo>
                      <a:pt x="59234" y="4006"/>
                    </a:lnTo>
                    <a:lnTo>
                      <a:pt x="42893" y="2404"/>
                    </a:lnTo>
                    <a:lnTo>
                      <a:pt x="37787" y="1803"/>
                    </a:lnTo>
                    <a:lnTo>
                      <a:pt x="27829" y="1001"/>
                    </a:lnTo>
                    <a:lnTo>
                      <a:pt x="21702" y="0"/>
                    </a:lnTo>
                    <a:lnTo>
                      <a:pt x="21446" y="2404"/>
                    </a:lnTo>
                    <a:lnTo>
                      <a:pt x="18893" y="14424"/>
                    </a:lnTo>
                    <a:lnTo>
                      <a:pt x="17617" y="21636"/>
                    </a:lnTo>
                    <a:lnTo>
                      <a:pt x="15829" y="29649"/>
                    </a:lnTo>
                    <a:lnTo>
                      <a:pt x="14297" y="35659"/>
                    </a:lnTo>
                    <a:lnTo>
                      <a:pt x="13276" y="40667"/>
                    </a:lnTo>
                    <a:lnTo>
                      <a:pt x="13021" y="43071"/>
                    </a:lnTo>
                    <a:lnTo>
                      <a:pt x="12510" y="45075"/>
                    </a:lnTo>
                    <a:lnTo>
                      <a:pt x="12000" y="48280"/>
                    </a:lnTo>
                    <a:lnTo>
                      <a:pt x="10723" y="53088"/>
                    </a:lnTo>
                    <a:lnTo>
                      <a:pt x="10723" y="53889"/>
                    </a:lnTo>
                    <a:lnTo>
                      <a:pt x="7659" y="67913"/>
                    </a:lnTo>
                    <a:lnTo>
                      <a:pt x="7404" y="71719"/>
                    </a:lnTo>
                    <a:lnTo>
                      <a:pt x="6893" y="72921"/>
                    </a:lnTo>
                    <a:lnTo>
                      <a:pt x="6638" y="73923"/>
                    </a:lnTo>
                    <a:lnTo>
                      <a:pt x="6127" y="75726"/>
                    </a:lnTo>
                    <a:lnTo>
                      <a:pt x="5106" y="80133"/>
                    </a:lnTo>
                    <a:lnTo>
                      <a:pt x="4851" y="8313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9" name="Shape 110" descr="Vermont has a goal, renewable energy must meet  any increase in retail energy sales by 2012" title="Vermont">
                <a:extLst>
                  <a:ext uri="{FF2B5EF4-FFF2-40B4-BE49-F238E27FC236}">
                    <a16:creationId xmlns:a16="http://schemas.microsoft.com/office/drawing/2014/main" id="{A8B936D0-6230-0E45-8EB3-9FDC5D3C27C5}"/>
                  </a:ext>
                </a:extLst>
              </p:cNvPr>
              <p:cNvSpPr/>
              <p:nvPr/>
            </p:nvSpPr>
            <p:spPr>
              <a:xfrm>
                <a:off x="7649843" y="1730099"/>
                <a:ext cx="235427" cy="424507"/>
              </a:xfrm>
              <a:custGeom>
                <a:avLst/>
                <a:gdLst/>
                <a:ahLst/>
                <a:cxnLst/>
                <a:rect l="0" t="0" r="0" b="0"/>
                <a:pathLst>
                  <a:path w="120000" h="120000" extrusionOk="0">
                    <a:moveTo>
                      <a:pt x="25479" y="73406"/>
                    </a:moveTo>
                    <a:lnTo>
                      <a:pt x="24657" y="80000"/>
                    </a:lnTo>
                    <a:lnTo>
                      <a:pt x="31232" y="78681"/>
                    </a:lnTo>
                    <a:lnTo>
                      <a:pt x="41917" y="92747"/>
                    </a:lnTo>
                    <a:lnTo>
                      <a:pt x="42739" y="95824"/>
                    </a:lnTo>
                    <a:lnTo>
                      <a:pt x="45205" y="101538"/>
                    </a:lnTo>
                    <a:lnTo>
                      <a:pt x="48493" y="110329"/>
                    </a:lnTo>
                    <a:lnTo>
                      <a:pt x="50958" y="115164"/>
                    </a:lnTo>
                    <a:lnTo>
                      <a:pt x="52602" y="119560"/>
                    </a:lnTo>
                    <a:lnTo>
                      <a:pt x="52602" y="118681"/>
                    </a:lnTo>
                    <a:lnTo>
                      <a:pt x="65753" y="117362"/>
                    </a:lnTo>
                    <a:lnTo>
                      <a:pt x="67397" y="117362"/>
                    </a:lnTo>
                    <a:lnTo>
                      <a:pt x="69041" y="117362"/>
                    </a:lnTo>
                    <a:lnTo>
                      <a:pt x="69041" y="116923"/>
                    </a:lnTo>
                    <a:lnTo>
                      <a:pt x="69863" y="116923"/>
                    </a:lnTo>
                    <a:lnTo>
                      <a:pt x="74794" y="116923"/>
                    </a:lnTo>
                    <a:lnTo>
                      <a:pt x="85479" y="115164"/>
                    </a:lnTo>
                    <a:lnTo>
                      <a:pt x="101917" y="113846"/>
                    </a:lnTo>
                    <a:lnTo>
                      <a:pt x="104383" y="113406"/>
                    </a:lnTo>
                    <a:lnTo>
                      <a:pt x="95342" y="103736"/>
                    </a:lnTo>
                    <a:lnTo>
                      <a:pt x="96986" y="100659"/>
                    </a:lnTo>
                    <a:lnTo>
                      <a:pt x="95342" y="92747"/>
                    </a:lnTo>
                    <a:lnTo>
                      <a:pt x="95342" y="89670"/>
                    </a:lnTo>
                    <a:lnTo>
                      <a:pt x="91232" y="77362"/>
                    </a:lnTo>
                    <a:lnTo>
                      <a:pt x="90410" y="73406"/>
                    </a:lnTo>
                    <a:lnTo>
                      <a:pt x="92876" y="72087"/>
                    </a:lnTo>
                    <a:lnTo>
                      <a:pt x="91232" y="70769"/>
                    </a:lnTo>
                    <a:lnTo>
                      <a:pt x="93698" y="64615"/>
                    </a:lnTo>
                    <a:lnTo>
                      <a:pt x="96986" y="62857"/>
                    </a:lnTo>
                    <a:lnTo>
                      <a:pt x="96986" y="51868"/>
                    </a:lnTo>
                    <a:lnTo>
                      <a:pt x="99452" y="45274"/>
                    </a:lnTo>
                    <a:lnTo>
                      <a:pt x="96986" y="43956"/>
                    </a:lnTo>
                    <a:lnTo>
                      <a:pt x="95342" y="40000"/>
                    </a:lnTo>
                    <a:lnTo>
                      <a:pt x="96986" y="35604"/>
                    </a:lnTo>
                    <a:lnTo>
                      <a:pt x="106027" y="32967"/>
                    </a:lnTo>
                    <a:lnTo>
                      <a:pt x="107671" y="32087"/>
                    </a:lnTo>
                    <a:lnTo>
                      <a:pt x="109315" y="30329"/>
                    </a:lnTo>
                    <a:lnTo>
                      <a:pt x="119178" y="24175"/>
                    </a:lnTo>
                    <a:lnTo>
                      <a:pt x="109315" y="13186"/>
                    </a:lnTo>
                    <a:lnTo>
                      <a:pt x="114246" y="4835"/>
                    </a:lnTo>
                    <a:lnTo>
                      <a:pt x="110958" y="0"/>
                    </a:lnTo>
                    <a:lnTo>
                      <a:pt x="87945" y="3956"/>
                    </a:lnTo>
                    <a:lnTo>
                      <a:pt x="48493" y="8791"/>
                    </a:lnTo>
                    <a:lnTo>
                      <a:pt x="9041" y="14505"/>
                    </a:lnTo>
                    <a:lnTo>
                      <a:pt x="4931" y="14945"/>
                    </a:lnTo>
                    <a:lnTo>
                      <a:pt x="0" y="15384"/>
                    </a:lnTo>
                    <a:lnTo>
                      <a:pt x="821" y="22417"/>
                    </a:lnTo>
                    <a:lnTo>
                      <a:pt x="7397" y="35604"/>
                    </a:lnTo>
                    <a:lnTo>
                      <a:pt x="7397" y="36043"/>
                    </a:lnTo>
                    <a:lnTo>
                      <a:pt x="9863" y="36923"/>
                    </a:lnTo>
                    <a:lnTo>
                      <a:pt x="13150" y="38681"/>
                    </a:lnTo>
                    <a:lnTo>
                      <a:pt x="18082" y="49670"/>
                    </a:lnTo>
                    <a:lnTo>
                      <a:pt x="13972" y="53626"/>
                    </a:lnTo>
                    <a:lnTo>
                      <a:pt x="13972" y="59340"/>
                    </a:lnTo>
                    <a:lnTo>
                      <a:pt x="23835" y="71208"/>
                    </a:lnTo>
                    <a:lnTo>
                      <a:pt x="25479" y="7340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0" name="Shape 111" descr="Virginia, 15 percent by 2025." title="Virginia">
                <a:extLst>
                  <a:ext uri="{FF2B5EF4-FFF2-40B4-BE49-F238E27FC236}">
                    <a16:creationId xmlns:a16="http://schemas.microsoft.com/office/drawing/2014/main" id="{88C288A2-961A-3D4C-B956-7547DD0C007E}"/>
                  </a:ext>
                </a:extLst>
              </p:cNvPr>
              <p:cNvSpPr/>
              <p:nvPr/>
            </p:nvSpPr>
            <p:spPr>
              <a:xfrm>
                <a:off x="6606922" y="2830485"/>
                <a:ext cx="1063373" cy="598839"/>
              </a:xfrm>
              <a:custGeom>
                <a:avLst/>
                <a:gdLst/>
                <a:ahLst/>
                <a:cxnLst/>
                <a:rect l="0" t="0" r="0" b="0"/>
                <a:pathLst>
                  <a:path w="120000" h="120000" extrusionOk="0">
                    <a:moveTo>
                      <a:pt x="109140" y="66562"/>
                    </a:moveTo>
                    <a:lnTo>
                      <a:pt x="109321" y="67187"/>
                    </a:lnTo>
                    <a:lnTo>
                      <a:pt x="109683" y="66562"/>
                    </a:lnTo>
                    <a:lnTo>
                      <a:pt x="110950" y="67812"/>
                    </a:lnTo>
                    <a:lnTo>
                      <a:pt x="111493" y="71875"/>
                    </a:lnTo>
                    <a:lnTo>
                      <a:pt x="111493" y="72187"/>
                    </a:lnTo>
                    <a:lnTo>
                      <a:pt x="111493" y="72812"/>
                    </a:lnTo>
                    <a:lnTo>
                      <a:pt x="112217" y="73125"/>
                    </a:lnTo>
                    <a:lnTo>
                      <a:pt x="113484" y="73125"/>
                    </a:lnTo>
                    <a:lnTo>
                      <a:pt x="114389" y="73437"/>
                    </a:lnTo>
                    <a:lnTo>
                      <a:pt x="116199" y="72187"/>
                    </a:lnTo>
                    <a:lnTo>
                      <a:pt x="119819" y="84375"/>
                    </a:lnTo>
                    <a:lnTo>
                      <a:pt x="117647" y="84687"/>
                    </a:lnTo>
                    <a:lnTo>
                      <a:pt x="116018" y="85625"/>
                    </a:lnTo>
                    <a:lnTo>
                      <a:pt x="114027" y="86562"/>
                    </a:lnTo>
                    <a:lnTo>
                      <a:pt x="113665" y="86562"/>
                    </a:lnTo>
                    <a:lnTo>
                      <a:pt x="113122" y="86562"/>
                    </a:lnTo>
                    <a:lnTo>
                      <a:pt x="112760" y="86875"/>
                    </a:lnTo>
                    <a:lnTo>
                      <a:pt x="112217" y="86875"/>
                    </a:lnTo>
                    <a:lnTo>
                      <a:pt x="110407" y="87812"/>
                    </a:lnTo>
                    <a:lnTo>
                      <a:pt x="110226" y="87812"/>
                    </a:lnTo>
                    <a:lnTo>
                      <a:pt x="109683" y="87812"/>
                    </a:lnTo>
                    <a:lnTo>
                      <a:pt x="106425" y="89062"/>
                    </a:lnTo>
                    <a:lnTo>
                      <a:pt x="104434" y="90000"/>
                    </a:lnTo>
                    <a:lnTo>
                      <a:pt x="103891" y="90000"/>
                    </a:lnTo>
                    <a:lnTo>
                      <a:pt x="101176" y="91250"/>
                    </a:lnTo>
                    <a:lnTo>
                      <a:pt x="100633" y="91875"/>
                    </a:lnTo>
                    <a:lnTo>
                      <a:pt x="100090" y="91875"/>
                    </a:lnTo>
                    <a:lnTo>
                      <a:pt x="98823" y="92187"/>
                    </a:lnTo>
                    <a:lnTo>
                      <a:pt x="98099" y="92187"/>
                    </a:lnTo>
                    <a:lnTo>
                      <a:pt x="94298" y="94062"/>
                    </a:lnTo>
                    <a:lnTo>
                      <a:pt x="93755" y="94062"/>
                    </a:lnTo>
                    <a:lnTo>
                      <a:pt x="91040" y="94687"/>
                    </a:lnTo>
                    <a:lnTo>
                      <a:pt x="90316" y="95312"/>
                    </a:lnTo>
                    <a:lnTo>
                      <a:pt x="89773" y="95312"/>
                    </a:lnTo>
                    <a:lnTo>
                      <a:pt x="88687" y="95625"/>
                    </a:lnTo>
                    <a:lnTo>
                      <a:pt x="87963" y="96250"/>
                    </a:lnTo>
                    <a:lnTo>
                      <a:pt x="87239" y="96250"/>
                    </a:lnTo>
                    <a:lnTo>
                      <a:pt x="86696" y="96562"/>
                    </a:lnTo>
                    <a:lnTo>
                      <a:pt x="83981" y="97500"/>
                    </a:lnTo>
                    <a:lnTo>
                      <a:pt x="83438" y="97500"/>
                    </a:lnTo>
                    <a:lnTo>
                      <a:pt x="82171" y="97812"/>
                    </a:lnTo>
                    <a:lnTo>
                      <a:pt x="81447" y="98437"/>
                    </a:lnTo>
                    <a:lnTo>
                      <a:pt x="80904" y="98437"/>
                    </a:lnTo>
                    <a:lnTo>
                      <a:pt x="80180" y="98750"/>
                    </a:lnTo>
                    <a:lnTo>
                      <a:pt x="79638" y="99062"/>
                    </a:lnTo>
                    <a:lnTo>
                      <a:pt x="77647" y="99687"/>
                    </a:lnTo>
                    <a:lnTo>
                      <a:pt x="76199" y="100000"/>
                    </a:lnTo>
                    <a:lnTo>
                      <a:pt x="76018" y="100000"/>
                    </a:lnTo>
                    <a:lnTo>
                      <a:pt x="75475" y="100312"/>
                    </a:lnTo>
                    <a:lnTo>
                      <a:pt x="75113" y="100312"/>
                    </a:lnTo>
                    <a:lnTo>
                      <a:pt x="74932" y="100312"/>
                    </a:lnTo>
                    <a:lnTo>
                      <a:pt x="74751" y="100312"/>
                    </a:lnTo>
                    <a:lnTo>
                      <a:pt x="69864" y="102187"/>
                    </a:lnTo>
                    <a:lnTo>
                      <a:pt x="68597" y="102500"/>
                    </a:lnTo>
                    <a:lnTo>
                      <a:pt x="68054" y="102500"/>
                    </a:lnTo>
                    <a:lnTo>
                      <a:pt x="66425" y="103437"/>
                    </a:lnTo>
                    <a:lnTo>
                      <a:pt x="64072" y="104062"/>
                    </a:lnTo>
                    <a:lnTo>
                      <a:pt x="63348" y="104375"/>
                    </a:lnTo>
                    <a:lnTo>
                      <a:pt x="62262" y="104375"/>
                    </a:lnTo>
                    <a:lnTo>
                      <a:pt x="60995" y="104687"/>
                    </a:lnTo>
                    <a:lnTo>
                      <a:pt x="58642" y="105625"/>
                    </a:lnTo>
                    <a:lnTo>
                      <a:pt x="56832" y="105937"/>
                    </a:lnTo>
                    <a:lnTo>
                      <a:pt x="56289" y="106562"/>
                    </a:lnTo>
                    <a:lnTo>
                      <a:pt x="56108" y="106562"/>
                    </a:lnTo>
                    <a:lnTo>
                      <a:pt x="54841" y="106875"/>
                    </a:lnTo>
                    <a:lnTo>
                      <a:pt x="51945" y="107500"/>
                    </a:lnTo>
                    <a:lnTo>
                      <a:pt x="49773" y="107812"/>
                    </a:lnTo>
                    <a:lnTo>
                      <a:pt x="49049" y="108125"/>
                    </a:lnTo>
                    <a:lnTo>
                      <a:pt x="47963" y="108125"/>
                    </a:lnTo>
                    <a:lnTo>
                      <a:pt x="47239" y="108750"/>
                    </a:lnTo>
                    <a:lnTo>
                      <a:pt x="45791" y="108750"/>
                    </a:lnTo>
                    <a:lnTo>
                      <a:pt x="44705" y="109062"/>
                    </a:lnTo>
                    <a:lnTo>
                      <a:pt x="43981" y="109687"/>
                    </a:lnTo>
                    <a:lnTo>
                      <a:pt x="43619" y="109687"/>
                    </a:lnTo>
                    <a:lnTo>
                      <a:pt x="43438" y="109687"/>
                    </a:lnTo>
                    <a:lnTo>
                      <a:pt x="43257" y="109687"/>
                    </a:lnTo>
                    <a:lnTo>
                      <a:pt x="42714" y="109687"/>
                    </a:lnTo>
                    <a:lnTo>
                      <a:pt x="40361" y="110000"/>
                    </a:lnTo>
                    <a:lnTo>
                      <a:pt x="36380" y="110937"/>
                    </a:lnTo>
                    <a:lnTo>
                      <a:pt x="35837" y="111250"/>
                    </a:lnTo>
                    <a:lnTo>
                      <a:pt x="34389" y="111875"/>
                    </a:lnTo>
                    <a:lnTo>
                      <a:pt x="33846" y="111875"/>
                    </a:lnTo>
                    <a:lnTo>
                      <a:pt x="31674" y="112187"/>
                    </a:lnTo>
                    <a:lnTo>
                      <a:pt x="30950" y="112187"/>
                    </a:lnTo>
                    <a:lnTo>
                      <a:pt x="31131" y="111250"/>
                    </a:lnTo>
                    <a:lnTo>
                      <a:pt x="29683" y="111875"/>
                    </a:lnTo>
                    <a:lnTo>
                      <a:pt x="28416" y="112187"/>
                    </a:lnTo>
                    <a:lnTo>
                      <a:pt x="26787" y="112187"/>
                    </a:lnTo>
                    <a:lnTo>
                      <a:pt x="26787" y="113125"/>
                    </a:lnTo>
                    <a:lnTo>
                      <a:pt x="23529" y="113750"/>
                    </a:lnTo>
                    <a:lnTo>
                      <a:pt x="22986" y="113750"/>
                    </a:lnTo>
                    <a:lnTo>
                      <a:pt x="22624" y="114375"/>
                    </a:lnTo>
                    <a:lnTo>
                      <a:pt x="22081" y="114375"/>
                    </a:lnTo>
                    <a:lnTo>
                      <a:pt x="21719" y="114375"/>
                    </a:lnTo>
                    <a:lnTo>
                      <a:pt x="21357" y="114687"/>
                    </a:lnTo>
                    <a:lnTo>
                      <a:pt x="20090" y="114687"/>
                    </a:lnTo>
                    <a:lnTo>
                      <a:pt x="18099" y="115312"/>
                    </a:lnTo>
                    <a:lnTo>
                      <a:pt x="16470" y="115937"/>
                    </a:lnTo>
                    <a:lnTo>
                      <a:pt x="16108" y="115937"/>
                    </a:lnTo>
                    <a:lnTo>
                      <a:pt x="15746" y="115937"/>
                    </a:lnTo>
                    <a:lnTo>
                      <a:pt x="13031" y="116875"/>
                    </a:lnTo>
                    <a:lnTo>
                      <a:pt x="12307" y="116875"/>
                    </a:lnTo>
                    <a:lnTo>
                      <a:pt x="10497" y="117500"/>
                    </a:lnTo>
                    <a:lnTo>
                      <a:pt x="6515" y="118125"/>
                    </a:lnTo>
                    <a:lnTo>
                      <a:pt x="6153" y="118125"/>
                    </a:lnTo>
                    <a:lnTo>
                      <a:pt x="3257" y="119062"/>
                    </a:lnTo>
                    <a:lnTo>
                      <a:pt x="904" y="119687"/>
                    </a:lnTo>
                    <a:lnTo>
                      <a:pt x="361" y="119687"/>
                    </a:lnTo>
                    <a:lnTo>
                      <a:pt x="0" y="119687"/>
                    </a:lnTo>
                    <a:lnTo>
                      <a:pt x="723" y="119062"/>
                    </a:lnTo>
                    <a:lnTo>
                      <a:pt x="2352" y="116875"/>
                    </a:lnTo>
                    <a:lnTo>
                      <a:pt x="3257" y="116875"/>
                    </a:lnTo>
                    <a:lnTo>
                      <a:pt x="7963" y="112500"/>
                    </a:lnTo>
                    <a:lnTo>
                      <a:pt x="7963" y="111875"/>
                    </a:lnTo>
                    <a:lnTo>
                      <a:pt x="11221" y="106875"/>
                    </a:lnTo>
                    <a:lnTo>
                      <a:pt x="11221" y="106562"/>
                    </a:lnTo>
                    <a:lnTo>
                      <a:pt x="11221" y="104375"/>
                    </a:lnTo>
                    <a:lnTo>
                      <a:pt x="13031" y="102187"/>
                    </a:lnTo>
                    <a:lnTo>
                      <a:pt x="13212" y="98437"/>
                    </a:lnTo>
                    <a:lnTo>
                      <a:pt x="15203" y="95312"/>
                    </a:lnTo>
                    <a:lnTo>
                      <a:pt x="15565" y="95312"/>
                    </a:lnTo>
                    <a:lnTo>
                      <a:pt x="17013" y="93125"/>
                    </a:lnTo>
                    <a:lnTo>
                      <a:pt x="18099" y="92187"/>
                    </a:lnTo>
                    <a:lnTo>
                      <a:pt x="18823" y="90937"/>
                    </a:lnTo>
                    <a:lnTo>
                      <a:pt x="20271" y="87812"/>
                    </a:lnTo>
                    <a:lnTo>
                      <a:pt x="21719" y="84375"/>
                    </a:lnTo>
                    <a:lnTo>
                      <a:pt x="23348" y="81250"/>
                    </a:lnTo>
                    <a:lnTo>
                      <a:pt x="24072" y="81875"/>
                    </a:lnTo>
                    <a:lnTo>
                      <a:pt x="23529" y="82812"/>
                    </a:lnTo>
                    <a:lnTo>
                      <a:pt x="24253" y="86562"/>
                    </a:lnTo>
                    <a:lnTo>
                      <a:pt x="27873" y="90625"/>
                    </a:lnTo>
                    <a:lnTo>
                      <a:pt x="28778" y="91875"/>
                    </a:lnTo>
                    <a:lnTo>
                      <a:pt x="32217" y="87812"/>
                    </a:lnTo>
                    <a:lnTo>
                      <a:pt x="33122" y="85625"/>
                    </a:lnTo>
                    <a:lnTo>
                      <a:pt x="33846" y="86562"/>
                    </a:lnTo>
                    <a:lnTo>
                      <a:pt x="35113" y="87812"/>
                    </a:lnTo>
                    <a:lnTo>
                      <a:pt x="35656" y="88750"/>
                    </a:lnTo>
                    <a:lnTo>
                      <a:pt x="36923" y="86562"/>
                    </a:lnTo>
                    <a:lnTo>
                      <a:pt x="38914" y="84687"/>
                    </a:lnTo>
                    <a:lnTo>
                      <a:pt x="39095" y="85312"/>
                    </a:lnTo>
                    <a:lnTo>
                      <a:pt x="40904" y="83125"/>
                    </a:lnTo>
                    <a:lnTo>
                      <a:pt x="40361" y="81875"/>
                    </a:lnTo>
                    <a:lnTo>
                      <a:pt x="40361" y="80625"/>
                    </a:lnTo>
                    <a:lnTo>
                      <a:pt x="41990" y="81875"/>
                    </a:lnTo>
                    <a:lnTo>
                      <a:pt x="45972" y="77500"/>
                    </a:lnTo>
                    <a:lnTo>
                      <a:pt x="46515" y="78750"/>
                    </a:lnTo>
                    <a:lnTo>
                      <a:pt x="48506" y="75312"/>
                    </a:lnTo>
                    <a:lnTo>
                      <a:pt x="49230" y="71875"/>
                    </a:lnTo>
                    <a:lnTo>
                      <a:pt x="49411" y="70937"/>
                    </a:lnTo>
                    <a:lnTo>
                      <a:pt x="49049" y="70000"/>
                    </a:lnTo>
                    <a:lnTo>
                      <a:pt x="48506" y="69687"/>
                    </a:lnTo>
                    <a:lnTo>
                      <a:pt x="47963" y="68750"/>
                    </a:lnTo>
                    <a:lnTo>
                      <a:pt x="49049" y="65625"/>
                    </a:lnTo>
                    <a:lnTo>
                      <a:pt x="49411" y="61875"/>
                    </a:lnTo>
                    <a:lnTo>
                      <a:pt x="50678" y="58750"/>
                    </a:lnTo>
                    <a:lnTo>
                      <a:pt x="51583" y="57500"/>
                    </a:lnTo>
                    <a:lnTo>
                      <a:pt x="51583" y="57187"/>
                    </a:lnTo>
                    <a:lnTo>
                      <a:pt x="51945" y="54375"/>
                    </a:lnTo>
                    <a:lnTo>
                      <a:pt x="51945" y="52812"/>
                    </a:lnTo>
                    <a:lnTo>
                      <a:pt x="52850" y="49375"/>
                    </a:lnTo>
                    <a:lnTo>
                      <a:pt x="53755" y="47187"/>
                    </a:lnTo>
                    <a:lnTo>
                      <a:pt x="54117" y="44062"/>
                    </a:lnTo>
                    <a:lnTo>
                      <a:pt x="54298" y="43750"/>
                    </a:lnTo>
                    <a:lnTo>
                      <a:pt x="54841" y="35312"/>
                    </a:lnTo>
                    <a:lnTo>
                      <a:pt x="56108" y="36250"/>
                    </a:lnTo>
                    <a:lnTo>
                      <a:pt x="57737" y="39375"/>
                    </a:lnTo>
                    <a:lnTo>
                      <a:pt x="60271" y="40312"/>
                    </a:lnTo>
                    <a:lnTo>
                      <a:pt x="60995" y="38437"/>
                    </a:lnTo>
                    <a:lnTo>
                      <a:pt x="61538" y="37500"/>
                    </a:lnTo>
                    <a:lnTo>
                      <a:pt x="61538" y="36562"/>
                    </a:lnTo>
                    <a:lnTo>
                      <a:pt x="61538" y="36250"/>
                    </a:lnTo>
                    <a:lnTo>
                      <a:pt x="62805" y="27187"/>
                    </a:lnTo>
                    <a:lnTo>
                      <a:pt x="63529" y="24062"/>
                    </a:lnTo>
                    <a:lnTo>
                      <a:pt x="63529" y="23750"/>
                    </a:lnTo>
                    <a:lnTo>
                      <a:pt x="65882" y="26250"/>
                    </a:lnTo>
                    <a:lnTo>
                      <a:pt x="66787" y="20625"/>
                    </a:lnTo>
                    <a:lnTo>
                      <a:pt x="69321" y="16875"/>
                    </a:lnTo>
                    <a:lnTo>
                      <a:pt x="69321" y="14687"/>
                    </a:lnTo>
                    <a:lnTo>
                      <a:pt x="69864" y="13437"/>
                    </a:lnTo>
                    <a:lnTo>
                      <a:pt x="70588" y="11875"/>
                    </a:lnTo>
                    <a:lnTo>
                      <a:pt x="71131" y="5625"/>
                    </a:lnTo>
                    <a:lnTo>
                      <a:pt x="70950" y="0"/>
                    </a:lnTo>
                    <a:lnTo>
                      <a:pt x="71855" y="625"/>
                    </a:lnTo>
                    <a:lnTo>
                      <a:pt x="72398" y="1250"/>
                    </a:lnTo>
                    <a:lnTo>
                      <a:pt x="72941" y="1875"/>
                    </a:lnTo>
                    <a:lnTo>
                      <a:pt x="74208" y="2812"/>
                    </a:lnTo>
                    <a:lnTo>
                      <a:pt x="74751" y="3437"/>
                    </a:lnTo>
                    <a:lnTo>
                      <a:pt x="76199" y="5000"/>
                    </a:lnTo>
                    <a:lnTo>
                      <a:pt x="76742" y="5625"/>
                    </a:lnTo>
                    <a:lnTo>
                      <a:pt x="76742" y="5937"/>
                    </a:lnTo>
                    <a:lnTo>
                      <a:pt x="79638" y="8437"/>
                    </a:lnTo>
                    <a:lnTo>
                      <a:pt x="80180" y="4062"/>
                    </a:lnTo>
                    <a:lnTo>
                      <a:pt x="80180" y="2812"/>
                    </a:lnTo>
                    <a:lnTo>
                      <a:pt x="80723" y="1562"/>
                    </a:lnTo>
                    <a:lnTo>
                      <a:pt x="81266" y="1250"/>
                    </a:lnTo>
                    <a:lnTo>
                      <a:pt x="81990" y="1562"/>
                    </a:lnTo>
                    <a:lnTo>
                      <a:pt x="84162" y="2812"/>
                    </a:lnTo>
                    <a:lnTo>
                      <a:pt x="85067" y="3750"/>
                    </a:lnTo>
                    <a:lnTo>
                      <a:pt x="84162" y="7187"/>
                    </a:lnTo>
                    <a:lnTo>
                      <a:pt x="86696" y="8437"/>
                    </a:lnTo>
                    <a:lnTo>
                      <a:pt x="87420" y="8437"/>
                    </a:lnTo>
                    <a:lnTo>
                      <a:pt x="88687" y="9062"/>
                    </a:lnTo>
                    <a:lnTo>
                      <a:pt x="88687" y="10312"/>
                    </a:lnTo>
                    <a:lnTo>
                      <a:pt x="90497" y="10625"/>
                    </a:lnTo>
                    <a:lnTo>
                      <a:pt x="91040" y="11562"/>
                    </a:lnTo>
                    <a:lnTo>
                      <a:pt x="92307" y="13437"/>
                    </a:lnTo>
                    <a:lnTo>
                      <a:pt x="92488" y="14062"/>
                    </a:lnTo>
                    <a:lnTo>
                      <a:pt x="92850" y="15937"/>
                    </a:lnTo>
                    <a:lnTo>
                      <a:pt x="92850" y="16250"/>
                    </a:lnTo>
                    <a:lnTo>
                      <a:pt x="93031" y="17187"/>
                    </a:lnTo>
                    <a:lnTo>
                      <a:pt x="92488" y="19062"/>
                    </a:lnTo>
                    <a:lnTo>
                      <a:pt x="92126" y="19687"/>
                    </a:lnTo>
                    <a:lnTo>
                      <a:pt x="91764" y="20312"/>
                    </a:lnTo>
                    <a:lnTo>
                      <a:pt x="92126" y="21562"/>
                    </a:lnTo>
                    <a:lnTo>
                      <a:pt x="91040" y="22500"/>
                    </a:lnTo>
                    <a:lnTo>
                      <a:pt x="91040" y="21875"/>
                    </a:lnTo>
                    <a:lnTo>
                      <a:pt x="90859" y="21875"/>
                    </a:lnTo>
                    <a:lnTo>
                      <a:pt x="90316" y="22500"/>
                    </a:lnTo>
                    <a:lnTo>
                      <a:pt x="90497" y="24687"/>
                    </a:lnTo>
                    <a:lnTo>
                      <a:pt x="89954" y="26875"/>
                    </a:lnTo>
                    <a:lnTo>
                      <a:pt x="89954" y="27187"/>
                    </a:lnTo>
                    <a:lnTo>
                      <a:pt x="89954" y="29375"/>
                    </a:lnTo>
                    <a:lnTo>
                      <a:pt x="91040" y="31875"/>
                    </a:lnTo>
                    <a:lnTo>
                      <a:pt x="91583" y="32500"/>
                    </a:lnTo>
                    <a:lnTo>
                      <a:pt x="94841" y="29375"/>
                    </a:lnTo>
                    <a:lnTo>
                      <a:pt x="95565" y="32812"/>
                    </a:lnTo>
                    <a:lnTo>
                      <a:pt x="96108" y="33125"/>
                    </a:lnTo>
                    <a:lnTo>
                      <a:pt x="96651" y="34687"/>
                    </a:lnTo>
                    <a:lnTo>
                      <a:pt x="97918" y="35312"/>
                    </a:lnTo>
                    <a:lnTo>
                      <a:pt x="101538" y="35000"/>
                    </a:lnTo>
                    <a:lnTo>
                      <a:pt x="103529" y="38437"/>
                    </a:lnTo>
                    <a:lnTo>
                      <a:pt x="108416" y="41562"/>
                    </a:lnTo>
                    <a:lnTo>
                      <a:pt x="107873" y="46562"/>
                    </a:lnTo>
                    <a:lnTo>
                      <a:pt x="108235" y="48750"/>
                    </a:lnTo>
                    <a:lnTo>
                      <a:pt x="108959" y="50625"/>
                    </a:lnTo>
                    <a:lnTo>
                      <a:pt x="105701" y="50937"/>
                    </a:lnTo>
                    <a:lnTo>
                      <a:pt x="103891" y="48125"/>
                    </a:lnTo>
                    <a:lnTo>
                      <a:pt x="102805" y="47187"/>
                    </a:lnTo>
                    <a:lnTo>
                      <a:pt x="100814" y="45000"/>
                    </a:lnTo>
                    <a:lnTo>
                      <a:pt x="100633" y="45000"/>
                    </a:lnTo>
                    <a:lnTo>
                      <a:pt x="101176" y="46562"/>
                    </a:lnTo>
                    <a:lnTo>
                      <a:pt x="102443" y="48125"/>
                    </a:lnTo>
                    <a:lnTo>
                      <a:pt x="103348" y="48437"/>
                    </a:lnTo>
                    <a:lnTo>
                      <a:pt x="104796" y="52187"/>
                    </a:lnTo>
                    <a:lnTo>
                      <a:pt x="107873" y="52812"/>
                    </a:lnTo>
                    <a:lnTo>
                      <a:pt x="108235" y="54375"/>
                    </a:lnTo>
                    <a:lnTo>
                      <a:pt x="108597" y="55312"/>
                    </a:lnTo>
                    <a:lnTo>
                      <a:pt x="109683" y="54375"/>
                    </a:lnTo>
                    <a:lnTo>
                      <a:pt x="110407" y="58750"/>
                    </a:lnTo>
                    <a:lnTo>
                      <a:pt x="108597" y="59687"/>
                    </a:lnTo>
                    <a:lnTo>
                      <a:pt x="108235" y="58750"/>
                    </a:lnTo>
                    <a:lnTo>
                      <a:pt x="107692" y="60000"/>
                    </a:lnTo>
                    <a:lnTo>
                      <a:pt x="109140" y="63125"/>
                    </a:lnTo>
                    <a:lnTo>
                      <a:pt x="107149" y="65000"/>
                    </a:lnTo>
                    <a:lnTo>
                      <a:pt x="107330" y="65000"/>
                    </a:lnTo>
                    <a:lnTo>
                      <a:pt x="109140" y="64375"/>
                    </a:lnTo>
                    <a:lnTo>
                      <a:pt x="109140" y="66562"/>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1" name="Shape 112">
                <a:extLst>
                  <a:ext uri="{FF2B5EF4-FFF2-40B4-BE49-F238E27FC236}">
                    <a16:creationId xmlns:a16="http://schemas.microsoft.com/office/drawing/2014/main" id="{5AEE58E2-21AE-E348-BA34-01FC1F4A296B}"/>
                  </a:ext>
                </a:extLst>
              </p:cNvPr>
              <p:cNvSpPr/>
              <p:nvPr/>
            </p:nvSpPr>
            <p:spPr>
              <a:xfrm>
                <a:off x="7620498" y="2989846"/>
                <a:ext cx="75842" cy="174332"/>
              </a:xfrm>
              <a:custGeom>
                <a:avLst/>
                <a:gdLst/>
                <a:ahLst/>
                <a:cxnLst/>
                <a:rect l="0" t="0" r="0" b="0"/>
                <a:pathLst>
                  <a:path w="120000" h="120000" extrusionOk="0">
                    <a:moveTo>
                      <a:pt x="0" y="65840"/>
                    </a:moveTo>
                    <a:lnTo>
                      <a:pt x="0" y="101946"/>
                    </a:lnTo>
                    <a:lnTo>
                      <a:pt x="22500" y="118938"/>
                    </a:lnTo>
                    <a:lnTo>
                      <a:pt x="22500" y="113628"/>
                    </a:lnTo>
                    <a:lnTo>
                      <a:pt x="30000" y="113628"/>
                    </a:lnTo>
                    <a:lnTo>
                      <a:pt x="27500" y="115752"/>
                    </a:lnTo>
                    <a:lnTo>
                      <a:pt x="47500" y="99823"/>
                    </a:lnTo>
                    <a:lnTo>
                      <a:pt x="62500" y="70088"/>
                    </a:lnTo>
                    <a:lnTo>
                      <a:pt x="77500" y="28672"/>
                    </a:lnTo>
                    <a:lnTo>
                      <a:pt x="85000" y="21238"/>
                    </a:lnTo>
                    <a:lnTo>
                      <a:pt x="97500" y="21238"/>
                    </a:lnTo>
                    <a:lnTo>
                      <a:pt x="117500" y="0"/>
                    </a:lnTo>
                    <a:lnTo>
                      <a:pt x="85000" y="5309"/>
                    </a:lnTo>
                    <a:lnTo>
                      <a:pt x="70000" y="6371"/>
                    </a:lnTo>
                    <a:lnTo>
                      <a:pt x="37500" y="10619"/>
                    </a:lnTo>
                    <a:lnTo>
                      <a:pt x="35000" y="16991"/>
                    </a:lnTo>
                    <a:lnTo>
                      <a:pt x="17500" y="24424"/>
                    </a:lnTo>
                    <a:lnTo>
                      <a:pt x="35000" y="25486"/>
                    </a:lnTo>
                    <a:lnTo>
                      <a:pt x="2500" y="59469"/>
                    </a:lnTo>
                    <a:lnTo>
                      <a:pt x="0" y="6584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2" name="Shape 113" descr="West Virginia has a goal, 25 percent by 2025. There is extra credit for solar or customer-sited renewables. In addition, non-renewable alternative resources are included." title="West Virginia">
                <a:extLst>
                  <a:ext uri="{FF2B5EF4-FFF2-40B4-BE49-F238E27FC236}">
                    <a16:creationId xmlns:a16="http://schemas.microsoft.com/office/drawing/2014/main" id="{6C0AFCC6-07A4-6445-9CFB-23B366400929}"/>
                  </a:ext>
                </a:extLst>
              </p:cNvPr>
              <p:cNvSpPr/>
              <p:nvPr/>
            </p:nvSpPr>
            <p:spPr>
              <a:xfrm>
                <a:off x="6708737" y="2689621"/>
                <a:ext cx="612532" cy="601999"/>
              </a:xfrm>
              <a:custGeom>
                <a:avLst/>
                <a:gdLst/>
                <a:ahLst/>
                <a:cxnLst/>
                <a:rect l="0" t="0" r="0" b="0"/>
                <a:pathLst>
                  <a:path w="120000" h="120000" extrusionOk="0">
                    <a:moveTo>
                      <a:pt x="26318" y="46511"/>
                    </a:moveTo>
                    <a:lnTo>
                      <a:pt x="27885" y="45271"/>
                    </a:lnTo>
                    <a:lnTo>
                      <a:pt x="28825" y="44341"/>
                    </a:lnTo>
                    <a:lnTo>
                      <a:pt x="31958" y="41860"/>
                    </a:lnTo>
                    <a:lnTo>
                      <a:pt x="32271" y="40310"/>
                    </a:lnTo>
                    <a:lnTo>
                      <a:pt x="32898" y="40310"/>
                    </a:lnTo>
                    <a:lnTo>
                      <a:pt x="33524" y="38449"/>
                    </a:lnTo>
                    <a:lnTo>
                      <a:pt x="34151" y="37209"/>
                    </a:lnTo>
                    <a:lnTo>
                      <a:pt x="35718" y="35968"/>
                    </a:lnTo>
                    <a:lnTo>
                      <a:pt x="37284" y="35038"/>
                    </a:lnTo>
                    <a:lnTo>
                      <a:pt x="37597" y="31627"/>
                    </a:lnTo>
                    <a:lnTo>
                      <a:pt x="36657" y="30697"/>
                    </a:lnTo>
                    <a:lnTo>
                      <a:pt x="37284" y="27286"/>
                    </a:lnTo>
                    <a:lnTo>
                      <a:pt x="37597" y="24806"/>
                    </a:lnTo>
                    <a:lnTo>
                      <a:pt x="38851" y="22945"/>
                    </a:lnTo>
                    <a:lnTo>
                      <a:pt x="38537" y="20775"/>
                    </a:lnTo>
                    <a:lnTo>
                      <a:pt x="38537" y="17364"/>
                    </a:lnTo>
                    <a:lnTo>
                      <a:pt x="38537" y="16434"/>
                    </a:lnTo>
                    <a:lnTo>
                      <a:pt x="38851" y="15193"/>
                    </a:lnTo>
                    <a:lnTo>
                      <a:pt x="39791" y="12713"/>
                    </a:lnTo>
                    <a:lnTo>
                      <a:pt x="39791" y="8992"/>
                    </a:lnTo>
                    <a:lnTo>
                      <a:pt x="38851" y="8372"/>
                    </a:lnTo>
                    <a:lnTo>
                      <a:pt x="38851" y="8062"/>
                    </a:lnTo>
                    <a:lnTo>
                      <a:pt x="38851" y="4961"/>
                    </a:lnTo>
                    <a:lnTo>
                      <a:pt x="37284" y="1860"/>
                    </a:lnTo>
                    <a:lnTo>
                      <a:pt x="37911" y="620"/>
                    </a:lnTo>
                    <a:lnTo>
                      <a:pt x="39791" y="310"/>
                    </a:lnTo>
                    <a:lnTo>
                      <a:pt x="40104" y="0"/>
                    </a:lnTo>
                    <a:lnTo>
                      <a:pt x="40104" y="310"/>
                    </a:lnTo>
                    <a:lnTo>
                      <a:pt x="40731" y="1550"/>
                    </a:lnTo>
                    <a:lnTo>
                      <a:pt x="41044" y="4961"/>
                    </a:lnTo>
                    <a:lnTo>
                      <a:pt x="41357" y="5891"/>
                    </a:lnTo>
                    <a:lnTo>
                      <a:pt x="41357" y="6821"/>
                    </a:lnTo>
                    <a:lnTo>
                      <a:pt x="41984" y="7441"/>
                    </a:lnTo>
                    <a:lnTo>
                      <a:pt x="42297" y="12713"/>
                    </a:lnTo>
                    <a:lnTo>
                      <a:pt x="42924" y="13023"/>
                    </a:lnTo>
                    <a:lnTo>
                      <a:pt x="43237" y="15813"/>
                    </a:lnTo>
                    <a:lnTo>
                      <a:pt x="43237" y="16124"/>
                    </a:lnTo>
                    <a:lnTo>
                      <a:pt x="43550" y="19224"/>
                    </a:lnTo>
                    <a:lnTo>
                      <a:pt x="44177" y="20465"/>
                    </a:lnTo>
                    <a:lnTo>
                      <a:pt x="44177" y="21395"/>
                    </a:lnTo>
                    <a:lnTo>
                      <a:pt x="44177" y="22015"/>
                    </a:lnTo>
                    <a:lnTo>
                      <a:pt x="45430" y="29457"/>
                    </a:lnTo>
                    <a:lnTo>
                      <a:pt x="45430" y="29767"/>
                    </a:lnTo>
                    <a:lnTo>
                      <a:pt x="45744" y="30387"/>
                    </a:lnTo>
                    <a:lnTo>
                      <a:pt x="46370" y="30387"/>
                    </a:lnTo>
                    <a:lnTo>
                      <a:pt x="48563" y="29767"/>
                    </a:lnTo>
                    <a:lnTo>
                      <a:pt x="49190" y="29767"/>
                    </a:lnTo>
                    <a:lnTo>
                      <a:pt x="49190" y="29457"/>
                    </a:lnTo>
                    <a:lnTo>
                      <a:pt x="61096" y="27596"/>
                    </a:lnTo>
                    <a:lnTo>
                      <a:pt x="61723" y="27286"/>
                    </a:lnTo>
                    <a:lnTo>
                      <a:pt x="63603" y="26976"/>
                    </a:lnTo>
                    <a:lnTo>
                      <a:pt x="64856" y="26976"/>
                    </a:lnTo>
                    <a:lnTo>
                      <a:pt x="69242" y="26046"/>
                    </a:lnTo>
                    <a:lnTo>
                      <a:pt x="70182" y="26046"/>
                    </a:lnTo>
                    <a:lnTo>
                      <a:pt x="72375" y="25736"/>
                    </a:lnTo>
                    <a:lnTo>
                      <a:pt x="73002" y="31937"/>
                    </a:lnTo>
                    <a:lnTo>
                      <a:pt x="75195" y="42790"/>
                    </a:lnTo>
                    <a:lnTo>
                      <a:pt x="77389" y="40310"/>
                    </a:lnTo>
                    <a:lnTo>
                      <a:pt x="79582" y="37519"/>
                    </a:lnTo>
                    <a:lnTo>
                      <a:pt x="80208" y="36589"/>
                    </a:lnTo>
                    <a:lnTo>
                      <a:pt x="81462" y="35968"/>
                    </a:lnTo>
                    <a:lnTo>
                      <a:pt x="84281" y="31627"/>
                    </a:lnTo>
                    <a:lnTo>
                      <a:pt x="85848" y="31937"/>
                    </a:lnTo>
                    <a:lnTo>
                      <a:pt x="89921" y="25736"/>
                    </a:lnTo>
                    <a:lnTo>
                      <a:pt x="93994" y="27596"/>
                    </a:lnTo>
                    <a:lnTo>
                      <a:pt x="94934" y="27596"/>
                    </a:lnTo>
                    <a:lnTo>
                      <a:pt x="98381" y="27596"/>
                    </a:lnTo>
                    <a:lnTo>
                      <a:pt x="99007" y="27596"/>
                    </a:lnTo>
                    <a:lnTo>
                      <a:pt x="100887" y="24186"/>
                    </a:lnTo>
                    <a:lnTo>
                      <a:pt x="100887" y="23565"/>
                    </a:lnTo>
                    <a:lnTo>
                      <a:pt x="101827" y="22945"/>
                    </a:lnTo>
                    <a:lnTo>
                      <a:pt x="103394" y="22945"/>
                    </a:lnTo>
                    <a:lnTo>
                      <a:pt x="106527" y="20465"/>
                    </a:lnTo>
                    <a:lnTo>
                      <a:pt x="109660" y="22015"/>
                    </a:lnTo>
                    <a:lnTo>
                      <a:pt x="110287" y="22635"/>
                    </a:lnTo>
                    <a:lnTo>
                      <a:pt x="113420" y="21395"/>
                    </a:lnTo>
                    <a:lnTo>
                      <a:pt x="115613" y="25116"/>
                    </a:lnTo>
                    <a:lnTo>
                      <a:pt x="117806" y="27286"/>
                    </a:lnTo>
                    <a:lnTo>
                      <a:pt x="118746" y="29767"/>
                    </a:lnTo>
                    <a:lnTo>
                      <a:pt x="119686" y="30387"/>
                    </a:lnTo>
                    <a:lnTo>
                      <a:pt x="118746" y="31627"/>
                    </a:lnTo>
                    <a:lnTo>
                      <a:pt x="118746" y="32868"/>
                    </a:lnTo>
                    <a:lnTo>
                      <a:pt x="117806" y="37209"/>
                    </a:lnTo>
                    <a:lnTo>
                      <a:pt x="112480" y="34728"/>
                    </a:lnTo>
                    <a:lnTo>
                      <a:pt x="112480" y="34108"/>
                    </a:lnTo>
                    <a:lnTo>
                      <a:pt x="111853" y="33798"/>
                    </a:lnTo>
                    <a:lnTo>
                      <a:pt x="109033" y="31937"/>
                    </a:lnTo>
                    <a:lnTo>
                      <a:pt x="108407" y="31627"/>
                    </a:lnTo>
                    <a:lnTo>
                      <a:pt x="106214" y="30697"/>
                    </a:lnTo>
                    <a:lnTo>
                      <a:pt x="105274" y="29767"/>
                    </a:lnTo>
                    <a:lnTo>
                      <a:pt x="104334" y="29457"/>
                    </a:lnTo>
                    <a:lnTo>
                      <a:pt x="102767" y="28527"/>
                    </a:lnTo>
                    <a:lnTo>
                      <a:pt x="103080" y="34108"/>
                    </a:lnTo>
                    <a:lnTo>
                      <a:pt x="102140" y="40620"/>
                    </a:lnTo>
                    <a:lnTo>
                      <a:pt x="100887" y="41860"/>
                    </a:lnTo>
                    <a:lnTo>
                      <a:pt x="99947" y="43100"/>
                    </a:lnTo>
                    <a:lnTo>
                      <a:pt x="99947" y="45271"/>
                    </a:lnTo>
                    <a:lnTo>
                      <a:pt x="95561" y="49302"/>
                    </a:lnTo>
                    <a:lnTo>
                      <a:pt x="93994" y="54883"/>
                    </a:lnTo>
                    <a:lnTo>
                      <a:pt x="89921" y="52093"/>
                    </a:lnTo>
                    <a:lnTo>
                      <a:pt x="89921" y="52713"/>
                    </a:lnTo>
                    <a:lnTo>
                      <a:pt x="88668" y="55503"/>
                    </a:lnTo>
                    <a:lnTo>
                      <a:pt x="86475" y="64496"/>
                    </a:lnTo>
                    <a:lnTo>
                      <a:pt x="86475" y="65116"/>
                    </a:lnTo>
                    <a:lnTo>
                      <a:pt x="86475" y="66046"/>
                    </a:lnTo>
                    <a:lnTo>
                      <a:pt x="85848" y="66666"/>
                    </a:lnTo>
                    <a:lnTo>
                      <a:pt x="84281" y="68527"/>
                    </a:lnTo>
                    <a:lnTo>
                      <a:pt x="80208" y="67596"/>
                    </a:lnTo>
                    <a:lnTo>
                      <a:pt x="77075" y="64496"/>
                    </a:lnTo>
                    <a:lnTo>
                      <a:pt x="74882" y="63875"/>
                    </a:lnTo>
                    <a:lnTo>
                      <a:pt x="73942" y="71937"/>
                    </a:lnTo>
                    <a:lnTo>
                      <a:pt x="73629" y="72248"/>
                    </a:lnTo>
                    <a:lnTo>
                      <a:pt x="73002" y="75348"/>
                    </a:lnTo>
                    <a:lnTo>
                      <a:pt x="71436" y="77519"/>
                    </a:lnTo>
                    <a:lnTo>
                      <a:pt x="70182" y="80930"/>
                    </a:lnTo>
                    <a:lnTo>
                      <a:pt x="70182" y="82790"/>
                    </a:lnTo>
                    <a:lnTo>
                      <a:pt x="69242" y="85271"/>
                    </a:lnTo>
                    <a:lnTo>
                      <a:pt x="69242" y="85581"/>
                    </a:lnTo>
                    <a:lnTo>
                      <a:pt x="67989" y="86821"/>
                    </a:lnTo>
                    <a:lnTo>
                      <a:pt x="65796" y="89922"/>
                    </a:lnTo>
                    <a:lnTo>
                      <a:pt x="64856" y="93643"/>
                    </a:lnTo>
                    <a:lnTo>
                      <a:pt x="63289" y="96744"/>
                    </a:lnTo>
                    <a:lnTo>
                      <a:pt x="63916" y="97674"/>
                    </a:lnTo>
                    <a:lnTo>
                      <a:pt x="64856" y="97984"/>
                    </a:lnTo>
                    <a:lnTo>
                      <a:pt x="65796" y="98914"/>
                    </a:lnTo>
                    <a:lnTo>
                      <a:pt x="65169" y="99844"/>
                    </a:lnTo>
                    <a:lnTo>
                      <a:pt x="63916" y="103255"/>
                    </a:lnTo>
                    <a:lnTo>
                      <a:pt x="60469" y="106666"/>
                    </a:lnTo>
                    <a:lnTo>
                      <a:pt x="59843" y="105426"/>
                    </a:lnTo>
                    <a:lnTo>
                      <a:pt x="52637" y="109767"/>
                    </a:lnTo>
                    <a:lnTo>
                      <a:pt x="50130" y="108527"/>
                    </a:lnTo>
                    <a:lnTo>
                      <a:pt x="50130" y="109767"/>
                    </a:lnTo>
                    <a:lnTo>
                      <a:pt x="51070" y="111007"/>
                    </a:lnTo>
                    <a:lnTo>
                      <a:pt x="47937" y="113178"/>
                    </a:lnTo>
                    <a:lnTo>
                      <a:pt x="47624" y="112558"/>
                    </a:lnTo>
                    <a:lnTo>
                      <a:pt x="44177" y="114418"/>
                    </a:lnTo>
                    <a:lnTo>
                      <a:pt x="41984" y="116589"/>
                    </a:lnTo>
                    <a:lnTo>
                      <a:pt x="41044" y="115658"/>
                    </a:lnTo>
                    <a:lnTo>
                      <a:pt x="38851" y="114418"/>
                    </a:lnTo>
                    <a:lnTo>
                      <a:pt x="37597" y="113488"/>
                    </a:lnTo>
                    <a:lnTo>
                      <a:pt x="35718" y="115658"/>
                    </a:lnTo>
                    <a:lnTo>
                      <a:pt x="30078" y="119689"/>
                    </a:lnTo>
                    <a:lnTo>
                      <a:pt x="28511" y="118139"/>
                    </a:lnTo>
                    <a:lnTo>
                      <a:pt x="22245" y="114418"/>
                    </a:lnTo>
                    <a:lnTo>
                      <a:pt x="20992" y="110387"/>
                    </a:lnTo>
                    <a:lnTo>
                      <a:pt x="21932" y="109767"/>
                    </a:lnTo>
                    <a:lnTo>
                      <a:pt x="20678" y="109147"/>
                    </a:lnTo>
                    <a:lnTo>
                      <a:pt x="16292" y="109147"/>
                    </a:lnTo>
                    <a:lnTo>
                      <a:pt x="16292" y="108527"/>
                    </a:lnTo>
                    <a:lnTo>
                      <a:pt x="9712" y="104186"/>
                    </a:lnTo>
                    <a:lnTo>
                      <a:pt x="10339" y="103565"/>
                    </a:lnTo>
                    <a:lnTo>
                      <a:pt x="8459" y="102015"/>
                    </a:lnTo>
                    <a:lnTo>
                      <a:pt x="7206" y="100155"/>
                    </a:lnTo>
                    <a:lnTo>
                      <a:pt x="7206" y="99844"/>
                    </a:lnTo>
                    <a:lnTo>
                      <a:pt x="4699" y="97984"/>
                    </a:lnTo>
                    <a:lnTo>
                      <a:pt x="4699" y="97674"/>
                    </a:lnTo>
                    <a:lnTo>
                      <a:pt x="4699" y="95813"/>
                    </a:lnTo>
                    <a:lnTo>
                      <a:pt x="313" y="92093"/>
                    </a:lnTo>
                    <a:lnTo>
                      <a:pt x="313" y="87751"/>
                    </a:lnTo>
                    <a:lnTo>
                      <a:pt x="626" y="87751"/>
                    </a:lnTo>
                    <a:lnTo>
                      <a:pt x="0" y="84031"/>
                    </a:lnTo>
                    <a:lnTo>
                      <a:pt x="0" y="82170"/>
                    </a:lnTo>
                    <a:lnTo>
                      <a:pt x="2506" y="82170"/>
                    </a:lnTo>
                    <a:lnTo>
                      <a:pt x="5013" y="80930"/>
                    </a:lnTo>
                    <a:lnTo>
                      <a:pt x="6892" y="78449"/>
                    </a:lnTo>
                    <a:lnTo>
                      <a:pt x="6892" y="75348"/>
                    </a:lnTo>
                    <a:lnTo>
                      <a:pt x="7519" y="75038"/>
                    </a:lnTo>
                    <a:lnTo>
                      <a:pt x="8459" y="75038"/>
                    </a:lnTo>
                    <a:lnTo>
                      <a:pt x="9712" y="73488"/>
                    </a:lnTo>
                    <a:lnTo>
                      <a:pt x="8146" y="69767"/>
                    </a:lnTo>
                    <a:lnTo>
                      <a:pt x="9712" y="62015"/>
                    </a:lnTo>
                    <a:lnTo>
                      <a:pt x="10652" y="60775"/>
                    </a:lnTo>
                    <a:lnTo>
                      <a:pt x="11906" y="59534"/>
                    </a:lnTo>
                    <a:lnTo>
                      <a:pt x="15039" y="64186"/>
                    </a:lnTo>
                    <a:lnTo>
                      <a:pt x="15352" y="63875"/>
                    </a:lnTo>
                    <a:lnTo>
                      <a:pt x="17232" y="61705"/>
                    </a:lnTo>
                    <a:lnTo>
                      <a:pt x="18172" y="56434"/>
                    </a:lnTo>
                    <a:lnTo>
                      <a:pt x="18172" y="55193"/>
                    </a:lnTo>
                    <a:lnTo>
                      <a:pt x="17545" y="54263"/>
                    </a:lnTo>
                    <a:lnTo>
                      <a:pt x="17232" y="53333"/>
                    </a:lnTo>
                    <a:lnTo>
                      <a:pt x="18172" y="52093"/>
                    </a:lnTo>
                    <a:lnTo>
                      <a:pt x="18485" y="50852"/>
                    </a:lnTo>
                    <a:lnTo>
                      <a:pt x="21618" y="49612"/>
                    </a:lnTo>
                    <a:lnTo>
                      <a:pt x="22872" y="46201"/>
                    </a:lnTo>
                    <a:lnTo>
                      <a:pt x="26318" y="4651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3" name="Shape 114" title="Alabama">
                <a:extLst>
                  <a:ext uri="{FF2B5EF4-FFF2-40B4-BE49-F238E27FC236}">
                    <a16:creationId xmlns:a16="http://schemas.microsoft.com/office/drawing/2014/main" id="{7B369413-B9E8-974C-9C50-F8A34ABB2602}"/>
                  </a:ext>
                </a:extLst>
              </p:cNvPr>
              <p:cNvSpPr/>
              <p:nvPr/>
            </p:nvSpPr>
            <p:spPr>
              <a:xfrm>
                <a:off x="6015800" y="3733015"/>
                <a:ext cx="536690" cy="842166"/>
              </a:xfrm>
              <a:custGeom>
                <a:avLst/>
                <a:gdLst/>
                <a:ahLst/>
                <a:cxnLst/>
                <a:rect l="0" t="0" r="0" b="0"/>
                <a:pathLst>
                  <a:path w="120000" h="120000" extrusionOk="0">
                    <a:moveTo>
                      <a:pt x="7164" y="99188"/>
                    </a:moveTo>
                    <a:lnTo>
                      <a:pt x="7164" y="99630"/>
                    </a:lnTo>
                    <a:lnTo>
                      <a:pt x="7880" y="100516"/>
                    </a:lnTo>
                    <a:lnTo>
                      <a:pt x="7880" y="101845"/>
                    </a:lnTo>
                    <a:lnTo>
                      <a:pt x="9313" y="107601"/>
                    </a:lnTo>
                    <a:lnTo>
                      <a:pt x="9313" y="108044"/>
                    </a:lnTo>
                    <a:lnTo>
                      <a:pt x="9671" y="111365"/>
                    </a:lnTo>
                    <a:lnTo>
                      <a:pt x="10746" y="114464"/>
                    </a:lnTo>
                    <a:lnTo>
                      <a:pt x="11104" y="117121"/>
                    </a:lnTo>
                    <a:lnTo>
                      <a:pt x="11820" y="116236"/>
                    </a:lnTo>
                    <a:lnTo>
                      <a:pt x="15761" y="116236"/>
                    </a:lnTo>
                    <a:lnTo>
                      <a:pt x="17552" y="117564"/>
                    </a:lnTo>
                    <a:lnTo>
                      <a:pt x="20059" y="116900"/>
                    </a:lnTo>
                    <a:lnTo>
                      <a:pt x="20059" y="113136"/>
                    </a:lnTo>
                    <a:lnTo>
                      <a:pt x="22567" y="108708"/>
                    </a:lnTo>
                    <a:lnTo>
                      <a:pt x="25791" y="109815"/>
                    </a:lnTo>
                    <a:lnTo>
                      <a:pt x="26149" y="112915"/>
                    </a:lnTo>
                    <a:lnTo>
                      <a:pt x="23641" y="119778"/>
                    </a:lnTo>
                    <a:lnTo>
                      <a:pt x="39044" y="117121"/>
                    </a:lnTo>
                    <a:lnTo>
                      <a:pt x="44417" y="112915"/>
                    </a:lnTo>
                    <a:lnTo>
                      <a:pt x="42626" y="111586"/>
                    </a:lnTo>
                    <a:lnTo>
                      <a:pt x="42985" y="108708"/>
                    </a:lnTo>
                    <a:lnTo>
                      <a:pt x="34746" y="104059"/>
                    </a:lnTo>
                    <a:lnTo>
                      <a:pt x="35104" y="100295"/>
                    </a:lnTo>
                    <a:lnTo>
                      <a:pt x="45850" y="99409"/>
                    </a:lnTo>
                    <a:lnTo>
                      <a:pt x="46925" y="99409"/>
                    </a:lnTo>
                    <a:lnTo>
                      <a:pt x="49074" y="99409"/>
                    </a:lnTo>
                    <a:lnTo>
                      <a:pt x="49791" y="99188"/>
                    </a:lnTo>
                    <a:lnTo>
                      <a:pt x="54447" y="98745"/>
                    </a:lnTo>
                    <a:lnTo>
                      <a:pt x="61253" y="98523"/>
                    </a:lnTo>
                    <a:lnTo>
                      <a:pt x="63402" y="98081"/>
                    </a:lnTo>
                    <a:lnTo>
                      <a:pt x="63761" y="98081"/>
                    </a:lnTo>
                    <a:lnTo>
                      <a:pt x="64835" y="98081"/>
                    </a:lnTo>
                    <a:lnTo>
                      <a:pt x="68776" y="97859"/>
                    </a:lnTo>
                    <a:lnTo>
                      <a:pt x="69850" y="97859"/>
                    </a:lnTo>
                    <a:lnTo>
                      <a:pt x="74149" y="97638"/>
                    </a:lnTo>
                    <a:lnTo>
                      <a:pt x="74865" y="97638"/>
                    </a:lnTo>
                    <a:lnTo>
                      <a:pt x="78805" y="97195"/>
                    </a:lnTo>
                    <a:lnTo>
                      <a:pt x="80597" y="97195"/>
                    </a:lnTo>
                    <a:lnTo>
                      <a:pt x="81671" y="97195"/>
                    </a:lnTo>
                    <a:lnTo>
                      <a:pt x="82746" y="96974"/>
                    </a:lnTo>
                    <a:lnTo>
                      <a:pt x="86328" y="96531"/>
                    </a:lnTo>
                    <a:lnTo>
                      <a:pt x="88835" y="96531"/>
                    </a:lnTo>
                    <a:lnTo>
                      <a:pt x="94567" y="96088"/>
                    </a:lnTo>
                    <a:lnTo>
                      <a:pt x="103522" y="95424"/>
                    </a:lnTo>
                    <a:lnTo>
                      <a:pt x="104238" y="95424"/>
                    </a:lnTo>
                    <a:lnTo>
                      <a:pt x="111402" y="94538"/>
                    </a:lnTo>
                    <a:lnTo>
                      <a:pt x="114626" y="94538"/>
                    </a:lnTo>
                    <a:lnTo>
                      <a:pt x="119641" y="93874"/>
                    </a:lnTo>
                    <a:lnTo>
                      <a:pt x="119641" y="93653"/>
                    </a:lnTo>
                    <a:lnTo>
                      <a:pt x="118567" y="92324"/>
                    </a:lnTo>
                    <a:lnTo>
                      <a:pt x="117492" y="90996"/>
                    </a:lnTo>
                    <a:lnTo>
                      <a:pt x="114985" y="88339"/>
                    </a:lnTo>
                    <a:lnTo>
                      <a:pt x="114985" y="86789"/>
                    </a:lnTo>
                    <a:lnTo>
                      <a:pt x="114985" y="85239"/>
                    </a:lnTo>
                    <a:lnTo>
                      <a:pt x="115343" y="82140"/>
                    </a:lnTo>
                    <a:lnTo>
                      <a:pt x="115343" y="81918"/>
                    </a:lnTo>
                    <a:lnTo>
                      <a:pt x="114626" y="79040"/>
                    </a:lnTo>
                    <a:lnTo>
                      <a:pt x="112119" y="77933"/>
                    </a:lnTo>
                    <a:lnTo>
                      <a:pt x="111402" y="76162"/>
                    </a:lnTo>
                    <a:lnTo>
                      <a:pt x="111402" y="75719"/>
                    </a:lnTo>
                    <a:lnTo>
                      <a:pt x="111044" y="75719"/>
                    </a:lnTo>
                    <a:lnTo>
                      <a:pt x="111044" y="73505"/>
                    </a:lnTo>
                    <a:lnTo>
                      <a:pt x="111044" y="73062"/>
                    </a:lnTo>
                    <a:lnTo>
                      <a:pt x="112477" y="70627"/>
                    </a:lnTo>
                    <a:lnTo>
                      <a:pt x="112477" y="70184"/>
                    </a:lnTo>
                    <a:lnTo>
                      <a:pt x="112477" y="68634"/>
                    </a:lnTo>
                    <a:lnTo>
                      <a:pt x="112119" y="67084"/>
                    </a:lnTo>
                    <a:lnTo>
                      <a:pt x="113910" y="65535"/>
                    </a:lnTo>
                    <a:lnTo>
                      <a:pt x="116059" y="64428"/>
                    </a:lnTo>
                    <a:lnTo>
                      <a:pt x="116417" y="63763"/>
                    </a:lnTo>
                    <a:lnTo>
                      <a:pt x="112835" y="62214"/>
                    </a:lnTo>
                    <a:lnTo>
                      <a:pt x="113552" y="61107"/>
                    </a:lnTo>
                    <a:lnTo>
                      <a:pt x="112477" y="58007"/>
                    </a:lnTo>
                    <a:lnTo>
                      <a:pt x="112119" y="58007"/>
                    </a:lnTo>
                    <a:lnTo>
                      <a:pt x="108895" y="55793"/>
                    </a:lnTo>
                    <a:lnTo>
                      <a:pt x="108179" y="55129"/>
                    </a:lnTo>
                    <a:lnTo>
                      <a:pt x="107104" y="52693"/>
                    </a:lnTo>
                    <a:lnTo>
                      <a:pt x="106388" y="52693"/>
                    </a:lnTo>
                    <a:lnTo>
                      <a:pt x="106388" y="52472"/>
                    </a:lnTo>
                    <a:lnTo>
                      <a:pt x="106388" y="51808"/>
                    </a:lnTo>
                    <a:lnTo>
                      <a:pt x="104597" y="49594"/>
                    </a:lnTo>
                    <a:lnTo>
                      <a:pt x="103522" y="47601"/>
                    </a:lnTo>
                    <a:lnTo>
                      <a:pt x="103164" y="46937"/>
                    </a:lnTo>
                    <a:lnTo>
                      <a:pt x="101731" y="44059"/>
                    </a:lnTo>
                    <a:lnTo>
                      <a:pt x="101731" y="43837"/>
                    </a:lnTo>
                    <a:lnTo>
                      <a:pt x="101731" y="43394"/>
                    </a:lnTo>
                    <a:lnTo>
                      <a:pt x="100656" y="41623"/>
                    </a:lnTo>
                    <a:lnTo>
                      <a:pt x="99223" y="38081"/>
                    </a:lnTo>
                    <a:lnTo>
                      <a:pt x="98149" y="36531"/>
                    </a:lnTo>
                    <a:lnTo>
                      <a:pt x="97791" y="35202"/>
                    </a:lnTo>
                    <a:lnTo>
                      <a:pt x="97074" y="34981"/>
                    </a:lnTo>
                    <a:lnTo>
                      <a:pt x="96000" y="31881"/>
                    </a:lnTo>
                    <a:lnTo>
                      <a:pt x="95641" y="31217"/>
                    </a:lnTo>
                    <a:lnTo>
                      <a:pt x="93492" y="27011"/>
                    </a:lnTo>
                    <a:lnTo>
                      <a:pt x="93492" y="26346"/>
                    </a:lnTo>
                    <a:lnTo>
                      <a:pt x="93134" y="25461"/>
                    </a:lnTo>
                    <a:lnTo>
                      <a:pt x="92059" y="23911"/>
                    </a:lnTo>
                    <a:lnTo>
                      <a:pt x="92059" y="23247"/>
                    </a:lnTo>
                    <a:lnTo>
                      <a:pt x="91701" y="22361"/>
                    </a:lnTo>
                    <a:lnTo>
                      <a:pt x="91343" y="21033"/>
                    </a:lnTo>
                    <a:lnTo>
                      <a:pt x="90268" y="19261"/>
                    </a:lnTo>
                    <a:lnTo>
                      <a:pt x="89552" y="17712"/>
                    </a:lnTo>
                    <a:lnTo>
                      <a:pt x="88835" y="16383"/>
                    </a:lnTo>
                    <a:lnTo>
                      <a:pt x="87761" y="13726"/>
                    </a:lnTo>
                    <a:lnTo>
                      <a:pt x="86686" y="12177"/>
                    </a:lnTo>
                    <a:lnTo>
                      <a:pt x="86328" y="10627"/>
                    </a:lnTo>
                    <a:lnTo>
                      <a:pt x="85253" y="9077"/>
                    </a:lnTo>
                    <a:lnTo>
                      <a:pt x="84537" y="8413"/>
                    </a:lnTo>
                    <a:lnTo>
                      <a:pt x="83820" y="5313"/>
                    </a:lnTo>
                    <a:lnTo>
                      <a:pt x="82746" y="3542"/>
                    </a:lnTo>
                    <a:lnTo>
                      <a:pt x="82388" y="2656"/>
                    </a:lnTo>
                    <a:lnTo>
                      <a:pt x="81671" y="2435"/>
                    </a:lnTo>
                    <a:lnTo>
                      <a:pt x="80597" y="0"/>
                    </a:lnTo>
                    <a:lnTo>
                      <a:pt x="80238" y="0"/>
                    </a:lnTo>
                    <a:lnTo>
                      <a:pt x="73432" y="221"/>
                    </a:lnTo>
                    <a:lnTo>
                      <a:pt x="72358" y="442"/>
                    </a:lnTo>
                    <a:lnTo>
                      <a:pt x="66268" y="885"/>
                    </a:lnTo>
                    <a:lnTo>
                      <a:pt x="60537" y="1107"/>
                    </a:lnTo>
                    <a:lnTo>
                      <a:pt x="58746" y="1107"/>
                    </a:lnTo>
                    <a:lnTo>
                      <a:pt x="56955" y="1328"/>
                    </a:lnTo>
                    <a:lnTo>
                      <a:pt x="53014" y="1771"/>
                    </a:lnTo>
                    <a:lnTo>
                      <a:pt x="44417" y="2435"/>
                    </a:lnTo>
                    <a:lnTo>
                      <a:pt x="42626" y="2435"/>
                    </a:lnTo>
                    <a:lnTo>
                      <a:pt x="41552" y="2435"/>
                    </a:lnTo>
                    <a:lnTo>
                      <a:pt x="40119" y="2656"/>
                    </a:lnTo>
                    <a:lnTo>
                      <a:pt x="30447" y="2878"/>
                    </a:lnTo>
                    <a:lnTo>
                      <a:pt x="29731" y="3321"/>
                    </a:lnTo>
                    <a:lnTo>
                      <a:pt x="25791" y="3321"/>
                    </a:lnTo>
                    <a:lnTo>
                      <a:pt x="18626" y="3985"/>
                    </a:lnTo>
                    <a:lnTo>
                      <a:pt x="16119" y="3985"/>
                    </a:lnTo>
                    <a:lnTo>
                      <a:pt x="9313" y="4428"/>
                    </a:lnTo>
                    <a:lnTo>
                      <a:pt x="6805" y="4428"/>
                    </a:lnTo>
                    <a:lnTo>
                      <a:pt x="0" y="4870"/>
                    </a:lnTo>
                    <a:lnTo>
                      <a:pt x="0" y="5092"/>
                    </a:lnTo>
                    <a:lnTo>
                      <a:pt x="2865" y="7306"/>
                    </a:lnTo>
                    <a:lnTo>
                      <a:pt x="3940" y="7527"/>
                    </a:lnTo>
                    <a:lnTo>
                      <a:pt x="3940" y="8856"/>
                    </a:lnTo>
                    <a:lnTo>
                      <a:pt x="3223" y="12841"/>
                    </a:lnTo>
                    <a:lnTo>
                      <a:pt x="3223" y="14833"/>
                    </a:lnTo>
                    <a:lnTo>
                      <a:pt x="3223" y="17047"/>
                    </a:lnTo>
                    <a:lnTo>
                      <a:pt x="3223" y="17933"/>
                    </a:lnTo>
                    <a:lnTo>
                      <a:pt x="3223" y="18376"/>
                    </a:lnTo>
                    <a:lnTo>
                      <a:pt x="3223" y="20147"/>
                    </a:lnTo>
                    <a:lnTo>
                      <a:pt x="3223" y="21476"/>
                    </a:lnTo>
                    <a:lnTo>
                      <a:pt x="3223" y="24354"/>
                    </a:lnTo>
                    <a:lnTo>
                      <a:pt x="3223" y="25018"/>
                    </a:lnTo>
                    <a:lnTo>
                      <a:pt x="3223" y="27011"/>
                    </a:lnTo>
                    <a:lnTo>
                      <a:pt x="3223" y="27896"/>
                    </a:lnTo>
                    <a:lnTo>
                      <a:pt x="3223" y="29003"/>
                    </a:lnTo>
                    <a:lnTo>
                      <a:pt x="3223" y="32988"/>
                    </a:lnTo>
                    <a:lnTo>
                      <a:pt x="3223" y="35202"/>
                    </a:lnTo>
                    <a:lnTo>
                      <a:pt x="3223" y="35424"/>
                    </a:lnTo>
                    <a:lnTo>
                      <a:pt x="3223" y="40516"/>
                    </a:lnTo>
                    <a:lnTo>
                      <a:pt x="3223" y="41402"/>
                    </a:lnTo>
                    <a:lnTo>
                      <a:pt x="3223" y="43394"/>
                    </a:lnTo>
                    <a:lnTo>
                      <a:pt x="3223" y="46273"/>
                    </a:lnTo>
                    <a:lnTo>
                      <a:pt x="3223" y="48044"/>
                    </a:lnTo>
                    <a:lnTo>
                      <a:pt x="3223" y="48487"/>
                    </a:lnTo>
                    <a:lnTo>
                      <a:pt x="3223" y="53579"/>
                    </a:lnTo>
                    <a:lnTo>
                      <a:pt x="3223" y="54464"/>
                    </a:lnTo>
                    <a:lnTo>
                      <a:pt x="3223" y="55129"/>
                    </a:lnTo>
                    <a:lnTo>
                      <a:pt x="3223" y="60664"/>
                    </a:lnTo>
                    <a:lnTo>
                      <a:pt x="3223" y="61549"/>
                    </a:lnTo>
                    <a:lnTo>
                      <a:pt x="3223" y="63542"/>
                    </a:lnTo>
                    <a:lnTo>
                      <a:pt x="3223" y="67970"/>
                    </a:lnTo>
                    <a:lnTo>
                      <a:pt x="3223" y="68634"/>
                    </a:lnTo>
                    <a:lnTo>
                      <a:pt x="3223" y="70184"/>
                    </a:lnTo>
                    <a:lnTo>
                      <a:pt x="3223" y="71734"/>
                    </a:lnTo>
                    <a:lnTo>
                      <a:pt x="3223" y="71955"/>
                    </a:lnTo>
                    <a:lnTo>
                      <a:pt x="3223" y="73062"/>
                    </a:lnTo>
                    <a:lnTo>
                      <a:pt x="3223" y="74612"/>
                    </a:lnTo>
                    <a:lnTo>
                      <a:pt x="2865" y="80369"/>
                    </a:lnTo>
                    <a:lnTo>
                      <a:pt x="3223" y="81033"/>
                    </a:lnTo>
                    <a:lnTo>
                      <a:pt x="3223" y="81254"/>
                    </a:lnTo>
                    <a:lnTo>
                      <a:pt x="4298" y="85018"/>
                    </a:lnTo>
                    <a:lnTo>
                      <a:pt x="4656" y="89889"/>
                    </a:lnTo>
                    <a:lnTo>
                      <a:pt x="4656" y="90110"/>
                    </a:lnTo>
                    <a:lnTo>
                      <a:pt x="5373" y="91439"/>
                    </a:lnTo>
                    <a:lnTo>
                      <a:pt x="5731" y="92546"/>
                    </a:lnTo>
                    <a:lnTo>
                      <a:pt x="6447" y="95645"/>
                    </a:lnTo>
                    <a:lnTo>
                      <a:pt x="7164" y="9918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4" name="Shape 115" title="Arkansas">
                <a:extLst>
                  <a:ext uri="{FF2B5EF4-FFF2-40B4-BE49-F238E27FC236}">
                    <a16:creationId xmlns:a16="http://schemas.microsoft.com/office/drawing/2014/main" id="{F0C4043D-A944-3649-9323-D5EC3C657636}"/>
                  </a:ext>
                </a:extLst>
              </p:cNvPr>
              <p:cNvSpPr/>
              <p:nvPr/>
            </p:nvSpPr>
            <p:spPr>
              <a:xfrm>
                <a:off x="5108535" y="3540107"/>
                <a:ext cx="696275" cy="624119"/>
              </a:xfrm>
              <a:custGeom>
                <a:avLst/>
                <a:gdLst/>
                <a:ahLst/>
                <a:cxnLst/>
                <a:rect l="0" t="0" r="0" b="0"/>
                <a:pathLst>
                  <a:path w="120000" h="120000" extrusionOk="0">
                    <a:moveTo>
                      <a:pt x="3594" y="30523"/>
                    </a:moveTo>
                    <a:lnTo>
                      <a:pt x="4147" y="32319"/>
                    </a:lnTo>
                    <a:lnTo>
                      <a:pt x="4147" y="33216"/>
                    </a:lnTo>
                    <a:lnTo>
                      <a:pt x="4147" y="34413"/>
                    </a:lnTo>
                    <a:lnTo>
                      <a:pt x="4976" y="38603"/>
                    </a:lnTo>
                    <a:lnTo>
                      <a:pt x="4976" y="38902"/>
                    </a:lnTo>
                    <a:lnTo>
                      <a:pt x="5253" y="42194"/>
                    </a:lnTo>
                    <a:lnTo>
                      <a:pt x="5529" y="42194"/>
                    </a:lnTo>
                    <a:lnTo>
                      <a:pt x="5253" y="42194"/>
                    </a:lnTo>
                    <a:lnTo>
                      <a:pt x="5253" y="42793"/>
                    </a:lnTo>
                    <a:lnTo>
                      <a:pt x="5253" y="43092"/>
                    </a:lnTo>
                    <a:lnTo>
                      <a:pt x="5529" y="47281"/>
                    </a:lnTo>
                    <a:lnTo>
                      <a:pt x="5529" y="57755"/>
                    </a:lnTo>
                    <a:lnTo>
                      <a:pt x="5529" y="59251"/>
                    </a:lnTo>
                    <a:lnTo>
                      <a:pt x="5529" y="64339"/>
                    </a:lnTo>
                    <a:lnTo>
                      <a:pt x="5529" y="65536"/>
                    </a:lnTo>
                    <a:lnTo>
                      <a:pt x="5529" y="67331"/>
                    </a:lnTo>
                    <a:lnTo>
                      <a:pt x="5529" y="71221"/>
                    </a:lnTo>
                    <a:lnTo>
                      <a:pt x="6082" y="73017"/>
                    </a:lnTo>
                    <a:lnTo>
                      <a:pt x="6082" y="80199"/>
                    </a:lnTo>
                    <a:lnTo>
                      <a:pt x="6082" y="82294"/>
                    </a:lnTo>
                    <a:lnTo>
                      <a:pt x="6082" y="84089"/>
                    </a:lnTo>
                    <a:lnTo>
                      <a:pt x="6082" y="89177"/>
                    </a:lnTo>
                    <a:lnTo>
                      <a:pt x="6082" y="90074"/>
                    </a:lnTo>
                    <a:lnTo>
                      <a:pt x="6082" y="90972"/>
                    </a:lnTo>
                    <a:lnTo>
                      <a:pt x="6082" y="91571"/>
                    </a:lnTo>
                    <a:lnTo>
                      <a:pt x="6082" y="99950"/>
                    </a:lnTo>
                    <a:lnTo>
                      <a:pt x="8571" y="102942"/>
                    </a:lnTo>
                    <a:lnTo>
                      <a:pt x="11889" y="101147"/>
                    </a:lnTo>
                    <a:lnTo>
                      <a:pt x="17142" y="102643"/>
                    </a:lnTo>
                    <a:lnTo>
                      <a:pt x="17142" y="103241"/>
                    </a:lnTo>
                    <a:lnTo>
                      <a:pt x="17142" y="108329"/>
                    </a:lnTo>
                    <a:lnTo>
                      <a:pt x="17142" y="111620"/>
                    </a:lnTo>
                    <a:lnTo>
                      <a:pt x="17419" y="112219"/>
                    </a:lnTo>
                    <a:lnTo>
                      <a:pt x="17419" y="116109"/>
                    </a:lnTo>
                    <a:lnTo>
                      <a:pt x="17972" y="119700"/>
                    </a:lnTo>
                    <a:lnTo>
                      <a:pt x="18801" y="119700"/>
                    </a:lnTo>
                    <a:lnTo>
                      <a:pt x="20460" y="119700"/>
                    </a:lnTo>
                    <a:lnTo>
                      <a:pt x="23778" y="119700"/>
                    </a:lnTo>
                    <a:lnTo>
                      <a:pt x="26820" y="119700"/>
                    </a:lnTo>
                    <a:lnTo>
                      <a:pt x="27096" y="119700"/>
                    </a:lnTo>
                    <a:lnTo>
                      <a:pt x="30691" y="119102"/>
                    </a:lnTo>
                    <a:lnTo>
                      <a:pt x="30967" y="119102"/>
                    </a:lnTo>
                    <a:lnTo>
                      <a:pt x="31244" y="119102"/>
                    </a:lnTo>
                    <a:lnTo>
                      <a:pt x="35115" y="119102"/>
                    </a:lnTo>
                    <a:lnTo>
                      <a:pt x="37050" y="119102"/>
                    </a:lnTo>
                    <a:lnTo>
                      <a:pt x="37880" y="119102"/>
                    </a:lnTo>
                    <a:lnTo>
                      <a:pt x="38156" y="119102"/>
                    </a:lnTo>
                    <a:lnTo>
                      <a:pt x="38986" y="119102"/>
                    </a:lnTo>
                    <a:lnTo>
                      <a:pt x="43686" y="118802"/>
                    </a:lnTo>
                    <a:lnTo>
                      <a:pt x="48110" y="118204"/>
                    </a:lnTo>
                    <a:lnTo>
                      <a:pt x="50046" y="118204"/>
                    </a:lnTo>
                    <a:lnTo>
                      <a:pt x="55852" y="118204"/>
                    </a:lnTo>
                    <a:lnTo>
                      <a:pt x="63870" y="117605"/>
                    </a:lnTo>
                    <a:lnTo>
                      <a:pt x="66635" y="117605"/>
                    </a:lnTo>
                    <a:lnTo>
                      <a:pt x="78525" y="116708"/>
                    </a:lnTo>
                    <a:lnTo>
                      <a:pt x="78801" y="116708"/>
                    </a:lnTo>
                    <a:lnTo>
                      <a:pt x="81843" y="116708"/>
                    </a:lnTo>
                    <a:lnTo>
                      <a:pt x="82396" y="116708"/>
                    </a:lnTo>
                    <a:lnTo>
                      <a:pt x="83225" y="116708"/>
                    </a:lnTo>
                    <a:lnTo>
                      <a:pt x="86543" y="116109"/>
                    </a:lnTo>
                    <a:lnTo>
                      <a:pt x="87649" y="116109"/>
                    </a:lnTo>
                    <a:lnTo>
                      <a:pt x="88202" y="116109"/>
                    </a:lnTo>
                    <a:lnTo>
                      <a:pt x="89308" y="116109"/>
                    </a:lnTo>
                    <a:lnTo>
                      <a:pt x="89308" y="103241"/>
                    </a:lnTo>
                    <a:lnTo>
                      <a:pt x="88202" y="103840"/>
                    </a:lnTo>
                    <a:lnTo>
                      <a:pt x="89308" y="100847"/>
                    </a:lnTo>
                    <a:lnTo>
                      <a:pt x="86543" y="102044"/>
                    </a:lnTo>
                    <a:lnTo>
                      <a:pt x="87373" y="99650"/>
                    </a:lnTo>
                    <a:lnTo>
                      <a:pt x="86543" y="99052"/>
                    </a:lnTo>
                    <a:lnTo>
                      <a:pt x="86267" y="97855"/>
                    </a:lnTo>
                    <a:lnTo>
                      <a:pt x="88479" y="93067"/>
                    </a:lnTo>
                    <a:lnTo>
                      <a:pt x="88479" y="90374"/>
                    </a:lnTo>
                    <a:lnTo>
                      <a:pt x="91520" y="90972"/>
                    </a:lnTo>
                    <a:lnTo>
                      <a:pt x="89308" y="84089"/>
                    </a:lnTo>
                    <a:lnTo>
                      <a:pt x="91244" y="82593"/>
                    </a:lnTo>
                    <a:lnTo>
                      <a:pt x="92073" y="79301"/>
                    </a:lnTo>
                    <a:lnTo>
                      <a:pt x="94285" y="75112"/>
                    </a:lnTo>
                    <a:lnTo>
                      <a:pt x="96497" y="73316"/>
                    </a:lnTo>
                    <a:lnTo>
                      <a:pt x="95668" y="71221"/>
                    </a:lnTo>
                    <a:lnTo>
                      <a:pt x="98156" y="70623"/>
                    </a:lnTo>
                    <a:lnTo>
                      <a:pt x="97603" y="72119"/>
                    </a:lnTo>
                    <a:lnTo>
                      <a:pt x="98433" y="72718"/>
                    </a:lnTo>
                    <a:lnTo>
                      <a:pt x="100368" y="65536"/>
                    </a:lnTo>
                    <a:lnTo>
                      <a:pt x="99539" y="61346"/>
                    </a:lnTo>
                    <a:lnTo>
                      <a:pt x="100645" y="61047"/>
                    </a:lnTo>
                    <a:lnTo>
                      <a:pt x="101198" y="62244"/>
                    </a:lnTo>
                    <a:lnTo>
                      <a:pt x="102580" y="60149"/>
                    </a:lnTo>
                    <a:lnTo>
                      <a:pt x="100092" y="58354"/>
                    </a:lnTo>
                    <a:lnTo>
                      <a:pt x="100645" y="58054"/>
                    </a:lnTo>
                    <a:lnTo>
                      <a:pt x="101474" y="58354"/>
                    </a:lnTo>
                    <a:lnTo>
                      <a:pt x="102580" y="58054"/>
                    </a:lnTo>
                    <a:lnTo>
                      <a:pt x="102304" y="57157"/>
                    </a:lnTo>
                    <a:lnTo>
                      <a:pt x="103410" y="55062"/>
                    </a:lnTo>
                    <a:lnTo>
                      <a:pt x="103963" y="55062"/>
                    </a:lnTo>
                    <a:lnTo>
                      <a:pt x="104239" y="54164"/>
                    </a:lnTo>
                    <a:lnTo>
                      <a:pt x="106175" y="53865"/>
                    </a:lnTo>
                    <a:lnTo>
                      <a:pt x="107281" y="52369"/>
                    </a:lnTo>
                    <a:lnTo>
                      <a:pt x="107281" y="50872"/>
                    </a:lnTo>
                    <a:lnTo>
                      <a:pt x="105898" y="49376"/>
                    </a:lnTo>
                    <a:lnTo>
                      <a:pt x="109216" y="44887"/>
                    </a:lnTo>
                    <a:lnTo>
                      <a:pt x="110875" y="44887"/>
                    </a:lnTo>
                    <a:lnTo>
                      <a:pt x="110046" y="37406"/>
                    </a:lnTo>
                    <a:lnTo>
                      <a:pt x="109216" y="35311"/>
                    </a:lnTo>
                    <a:lnTo>
                      <a:pt x="108940" y="36508"/>
                    </a:lnTo>
                    <a:lnTo>
                      <a:pt x="108110" y="36508"/>
                    </a:lnTo>
                    <a:lnTo>
                      <a:pt x="108940" y="34713"/>
                    </a:lnTo>
                    <a:lnTo>
                      <a:pt x="110875" y="32319"/>
                    </a:lnTo>
                    <a:lnTo>
                      <a:pt x="111428" y="30224"/>
                    </a:lnTo>
                    <a:lnTo>
                      <a:pt x="114193" y="31122"/>
                    </a:lnTo>
                    <a:lnTo>
                      <a:pt x="114193" y="23940"/>
                    </a:lnTo>
                    <a:lnTo>
                      <a:pt x="116958" y="18553"/>
                    </a:lnTo>
                    <a:lnTo>
                      <a:pt x="119723" y="18254"/>
                    </a:lnTo>
                    <a:lnTo>
                      <a:pt x="116958" y="15261"/>
                    </a:lnTo>
                    <a:lnTo>
                      <a:pt x="113087" y="16159"/>
                    </a:lnTo>
                    <a:lnTo>
                      <a:pt x="111428" y="16159"/>
                    </a:lnTo>
                    <a:lnTo>
                      <a:pt x="107004" y="16458"/>
                    </a:lnTo>
                    <a:lnTo>
                      <a:pt x="105069" y="16758"/>
                    </a:lnTo>
                    <a:lnTo>
                      <a:pt x="103963" y="16758"/>
                    </a:lnTo>
                    <a:lnTo>
                      <a:pt x="101474" y="16758"/>
                    </a:lnTo>
                    <a:lnTo>
                      <a:pt x="103410" y="12867"/>
                    </a:lnTo>
                    <a:lnTo>
                      <a:pt x="104239" y="12269"/>
                    </a:lnTo>
                    <a:lnTo>
                      <a:pt x="105898" y="9875"/>
                    </a:lnTo>
                    <a:lnTo>
                      <a:pt x="107004" y="8079"/>
                    </a:lnTo>
                    <a:lnTo>
                      <a:pt x="105898" y="0"/>
                    </a:lnTo>
                    <a:lnTo>
                      <a:pt x="104239" y="299"/>
                    </a:lnTo>
                    <a:lnTo>
                      <a:pt x="103410" y="299"/>
                    </a:lnTo>
                    <a:lnTo>
                      <a:pt x="102304" y="299"/>
                    </a:lnTo>
                    <a:lnTo>
                      <a:pt x="95668" y="598"/>
                    </a:lnTo>
                    <a:lnTo>
                      <a:pt x="92626" y="1197"/>
                    </a:lnTo>
                    <a:lnTo>
                      <a:pt x="92350" y="1197"/>
                    </a:lnTo>
                    <a:lnTo>
                      <a:pt x="91244" y="1197"/>
                    </a:lnTo>
                    <a:lnTo>
                      <a:pt x="88755" y="1496"/>
                    </a:lnTo>
                    <a:lnTo>
                      <a:pt x="85714" y="1496"/>
                    </a:lnTo>
                    <a:lnTo>
                      <a:pt x="82672" y="1795"/>
                    </a:lnTo>
                    <a:lnTo>
                      <a:pt x="81290" y="1795"/>
                    </a:lnTo>
                    <a:lnTo>
                      <a:pt x="80460" y="1795"/>
                    </a:lnTo>
                    <a:lnTo>
                      <a:pt x="76313" y="2394"/>
                    </a:lnTo>
                    <a:lnTo>
                      <a:pt x="75760" y="2394"/>
                    </a:lnTo>
                    <a:lnTo>
                      <a:pt x="75207" y="2394"/>
                    </a:lnTo>
                    <a:lnTo>
                      <a:pt x="73824" y="2693"/>
                    </a:lnTo>
                    <a:lnTo>
                      <a:pt x="72718" y="2693"/>
                    </a:lnTo>
                    <a:lnTo>
                      <a:pt x="69953" y="2693"/>
                    </a:lnTo>
                    <a:lnTo>
                      <a:pt x="68294" y="2693"/>
                    </a:lnTo>
                    <a:lnTo>
                      <a:pt x="61935" y="3291"/>
                    </a:lnTo>
                    <a:lnTo>
                      <a:pt x="59447" y="3291"/>
                    </a:lnTo>
                    <a:lnTo>
                      <a:pt x="58894" y="3291"/>
                    </a:lnTo>
                    <a:lnTo>
                      <a:pt x="58617" y="3291"/>
                    </a:lnTo>
                    <a:lnTo>
                      <a:pt x="53087" y="3890"/>
                    </a:lnTo>
                    <a:lnTo>
                      <a:pt x="51705" y="3890"/>
                    </a:lnTo>
                    <a:lnTo>
                      <a:pt x="49493" y="3890"/>
                    </a:lnTo>
                    <a:lnTo>
                      <a:pt x="44792" y="4488"/>
                    </a:lnTo>
                    <a:lnTo>
                      <a:pt x="44239" y="4488"/>
                    </a:lnTo>
                    <a:lnTo>
                      <a:pt x="43686" y="4488"/>
                    </a:lnTo>
                    <a:lnTo>
                      <a:pt x="41751" y="4488"/>
                    </a:lnTo>
                    <a:lnTo>
                      <a:pt x="37050" y="4788"/>
                    </a:lnTo>
                    <a:lnTo>
                      <a:pt x="34838" y="4788"/>
                    </a:lnTo>
                    <a:lnTo>
                      <a:pt x="31244" y="4788"/>
                    </a:lnTo>
                    <a:lnTo>
                      <a:pt x="30967" y="4788"/>
                    </a:lnTo>
                    <a:lnTo>
                      <a:pt x="29308" y="5386"/>
                    </a:lnTo>
                    <a:lnTo>
                      <a:pt x="27926" y="5386"/>
                    </a:lnTo>
                    <a:lnTo>
                      <a:pt x="24331" y="5386"/>
                    </a:lnTo>
                    <a:lnTo>
                      <a:pt x="21843" y="5386"/>
                    </a:lnTo>
                    <a:lnTo>
                      <a:pt x="19354" y="5386"/>
                    </a:lnTo>
                    <a:lnTo>
                      <a:pt x="17972" y="5685"/>
                    </a:lnTo>
                    <a:lnTo>
                      <a:pt x="16313" y="5685"/>
                    </a:lnTo>
                    <a:lnTo>
                      <a:pt x="14377" y="5685"/>
                    </a:lnTo>
                    <a:lnTo>
                      <a:pt x="12442" y="5985"/>
                    </a:lnTo>
                    <a:lnTo>
                      <a:pt x="5529" y="5985"/>
                    </a:lnTo>
                    <a:lnTo>
                      <a:pt x="2488" y="5985"/>
                    </a:lnTo>
                    <a:lnTo>
                      <a:pt x="0" y="5985"/>
                    </a:lnTo>
                    <a:lnTo>
                      <a:pt x="552" y="10174"/>
                    </a:lnTo>
                    <a:lnTo>
                      <a:pt x="552" y="12269"/>
                    </a:lnTo>
                    <a:lnTo>
                      <a:pt x="1382" y="17356"/>
                    </a:lnTo>
                    <a:lnTo>
                      <a:pt x="1658" y="18553"/>
                    </a:lnTo>
                    <a:lnTo>
                      <a:pt x="2211" y="19451"/>
                    </a:lnTo>
                    <a:lnTo>
                      <a:pt x="3041" y="26932"/>
                    </a:lnTo>
                    <a:lnTo>
                      <a:pt x="3317" y="29027"/>
                    </a:lnTo>
                    <a:lnTo>
                      <a:pt x="3594" y="3052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5" name="Shape 116" descr="Florida," title="Florida">
                <a:extLst>
                  <a:ext uri="{FF2B5EF4-FFF2-40B4-BE49-F238E27FC236}">
                    <a16:creationId xmlns:a16="http://schemas.microsoft.com/office/drawing/2014/main" id="{653B7E89-3460-BF40-BADB-C0AACE55D42D}"/>
                  </a:ext>
                </a:extLst>
              </p:cNvPr>
              <p:cNvSpPr/>
              <p:nvPr/>
            </p:nvSpPr>
            <p:spPr>
              <a:xfrm>
                <a:off x="6175057" y="4363697"/>
                <a:ext cx="1253506" cy="954350"/>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6" name="Shape 117">
                <a:extLst>
                  <a:ext uri="{FF2B5EF4-FFF2-40B4-BE49-F238E27FC236}">
                    <a16:creationId xmlns:a16="http://schemas.microsoft.com/office/drawing/2014/main" id="{B4AA129C-DFC3-DB45-9872-A24DD7980C9F}"/>
                  </a:ext>
                </a:extLst>
              </p:cNvPr>
              <p:cNvSpPr/>
              <p:nvPr/>
            </p:nvSpPr>
            <p:spPr>
              <a:xfrm>
                <a:off x="7303041" y="5341660"/>
                <a:ext cx="36868" cy="35288"/>
              </a:xfrm>
              <a:custGeom>
                <a:avLst/>
                <a:gdLst/>
                <a:ahLst/>
                <a:cxnLst/>
                <a:rect l="0" t="0" r="0" b="0"/>
                <a:pathLst>
                  <a:path w="120000" h="120000" extrusionOk="0">
                    <a:moveTo>
                      <a:pt x="0" y="104347"/>
                    </a:moveTo>
                    <a:lnTo>
                      <a:pt x="5217" y="114782"/>
                    </a:lnTo>
                    <a:lnTo>
                      <a:pt x="114782" y="0"/>
                    </a:lnTo>
                    <a:lnTo>
                      <a:pt x="62608" y="52173"/>
                    </a:lnTo>
                    <a:lnTo>
                      <a:pt x="0" y="104347"/>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7" name="Shape 118">
                <a:extLst>
                  <a:ext uri="{FF2B5EF4-FFF2-40B4-BE49-F238E27FC236}">
                    <a16:creationId xmlns:a16="http://schemas.microsoft.com/office/drawing/2014/main" id="{C8F5A40B-AD7F-8F47-AF1A-732E33E2A0A3}"/>
                  </a:ext>
                </a:extLst>
              </p:cNvPr>
              <p:cNvSpPr/>
              <p:nvPr/>
            </p:nvSpPr>
            <p:spPr>
              <a:xfrm>
                <a:off x="7356218" y="5319851"/>
                <a:ext cx="36868" cy="35288"/>
              </a:xfrm>
              <a:custGeom>
                <a:avLst/>
                <a:gdLst/>
                <a:ahLst/>
                <a:cxnLst/>
                <a:rect l="0" t="0" r="0" b="0"/>
                <a:pathLst>
                  <a:path w="120000" h="120000" extrusionOk="0">
                    <a:moveTo>
                      <a:pt x="0" y="114782"/>
                    </a:moveTo>
                    <a:lnTo>
                      <a:pt x="115000" y="0"/>
                    </a:lnTo>
                    <a:lnTo>
                      <a:pt x="0" y="114782"/>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8" name="Shape 119" title="Georgia">
                <a:extLst>
                  <a:ext uri="{FF2B5EF4-FFF2-40B4-BE49-F238E27FC236}">
                    <a16:creationId xmlns:a16="http://schemas.microsoft.com/office/drawing/2014/main" id="{45FFF9D5-EAF5-8944-9766-05C03FC7353C}"/>
                  </a:ext>
                </a:extLst>
              </p:cNvPr>
              <p:cNvSpPr/>
              <p:nvPr/>
            </p:nvSpPr>
            <p:spPr>
              <a:xfrm>
                <a:off x="6381606" y="3686045"/>
                <a:ext cx="751050" cy="761584"/>
              </a:xfrm>
              <a:custGeom>
                <a:avLst/>
                <a:gdLst/>
                <a:ahLst/>
                <a:cxnLst/>
                <a:rect l="0" t="0" r="0" b="0"/>
                <a:pathLst>
                  <a:path w="120000" h="120000" extrusionOk="0">
                    <a:moveTo>
                      <a:pt x="17654" y="5398"/>
                    </a:moveTo>
                    <a:lnTo>
                      <a:pt x="18422" y="5398"/>
                    </a:lnTo>
                    <a:lnTo>
                      <a:pt x="18933" y="5398"/>
                    </a:lnTo>
                    <a:lnTo>
                      <a:pt x="19701" y="4907"/>
                    </a:lnTo>
                    <a:lnTo>
                      <a:pt x="21748" y="4907"/>
                    </a:lnTo>
                    <a:lnTo>
                      <a:pt x="25074" y="4662"/>
                    </a:lnTo>
                    <a:lnTo>
                      <a:pt x="27633" y="4417"/>
                    </a:lnTo>
                    <a:lnTo>
                      <a:pt x="28656" y="3926"/>
                    </a:lnTo>
                    <a:lnTo>
                      <a:pt x="29936" y="3926"/>
                    </a:lnTo>
                    <a:lnTo>
                      <a:pt x="32750" y="3190"/>
                    </a:lnTo>
                    <a:lnTo>
                      <a:pt x="35309" y="3190"/>
                    </a:lnTo>
                    <a:lnTo>
                      <a:pt x="36844" y="2944"/>
                    </a:lnTo>
                    <a:lnTo>
                      <a:pt x="37100" y="2944"/>
                    </a:lnTo>
                    <a:lnTo>
                      <a:pt x="43752" y="2208"/>
                    </a:lnTo>
                    <a:lnTo>
                      <a:pt x="43752" y="1963"/>
                    </a:lnTo>
                    <a:lnTo>
                      <a:pt x="45543" y="1472"/>
                    </a:lnTo>
                    <a:lnTo>
                      <a:pt x="46567" y="1472"/>
                    </a:lnTo>
                    <a:lnTo>
                      <a:pt x="47078" y="1472"/>
                    </a:lnTo>
                    <a:lnTo>
                      <a:pt x="50660" y="981"/>
                    </a:lnTo>
                    <a:lnTo>
                      <a:pt x="53731" y="245"/>
                    </a:lnTo>
                    <a:lnTo>
                      <a:pt x="55522" y="0"/>
                    </a:lnTo>
                    <a:lnTo>
                      <a:pt x="55266" y="1963"/>
                    </a:lnTo>
                    <a:lnTo>
                      <a:pt x="52707" y="4417"/>
                    </a:lnTo>
                    <a:lnTo>
                      <a:pt x="51172" y="8343"/>
                    </a:lnTo>
                    <a:lnTo>
                      <a:pt x="51684" y="9079"/>
                    </a:lnTo>
                    <a:lnTo>
                      <a:pt x="53731" y="10306"/>
                    </a:lnTo>
                    <a:lnTo>
                      <a:pt x="56545" y="11779"/>
                    </a:lnTo>
                    <a:lnTo>
                      <a:pt x="57313" y="12515"/>
                    </a:lnTo>
                    <a:lnTo>
                      <a:pt x="58592" y="13251"/>
                    </a:lnTo>
                    <a:lnTo>
                      <a:pt x="59104" y="13496"/>
                    </a:lnTo>
                    <a:lnTo>
                      <a:pt x="59872" y="13742"/>
                    </a:lnTo>
                    <a:lnTo>
                      <a:pt x="60127" y="13496"/>
                    </a:lnTo>
                    <a:lnTo>
                      <a:pt x="62942" y="13496"/>
                    </a:lnTo>
                    <a:lnTo>
                      <a:pt x="63965" y="15950"/>
                    </a:lnTo>
                    <a:lnTo>
                      <a:pt x="65756" y="17914"/>
                    </a:lnTo>
                    <a:lnTo>
                      <a:pt x="66524" y="18159"/>
                    </a:lnTo>
                    <a:lnTo>
                      <a:pt x="66524" y="18895"/>
                    </a:lnTo>
                    <a:lnTo>
                      <a:pt x="66780" y="19877"/>
                    </a:lnTo>
                    <a:lnTo>
                      <a:pt x="68571" y="22085"/>
                    </a:lnTo>
                    <a:lnTo>
                      <a:pt x="70106" y="23312"/>
                    </a:lnTo>
                    <a:lnTo>
                      <a:pt x="70618" y="24785"/>
                    </a:lnTo>
                    <a:lnTo>
                      <a:pt x="71130" y="24785"/>
                    </a:lnTo>
                    <a:lnTo>
                      <a:pt x="71897" y="26012"/>
                    </a:lnTo>
                    <a:lnTo>
                      <a:pt x="76503" y="28466"/>
                    </a:lnTo>
                    <a:lnTo>
                      <a:pt x="79573" y="30184"/>
                    </a:lnTo>
                    <a:lnTo>
                      <a:pt x="80597" y="31901"/>
                    </a:lnTo>
                    <a:lnTo>
                      <a:pt x="81620" y="33619"/>
                    </a:lnTo>
                    <a:lnTo>
                      <a:pt x="83155" y="34355"/>
                    </a:lnTo>
                    <a:lnTo>
                      <a:pt x="83411" y="34355"/>
                    </a:lnTo>
                    <a:lnTo>
                      <a:pt x="85202" y="34846"/>
                    </a:lnTo>
                    <a:lnTo>
                      <a:pt x="85202" y="35337"/>
                    </a:lnTo>
                    <a:lnTo>
                      <a:pt x="85714" y="35337"/>
                    </a:lnTo>
                    <a:lnTo>
                      <a:pt x="88528" y="39263"/>
                    </a:lnTo>
                    <a:lnTo>
                      <a:pt x="90319" y="40736"/>
                    </a:lnTo>
                    <a:lnTo>
                      <a:pt x="90831" y="42453"/>
                    </a:lnTo>
                    <a:lnTo>
                      <a:pt x="93390" y="43435"/>
                    </a:lnTo>
                    <a:lnTo>
                      <a:pt x="93646" y="44417"/>
                    </a:lnTo>
                    <a:lnTo>
                      <a:pt x="94413" y="45153"/>
                    </a:lnTo>
                    <a:lnTo>
                      <a:pt x="96972" y="45889"/>
                    </a:lnTo>
                    <a:lnTo>
                      <a:pt x="98763" y="46871"/>
                    </a:lnTo>
                    <a:lnTo>
                      <a:pt x="100042" y="47607"/>
                    </a:lnTo>
                    <a:lnTo>
                      <a:pt x="100042" y="49570"/>
                    </a:lnTo>
                    <a:lnTo>
                      <a:pt x="103368" y="53987"/>
                    </a:lnTo>
                    <a:lnTo>
                      <a:pt x="103624" y="57423"/>
                    </a:lnTo>
                    <a:lnTo>
                      <a:pt x="104392" y="58159"/>
                    </a:lnTo>
                    <a:lnTo>
                      <a:pt x="104648" y="58159"/>
                    </a:lnTo>
                    <a:lnTo>
                      <a:pt x="106950" y="58404"/>
                    </a:lnTo>
                    <a:lnTo>
                      <a:pt x="111556" y="64539"/>
                    </a:lnTo>
                    <a:lnTo>
                      <a:pt x="111556" y="66257"/>
                    </a:lnTo>
                    <a:lnTo>
                      <a:pt x="111556" y="66993"/>
                    </a:lnTo>
                    <a:lnTo>
                      <a:pt x="112835" y="69693"/>
                    </a:lnTo>
                    <a:lnTo>
                      <a:pt x="115394" y="69693"/>
                    </a:lnTo>
                    <a:lnTo>
                      <a:pt x="118208" y="70674"/>
                    </a:lnTo>
                    <a:lnTo>
                      <a:pt x="118976" y="70674"/>
                    </a:lnTo>
                    <a:lnTo>
                      <a:pt x="119744" y="71901"/>
                    </a:lnTo>
                    <a:lnTo>
                      <a:pt x="116417" y="76073"/>
                    </a:lnTo>
                    <a:lnTo>
                      <a:pt x="115138" y="76073"/>
                    </a:lnTo>
                    <a:lnTo>
                      <a:pt x="115650" y="77055"/>
                    </a:lnTo>
                    <a:lnTo>
                      <a:pt x="114371" y="80245"/>
                    </a:lnTo>
                    <a:lnTo>
                      <a:pt x="113603" y="80245"/>
                    </a:lnTo>
                    <a:lnTo>
                      <a:pt x="113347" y="80245"/>
                    </a:lnTo>
                    <a:lnTo>
                      <a:pt x="112835" y="80490"/>
                    </a:lnTo>
                    <a:lnTo>
                      <a:pt x="113859" y="80736"/>
                    </a:lnTo>
                    <a:lnTo>
                      <a:pt x="114626" y="82944"/>
                    </a:lnTo>
                    <a:lnTo>
                      <a:pt x="113859" y="84662"/>
                    </a:lnTo>
                    <a:lnTo>
                      <a:pt x="113347" y="84171"/>
                    </a:lnTo>
                    <a:lnTo>
                      <a:pt x="112068" y="85153"/>
                    </a:lnTo>
                    <a:lnTo>
                      <a:pt x="112068" y="85889"/>
                    </a:lnTo>
                    <a:lnTo>
                      <a:pt x="113859" y="85644"/>
                    </a:lnTo>
                    <a:lnTo>
                      <a:pt x="112579" y="89815"/>
                    </a:lnTo>
                    <a:lnTo>
                      <a:pt x="112068" y="90061"/>
                    </a:lnTo>
                    <a:lnTo>
                      <a:pt x="112835" y="92024"/>
                    </a:lnTo>
                    <a:lnTo>
                      <a:pt x="113347" y="92760"/>
                    </a:lnTo>
                    <a:lnTo>
                      <a:pt x="111044" y="96196"/>
                    </a:lnTo>
                    <a:lnTo>
                      <a:pt x="109765" y="97177"/>
                    </a:lnTo>
                    <a:lnTo>
                      <a:pt x="110533" y="96932"/>
                    </a:lnTo>
                    <a:lnTo>
                      <a:pt x="110533" y="99877"/>
                    </a:lnTo>
                    <a:lnTo>
                      <a:pt x="109765" y="100122"/>
                    </a:lnTo>
                    <a:lnTo>
                      <a:pt x="111044" y="100858"/>
                    </a:lnTo>
                    <a:lnTo>
                      <a:pt x="111556" y="107975"/>
                    </a:lnTo>
                    <a:lnTo>
                      <a:pt x="104648" y="107975"/>
                    </a:lnTo>
                    <a:lnTo>
                      <a:pt x="101321" y="107484"/>
                    </a:lnTo>
                    <a:lnTo>
                      <a:pt x="100554" y="106748"/>
                    </a:lnTo>
                    <a:lnTo>
                      <a:pt x="97739" y="109202"/>
                    </a:lnTo>
                    <a:lnTo>
                      <a:pt x="99530" y="115582"/>
                    </a:lnTo>
                    <a:lnTo>
                      <a:pt x="99019" y="119263"/>
                    </a:lnTo>
                    <a:lnTo>
                      <a:pt x="95948" y="119754"/>
                    </a:lnTo>
                    <a:lnTo>
                      <a:pt x="94413" y="116319"/>
                    </a:lnTo>
                    <a:lnTo>
                      <a:pt x="94413" y="114601"/>
                    </a:lnTo>
                    <a:lnTo>
                      <a:pt x="93390" y="114601"/>
                    </a:lnTo>
                    <a:lnTo>
                      <a:pt x="90575" y="114846"/>
                    </a:lnTo>
                    <a:lnTo>
                      <a:pt x="89552" y="114846"/>
                    </a:lnTo>
                    <a:lnTo>
                      <a:pt x="88528" y="114846"/>
                    </a:lnTo>
                    <a:lnTo>
                      <a:pt x="87761" y="114846"/>
                    </a:lnTo>
                    <a:lnTo>
                      <a:pt x="85714" y="115092"/>
                    </a:lnTo>
                    <a:lnTo>
                      <a:pt x="83411" y="115582"/>
                    </a:lnTo>
                    <a:lnTo>
                      <a:pt x="83155" y="115582"/>
                    </a:lnTo>
                    <a:lnTo>
                      <a:pt x="81620" y="115582"/>
                    </a:lnTo>
                    <a:lnTo>
                      <a:pt x="78550" y="115582"/>
                    </a:lnTo>
                    <a:lnTo>
                      <a:pt x="72409" y="115828"/>
                    </a:lnTo>
                    <a:lnTo>
                      <a:pt x="71130" y="116319"/>
                    </a:lnTo>
                    <a:lnTo>
                      <a:pt x="70106" y="116319"/>
                    </a:lnTo>
                    <a:lnTo>
                      <a:pt x="68315" y="116564"/>
                    </a:lnTo>
                    <a:lnTo>
                      <a:pt x="67547" y="116564"/>
                    </a:lnTo>
                    <a:lnTo>
                      <a:pt x="67292" y="116564"/>
                    </a:lnTo>
                    <a:lnTo>
                      <a:pt x="66524" y="116564"/>
                    </a:lnTo>
                    <a:lnTo>
                      <a:pt x="63965" y="116564"/>
                    </a:lnTo>
                    <a:lnTo>
                      <a:pt x="61407" y="116809"/>
                    </a:lnTo>
                    <a:lnTo>
                      <a:pt x="60383" y="117300"/>
                    </a:lnTo>
                    <a:lnTo>
                      <a:pt x="59872" y="117300"/>
                    </a:lnTo>
                    <a:lnTo>
                      <a:pt x="58336" y="117300"/>
                    </a:lnTo>
                    <a:lnTo>
                      <a:pt x="55266" y="117300"/>
                    </a:lnTo>
                    <a:lnTo>
                      <a:pt x="53731" y="117546"/>
                    </a:lnTo>
                    <a:lnTo>
                      <a:pt x="51940" y="118036"/>
                    </a:lnTo>
                    <a:lnTo>
                      <a:pt x="50916" y="118036"/>
                    </a:lnTo>
                    <a:lnTo>
                      <a:pt x="50149" y="118036"/>
                    </a:lnTo>
                    <a:lnTo>
                      <a:pt x="47590" y="118036"/>
                    </a:lnTo>
                    <a:lnTo>
                      <a:pt x="46311" y="118282"/>
                    </a:lnTo>
                    <a:lnTo>
                      <a:pt x="45543" y="118282"/>
                    </a:lnTo>
                    <a:lnTo>
                      <a:pt x="44776" y="118282"/>
                    </a:lnTo>
                    <a:lnTo>
                      <a:pt x="43496" y="118282"/>
                    </a:lnTo>
                    <a:lnTo>
                      <a:pt x="40938" y="118527"/>
                    </a:lnTo>
                    <a:lnTo>
                      <a:pt x="37100" y="119018"/>
                    </a:lnTo>
                    <a:lnTo>
                      <a:pt x="31727" y="119263"/>
                    </a:lnTo>
                    <a:lnTo>
                      <a:pt x="31727" y="119018"/>
                    </a:lnTo>
                    <a:lnTo>
                      <a:pt x="27889" y="112392"/>
                    </a:lnTo>
                    <a:lnTo>
                      <a:pt x="27633" y="111901"/>
                    </a:lnTo>
                    <a:lnTo>
                      <a:pt x="27633" y="111411"/>
                    </a:lnTo>
                    <a:lnTo>
                      <a:pt x="26865" y="110184"/>
                    </a:lnTo>
                    <a:lnTo>
                      <a:pt x="26098" y="108711"/>
                    </a:lnTo>
                    <a:lnTo>
                      <a:pt x="24307" y="105766"/>
                    </a:lnTo>
                    <a:lnTo>
                      <a:pt x="24307" y="104049"/>
                    </a:lnTo>
                    <a:lnTo>
                      <a:pt x="24307" y="102331"/>
                    </a:lnTo>
                    <a:lnTo>
                      <a:pt x="24562" y="98895"/>
                    </a:lnTo>
                    <a:lnTo>
                      <a:pt x="24562" y="98650"/>
                    </a:lnTo>
                    <a:lnTo>
                      <a:pt x="24051" y="95460"/>
                    </a:lnTo>
                    <a:lnTo>
                      <a:pt x="22260" y="94233"/>
                    </a:lnTo>
                    <a:lnTo>
                      <a:pt x="21748" y="92024"/>
                    </a:lnTo>
                    <a:lnTo>
                      <a:pt x="21748" y="91779"/>
                    </a:lnTo>
                    <a:lnTo>
                      <a:pt x="21492" y="91779"/>
                    </a:lnTo>
                    <a:lnTo>
                      <a:pt x="21492" y="89325"/>
                    </a:lnTo>
                    <a:lnTo>
                      <a:pt x="21492" y="88588"/>
                    </a:lnTo>
                    <a:lnTo>
                      <a:pt x="22515" y="85889"/>
                    </a:lnTo>
                    <a:lnTo>
                      <a:pt x="22515" y="85644"/>
                    </a:lnTo>
                    <a:lnTo>
                      <a:pt x="22515" y="83926"/>
                    </a:lnTo>
                    <a:lnTo>
                      <a:pt x="22260" y="82208"/>
                    </a:lnTo>
                    <a:lnTo>
                      <a:pt x="23539" y="80490"/>
                    </a:lnTo>
                    <a:lnTo>
                      <a:pt x="25074" y="79263"/>
                    </a:lnTo>
                    <a:lnTo>
                      <a:pt x="25330" y="78527"/>
                    </a:lnTo>
                    <a:lnTo>
                      <a:pt x="23027" y="76809"/>
                    </a:lnTo>
                    <a:lnTo>
                      <a:pt x="23283" y="75337"/>
                    </a:lnTo>
                    <a:lnTo>
                      <a:pt x="22515" y="71901"/>
                    </a:lnTo>
                    <a:lnTo>
                      <a:pt x="22260" y="71901"/>
                    </a:lnTo>
                    <a:lnTo>
                      <a:pt x="19957" y="69693"/>
                    </a:lnTo>
                    <a:lnTo>
                      <a:pt x="19445" y="68957"/>
                    </a:lnTo>
                    <a:lnTo>
                      <a:pt x="18678" y="66257"/>
                    </a:lnTo>
                    <a:lnTo>
                      <a:pt x="18422" y="66257"/>
                    </a:lnTo>
                    <a:lnTo>
                      <a:pt x="18422" y="65766"/>
                    </a:lnTo>
                    <a:lnTo>
                      <a:pt x="18422" y="65276"/>
                    </a:lnTo>
                    <a:lnTo>
                      <a:pt x="16886" y="62822"/>
                    </a:lnTo>
                    <a:lnTo>
                      <a:pt x="16119" y="60368"/>
                    </a:lnTo>
                    <a:lnTo>
                      <a:pt x="15863" y="59877"/>
                    </a:lnTo>
                    <a:lnTo>
                      <a:pt x="14840" y="56687"/>
                    </a:lnTo>
                    <a:lnTo>
                      <a:pt x="14840" y="56441"/>
                    </a:lnTo>
                    <a:lnTo>
                      <a:pt x="14840" y="55950"/>
                    </a:lnTo>
                    <a:lnTo>
                      <a:pt x="14072" y="53987"/>
                    </a:lnTo>
                    <a:lnTo>
                      <a:pt x="13049" y="49815"/>
                    </a:lnTo>
                    <a:lnTo>
                      <a:pt x="12281" y="48098"/>
                    </a:lnTo>
                    <a:lnTo>
                      <a:pt x="12025" y="46871"/>
                    </a:lnTo>
                    <a:lnTo>
                      <a:pt x="11513" y="46380"/>
                    </a:lnTo>
                    <a:lnTo>
                      <a:pt x="10746" y="43190"/>
                    </a:lnTo>
                    <a:lnTo>
                      <a:pt x="10490" y="42453"/>
                    </a:lnTo>
                    <a:lnTo>
                      <a:pt x="9211" y="37546"/>
                    </a:lnTo>
                    <a:lnTo>
                      <a:pt x="9211" y="37055"/>
                    </a:lnTo>
                    <a:lnTo>
                      <a:pt x="8699" y="35828"/>
                    </a:lnTo>
                    <a:lnTo>
                      <a:pt x="7931" y="34355"/>
                    </a:lnTo>
                    <a:lnTo>
                      <a:pt x="7931" y="33619"/>
                    </a:lnTo>
                    <a:lnTo>
                      <a:pt x="7675" y="32638"/>
                    </a:lnTo>
                    <a:lnTo>
                      <a:pt x="7420" y="31165"/>
                    </a:lnTo>
                    <a:lnTo>
                      <a:pt x="6652" y="29202"/>
                    </a:lnTo>
                    <a:lnTo>
                      <a:pt x="6140" y="27484"/>
                    </a:lnTo>
                    <a:lnTo>
                      <a:pt x="5628" y="26012"/>
                    </a:lnTo>
                    <a:lnTo>
                      <a:pt x="4861" y="23067"/>
                    </a:lnTo>
                    <a:lnTo>
                      <a:pt x="4093" y="21349"/>
                    </a:lnTo>
                    <a:lnTo>
                      <a:pt x="3837" y="19631"/>
                    </a:lnTo>
                    <a:lnTo>
                      <a:pt x="3070" y="17914"/>
                    </a:lnTo>
                    <a:lnTo>
                      <a:pt x="2814" y="17177"/>
                    </a:lnTo>
                    <a:lnTo>
                      <a:pt x="2046" y="13742"/>
                    </a:lnTo>
                    <a:lnTo>
                      <a:pt x="1279" y="11779"/>
                    </a:lnTo>
                    <a:lnTo>
                      <a:pt x="1023" y="10797"/>
                    </a:lnTo>
                    <a:lnTo>
                      <a:pt x="511" y="10306"/>
                    </a:lnTo>
                    <a:lnTo>
                      <a:pt x="0" y="7607"/>
                    </a:lnTo>
                    <a:lnTo>
                      <a:pt x="2302" y="7361"/>
                    </a:lnTo>
                    <a:lnTo>
                      <a:pt x="3070" y="7361"/>
                    </a:lnTo>
                    <a:lnTo>
                      <a:pt x="5117" y="7116"/>
                    </a:lnTo>
                    <a:lnTo>
                      <a:pt x="5628" y="7116"/>
                    </a:lnTo>
                    <a:lnTo>
                      <a:pt x="6652" y="6625"/>
                    </a:lnTo>
                    <a:lnTo>
                      <a:pt x="7420" y="6625"/>
                    </a:lnTo>
                    <a:lnTo>
                      <a:pt x="7931" y="6625"/>
                    </a:lnTo>
                    <a:lnTo>
                      <a:pt x="14072" y="5889"/>
                    </a:lnTo>
                    <a:lnTo>
                      <a:pt x="15095" y="5644"/>
                    </a:lnTo>
                    <a:lnTo>
                      <a:pt x="16886" y="5644"/>
                    </a:lnTo>
                    <a:lnTo>
                      <a:pt x="17654" y="539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9" name="Shape 120" title="Idaho">
                <a:extLst>
                  <a:ext uri="{FF2B5EF4-FFF2-40B4-BE49-F238E27FC236}">
                    <a16:creationId xmlns:a16="http://schemas.microsoft.com/office/drawing/2014/main" id="{4181A477-4FB1-9C40-988A-B7BCEFE6A09C}"/>
                  </a:ext>
                </a:extLst>
              </p:cNvPr>
              <p:cNvSpPr/>
              <p:nvPr/>
            </p:nvSpPr>
            <p:spPr>
              <a:xfrm>
                <a:off x="2211219" y="1277179"/>
                <a:ext cx="812145" cy="1266673"/>
              </a:xfrm>
              <a:custGeom>
                <a:avLst/>
                <a:gdLst/>
                <a:ahLst/>
                <a:cxnLst/>
                <a:rect l="0" t="0" r="0" b="0"/>
                <a:pathLst>
                  <a:path w="120000" h="120000" extrusionOk="0">
                    <a:moveTo>
                      <a:pt x="12307" y="75239"/>
                    </a:moveTo>
                    <a:lnTo>
                      <a:pt x="11597" y="75828"/>
                    </a:lnTo>
                    <a:lnTo>
                      <a:pt x="9704" y="79361"/>
                    </a:lnTo>
                    <a:lnTo>
                      <a:pt x="8994" y="79803"/>
                    </a:lnTo>
                    <a:lnTo>
                      <a:pt x="8520" y="80392"/>
                    </a:lnTo>
                    <a:lnTo>
                      <a:pt x="7810" y="82453"/>
                    </a:lnTo>
                    <a:lnTo>
                      <a:pt x="7337" y="84073"/>
                    </a:lnTo>
                    <a:lnTo>
                      <a:pt x="5207" y="90552"/>
                    </a:lnTo>
                    <a:lnTo>
                      <a:pt x="0" y="108809"/>
                    </a:lnTo>
                    <a:lnTo>
                      <a:pt x="946" y="108957"/>
                    </a:lnTo>
                    <a:lnTo>
                      <a:pt x="17988" y="111018"/>
                    </a:lnTo>
                    <a:lnTo>
                      <a:pt x="36923" y="113079"/>
                    </a:lnTo>
                    <a:lnTo>
                      <a:pt x="42130" y="113521"/>
                    </a:lnTo>
                    <a:lnTo>
                      <a:pt x="45207" y="113815"/>
                    </a:lnTo>
                    <a:lnTo>
                      <a:pt x="50650" y="114404"/>
                    </a:lnTo>
                    <a:lnTo>
                      <a:pt x="51360" y="114404"/>
                    </a:lnTo>
                    <a:lnTo>
                      <a:pt x="51834" y="114699"/>
                    </a:lnTo>
                    <a:lnTo>
                      <a:pt x="55384" y="114846"/>
                    </a:lnTo>
                    <a:lnTo>
                      <a:pt x="60828" y="115730"/>
                    </a:lnTo>
                    <a:lnTo>
                      <a:pt x="70059" y="116319"/>
                    </a:lnTo>
                    <a:lnTo>
                      <a:pt x="75029" y="116760"/>
                    </a:lnTo>
                    <a:lnTo>
                      <a:pt x="90177" y="117938"/>
                    </a:lnTo>
                    <a:lnTo>
                      <a:pt x="90177" y="118085"/>
                    </a:lnTo>
                    <a:lnTo>
                      <a:pt x="90414" y="118085"/>
                    </a:lnTo>
                    <a:lnTo>
                      <a:pt x="91360" y="118380"/>
                    </a:lnTo>
                    <a:lnTo>
                      <a:pt x="93727" y="118380"/>
                    </a:lnTo>
                    <a:lnTo>
                      <a:pt x="98224" y="118822"/>
                    </a:lnTo>
                    <a:lnTo>
                      <a:pt x="102485" y="119116"/>
                    </a:lnTo>
                    <a:lnTo>
                      <a:pt x="103905" y="119411"/>
                    </a:lnTo>
                    <a:lnTo>
                      <a:pt x="104142" y="119411"/>
                    </a:lnTo>
                    <a:lnTo>
                      <a:pt x="111479" y="119852"/>
                    </a:lnTo>
                    <a:lnTo>
                      <a:pt x="111715" y="117938"/>
                    </a:lnTo>
                    <a:lnTo>
                      <a:pt x="113136" y="112490"/>
                    </a:lnTo>
                    <a:lnTo>
                      <a:pt x="113136" y="111754"/>
                    </a:lnTo>
                    <a:lnTo>
                      <a:pt x="114082" y="107926"/>
                    </a:lnTo>
                    <a:lnTo>
                      <a:pt x="114792" y="104098"/>
                    </a:lnTo>
                    <a:lnTo>
                      <a:pt x="115029" y="103803"/>
                    </a:lnTo>
                    <a:lnTo>
                      <a:pt x="115029" y="103067"/>
                    </a:lnTo>
                    <a:lnTo>
                      <a:pt x="115739" y="100122"/>
                    </a:lnTo>
                    <a:lnTo>
                      <a:pt x="115739" y="99092"/>
                    </a:lnTo>
                    <a:lnTo>
                      <a:pt x="116449" y="96883"/>
                    </a:lnTo>
                    <a:lnTo>
                      <a:pt x="116449" y="96147"/>
                    </a:lnTo>
                    <a:lnTo>
                      <a:pt x="117396" y="92171"/>
                    </a:lnTo>
                    <a:lnTo>
                      <a:pt x="117633" y="90110"/>
                    </a:lnTo>
                    <a:lnTo>
                      <a:pt x="118106" y="88343"/>
                    </a:lnTo>
                    <a:lnTo>
                      <a:pt x="118343" y="86134"/>
                    </a:lnTo>
                    <a:lnTo>
                      <a:pt x="119053" y="84220"/>
                    </a:lnTo>
                    <a:lnTo>
                      <a:pt x="119763" y="80834"/>
                    </a:lnTo>
                    <a:lnTo>
                      <a:pt x="119053" y="80392"/>
                    </a:lnTo>
                    <a:lnTo>
                      <a:pt x="118579" y="80392"/>
                    </a:lnTo>
                    <a:lnTo>
                      <a:pt x="118343" y="80098"/>
                    </a:lnTo>
                    <a:lnTo>
                      <a:pt x="116449" y="77742"/>
                    </a:lnTo>
                    <a:lnTo>
                      <a:pt x="114319" y="75828"/>
                    </a:lnTo>
                    <a:lnTo>
                      <a:pt x="112662" y="76564"/>
                    </a:lnTo>
                    <a:lnTo>
                      <a:pt x="111715" y="77300"/>
                    </a:lnTo>
                    <a:lnTo>
                      <a:pt x="111715" y="78920"/>
                    </a:lnTo>
                    <a:lnTo>
                      <a:pt x="109585" y="78773"/>
                    </a:lnTo>
                    <a:lnTo>
                      <a:pt x="100355" y="78331"/>
                    </a:lnTo>
                    <a:lnTo>
                      <a:pt x="98224" y="77447"/>
                    </a:lnTo>
                    <a:lnTo>
                      <a:pt x="96094" y="78331"/>
                    </a:lnTo>
                    <a:lnTo>
                      <a:pt x="93017" y="78773"/>
                    </a:lnTo>
                    <a:lnTo>
                      <a:pt x="89230" y="77742"/>
                    </a:lnTo>
                    <a:lnTo>
                      <a:pt x="86863" y="78773"/>
                    </a:lnTo>
                    <a:lnTo>
                      <a:pt x="87100" y="79509"/>
                    </a:lnTo>
                    <a:lnTo>
                      <a:pt x="86390" y="79803"/>
                    </a:lnTo>
                    <a:lnTo>
                      <a:pt x="84260" y="78184"/>
                    </a:lnTo>
                    <a:lnTo>
                      <a:pt x="82840" y="73030"/>
                    </a:lnTo>
                    <a:lnTo>
                      <a:pt x="77633" y="70527"/>
                    </a:lnTo>
                    <a:lnTo>
                      <a:pt x="78343" y="68466"/>
                    </a:lnTo>
                    <a:lnTo>
                      <a:pt x="71952" y="56834"/>
                    </a:lnTo>
                    <a:lnTo>
                      <a:pt x="65798" y="59190"/>
                    </a:lnTo>
                    <a:lnTo>
                      <a:pt x="63431" y="59190"/>
                    </a:lnTo>
                    <a:lnTo>
                      <a:pt x="60355" y="57865"/>
                    </a:lnTo>
                    <a:lnTo>
                      <a:pt x="67218" y="43435"/>
                    </a:lnTo>
                    <a:lnTo>
                      <a:pt x="67692" y="43435"/>
                    </a:lnTo>
                    <a:lnTo>
                      <a:pt x="69112" y="41815"/>
                    </a:lnTo>
                    <a:lnTo>
                      <a:pt x="69112" y="41226"/>
                    </a:lnTo>
                    <a:lnTo>
                      <a:pt x="68165" y="40932"/>
                    </a:lnTo>
                    <a:lnTo>
                      <a:pt x="66272" y="41226"/>
                    </a:lnTo>
                    <a:lnTo>
                      <a:pt x="64142" y="40932"/>
                    </a:lnTo>
                    <a:lnTo>
                      <a:pt x="63905" y="40490"/>
                    </a:lnTo>
                    <a:lnTo>
                      <a:pt x="64142" y="39754"/>
                    </a:lnTo>
                    <a:lnTo>
                      <a:pt x="63431" y="39312"/>
                    </a:lnTo>
                    <a:lnTo>
                      <a:pt x="61538" y="39754"/>
                    </a:lnTo>
                    <a:lnTo>
                      <a:pt x="61301" y="39607"/>
                    </a:lnTo>
                    <a:lnTo>
                      <a:pt x="62011" y="38871"/>
                    </a:lnTo>
                    <a:lnTo>
                      <a:pt x="59171" y="35926"/>
                    </a:lnTo>
                    <a:lnTo>
                      <a:pt x="57514" y="34453"/>
                    </a:lnTo>
                    <a:lnTo>
                      <a:pt x="53964" y="30184"/>
                    </a:lnTo>
                    <a:lnTo>
                      <a:pt x="51834" y="29300"/>
                    </a:lnTo>
                    <a:lnTo>
                      <a:pt x="47810" y="26503"/>
                    </a:lnTo>
                    <a:lnTo>
                      <a:pt x="50177" y="26061"/>
                    </a:lnTo>
                    <a:lnTo>
                      <a:pt x="48047" y="24883"/>
                    </a:lnTo>
                    <a:lnTo>
                      <a:pt x="48994" y="22233"/>
                    </a:lnTo>
                    <a:lnTo>
                      <a:pt x="45207" y="17521"/>
                    </a:lnTo>
                    <a:lnTo>
                      <a:pt x="45207" y="17226"/>
                    </a:lnTo>
                    <a:lnTo>
                      <a:pt x="46153" y="13840"/>
                    </a:lnTo>
                    <a:lnTo>
                      <a:pt x="47100" y="9865"/>
                    </a:lnTo>
                    <a:lnTo>
                      <a:pt x="47573" y="9570"/>
                    </a:lnTo>
                    <a:lnTo>
                      <a:pt x="47573" y="9276"/>
                    </a:lnTo>
                    <a:lnTo>
                      <a:pt x="48994" y="3828"/>
                    </a:lnTo>
                    <a:lnTo>
                      <a:pt x="49467" y="2208"/>
                    </a:lnTo>
                    <a:lnTo>
                      <a:pt x="49704" y="1766"/>
                    </a:lnTo>
                    <a:lnTo>
                      <a:pt x="33136" y="0"/>
                    </a:lnTo>
                    <a:lnTo>
                      <a:pt x="32662" y="588"/>
                    </a:lnTo>
                    <a:lnTo>
                      <a:pt x="32662" y="1177"/>
                    </a:lnTo>
                    <a:lnTo>
                      <a:pt x="31952" y="2208"/>
                    </a:lnTo>
                    <a:lnTo>
                      <a:pt x="29349" y="10895"/>
                    </a:lnTo>
                    <a:lnTo>
                      <a:pt x="28639" y="13398"/>
                    </a:lnTo>
                    <a:lnTo>
                      <a:pt x="28165" y="14429"/>
                    </a:lnTo>
                    <a:lnTo>
                      <a:pt x="28165" y="15018"/>
                    </a:lnTo>
                    <a:lnTo>
                      <a:pt x="28165" y="15312"/>
                    </a:lnTo>
                    <a:lnTo>
                      <a:pt x="28165" y="15607"/>
                    </a:lnTo>
                    <a:lnTo>
                      <a:pt x="27218" y="19141"/>
                    </a:lnTo>
                    <a:lnTo>
                      <a:pt x="26508" y="20907"/>
                    </a:lnTo>
                    <a:lnTo>
                      <a:pt x="25088" y="25030"/>
                    </a:lnTo>
                    <a:lnTo>
                      <a:pt x="24852" y="26650"/>
                    </a:lnTo>
                    <a:lnTo>
                      <a:pt x="24378" y="26944"/>
                    </a:lnTo>
                    <a:lnTo>
                      <a:pt x="24142" y="28711"/>
                    </a:lnTo>
                    <a:lnTo>
                      <a:pt x="22248" y="34601"/>
                    </a:lnTo>
                    <a:lnTo>
                      <a:pt x="21775" y="35484"/>
                    </a:lnTo>
                    <a:lnTo>
                      <a:pt x="21301" y="37840"/>
                    </a:lnTo>
                    <a:lnTo>
                      <a:pt x="20828" y="38576"/>
                    </a:lnTo>
                    <a:lnTo>
                      <a:pt x="20591" y="39607"/>
                    </a:lnTo>
                    <a:lnTo>
                      <a:pt x="20118" y="40343"/>
                    </a:lnTo>
                    <a:lnTo>
                      <a:pt x="21301" y="42404"/>
                    </a:lnTo>
                    <a:lnTo>
                      <a:pt x="20828" y="46674"/>
                    </a:lnTo>
                    <a:lnTo>
                      <a:pt x="21538" y="47263"/>
                    </a:lnTo>
                    <a:lnTo>
                      <a:pt x="21775" y="48736"/>
                    </a:lnTo>
                    <a:lnTo>
                      <a:pt x="22248" y="48883"/>
                    </a:lnTo>
                    <a:lnTo>
                      <a:pt x="26035" y="51239"/>
                    </a:lnTo>
                    <a:lnTo>
                      <a:pt x="26745" y="53153"/>
                    </a:lnTo>
                    <a:lnTo>
                      <a:pt x="21538" y="58306"/>
                    </a:lnTo>
                    <a:lnTo>
                      <a:pt x="21301" y="58453"/>
                    </a:lnTo>
                    <a:lnTo>
                      <a:pt x="19644" y="60515"/>
                    </a:lnTo>
                    <a:lnTo>
                      <a:pt x="18934" y="61251"/>
                    </a:lnTo>
                    <a:lnTo>
                      <a:pt x="17278" y="62134"/>
                    </a:lnTo>
                    <a:lnTo>
                      <a:pt x="15621" y="64638"/>
                    </a:lnTo>
                    <a:lnTo>
                      <a:pt x="13017" y="65668"/>
                    </a:lnTo>
                    <a:lnTo>
                      <a:pt x="7337" y="71116"/>
                    </a:lnTo>
                    <a:lnTo>
                      <a:pt x="7337" y="72441"/>
                    </a:lnTo>
                    <a:lnTo>
                      <a:pt x="9704" y="73472"/>
                    </a:lnTo>
                    <a:lnTo>
                      <a:pt x="11124" y="73619"/>
                    </a:lnTo>
                    <a:lnTo>
                      <a:pt x="12307" y="7523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0" name="Shape 121" title="Kentucky">
                <a:extLst>
                  <a:ext uri="{FF2B5EF4-FFF2-40B4-BE49-F238E27FC236}">
                    <a16:creationId xmlns:a16="http://schemas.microsoft.com/office/drawing/2014/main" id="{A6750317-B52F-D34A-B0D5-6AFB7490F556}"/>
                  </a:ext>
                </a:extLst>
              </p:cNvPr>
              <p:cNvSpPr/>
              <p:nvPr/>
            </p:nvSpPr>
            <p:spPr>
              <a:xfrm>
                <a:off x="5827258" y="3023438"/>
                <a:ext cx="992798" cy="508249"/>
              </a:xfrm>
              <a:custGeom>
                <a:avLst/>
                <a:gdLst/>
                <a:ahLst/>
                <a:cxnLst/>
                <a:rect l="0" t="0" r="0" b="0"/>
                <a:pathLst>
                  <a:path w="120000" h="120000" extrusionOk="0">
                    <a:moveTo>
                      <a:pt x="85436" y="98414"/>
                    </a:moveTo>
                    <a:lnTo>
                      <a:pt x="85436" y="98414"/>
                    </a:lnTo>
                    <a:lnTo>
                      <a:pt x="85242" y="98414"/>
                    </a:lnTo>
                    <a:lnTo>
                      <a:pt x="81941" y="98780"/>
                    </a:lnTo>
                    <a:lnTo>
                      <a:pt x="80388" y="99878"/>
                    </a:lnTo>
                    <a:lnTo>
                      <a:pt x="76310" y="100243"/>
                    </a:lnTo>
                    <a:lnTo>
                      <a:pt x="74951" y="100243"/>
                    </a:lnTo>
                    <a:lnTo>
                      <a:pt x="73592" y="100609"/>
                    </a:lnTo>
                    <a:lnTo>
                      <a:pt x="73203" y="100609"/>
                    </a:lnTo>
                    <a:lnTo>
                      <a:pt x="72815" y="100609"/>
                    </a:lnTo>
                    <a:lnTo>
                      <a:pt x="70679" y="100609"/>
                    </a:lnTo>
                    <a:lnTo>
                      <a:pt x="68349" y="101341"/>
                    </a:lnTo>
                    <a:lnTo>
                      <a:pt x="67961" y="101341"/>
                    </a:lnTo>
                    <a:lnTo>
                      <a:pt x="67184" y="101341"/>
                    </a:lnTo>
                    <a:lnTo>
                      <a:pt x="65631" y="102439"/>
                    </a:lnTo>
                    <a:lnTo>
                      <a:pt x="64466" y="102439"/>
                    </a:lnTo>
                    <a:lnTo>
                      <a:pt x="62330" y="102804"/>
                    </a:lnTo>
                    <a:lnTo>
                      <a:pt x="59611" y="103170"/>
                    </a:lnTo>
                    <a:lnTo>
                      <a:pt x="59223" y="103170"/>
                    </a:lnTo>
                    <a:lnTo>
                      <a:pt x="57864" y="103902"/>
                    </a:lnTo>
                    <a:lnTo>
                      <a:pt x="56699" y="103902"/>
                    </a:lnTo>
                    <a:lnTo>
                      <a:pt x="56116" y="103902"/>
                    </a:lnTo>
                    <a:lnTo>
                      <a:pt x="53980" y="104268"/>
                    </a:lnTo>
                    <a:lnTo>
                      <a:pt x="52621" y="104268"/>
                    </a:lnTo>
                    <a:lnTo>
                      <a:pt x="51262" y="104268"/>
                    </a:lnTo>
                    <a:lnTo>
                      <a:pt x="50873" y="104268"/>
                    </a:lnTo>
                    <a:lnTo>
                      <a:pt x="49514" y="104268"/>
                    </a:lnTo>
                    <a:lnTo>
                      <a:pt x="47766" y="104634"/>
                    </a:lnTo>
                    <a:lnTo>
                      <a:pt x="47378" y="105365"/>
                    </a:lnTo>
                    <a:lnTo>
                      <a:pt x="46796" y="105731"/>
                    </a:lnTo>
                    <a:lnTo>
                      <a:pt x="46407" y="104634"/>
                    </a:lnTo>
                    <a:lnTo>
                      <a:pt x="44660" y="105731"/>
                    </a:lnTo>
                    <a:lnTo>
                      <a:pt x="43495" y="105731"/>
                    </a:lnTo>
                    <a:lnTo>
                      <a:pt x="42524" y="105731"/>
                    </a:lnTo>
                    <a:lnTo>
                      <a:pt x="41553" y="106463"/>
                    </a:lnTo>
                    <a:lnTo>
                      <a:pt x="38640" y="106829"/>
                    </a:lnTo>
                    <a:lnTo>
                      <a:pt x="37864" y="107195"/>
                    </a:lnTo>
                    <a:lnTo>
                      <a:pt x="37669" y="107195"/>
                    </a:lnTo>
                    <a:lnTo>
                      <a:pt x="35728" y="107195"/>
                    </a:lnTo>
                    <a:lnTo>
                      <a:pt x="34174" y="107926"/>
                    </a:lnTo>
                    <a:lnTo>
                      <a:pt x="31844" y="108292"/>
                    </a:lnTo>
                    <a:lnTo>
                      <a:pt x="30679" y="109024"/>
                    </a:lnTo>
                    <a:lnTo>
                      <a:pt x="28932" y="109390"/>
                    </a:lnTo>
                    <a:lnTo>
                      <a:pt x="28155" y="109390"/>
                    </a:lnTo>
                    <a:lnTo>
                      <a:pt x="25436" y="109756"/>
                    </a:lnTo>
                    <a:lnTo>
                      <a:pt x="25436" y="109024"/>
                    </a:lnTo>
                    <a:lnTo>
                      <a:pt x="21747" y="109024"/>
                    </a:lnTo>
                    <a:lnTo>
                      <a:pt x="21941" y="109756"/>
                    </a:lnTo>
                    <a:lnTo>
                      <a:pt x="22330" y="110853"/>
                    </a:lnTo>
                    <a:lnTo>
                      <a:pt x="22524" y="115975"/>
                    </a:lnTo>
                    <a:lnTo>
                      <a:pt x="18834" y="116341"/>
                    </a:lnTo>
                    <a:lnTo>
                      <a:pt x="17087" y="117073"/>
                    </a:lnTo>
                    <a:lnTo>
                      <a:pt x="15339" y="117073"/>
                    </a:lnTo>
                    <a:lnTo>
                      <a:pt x="14757" y="117073"/>
                    </a:lnTo>
                    <a:lnTo>
                      <a:pt x="14174" y="117073"/>
                    </a:lnTo>
                    <a:lnTo>
                      <a:pt x="10679" y="117804"/>
                    </a:lnTo>
                    <a:lnTo>
                      <a:pt x="9902" y="117804"/>
                    </a:lnTo>
                    <a:lnTo>
                      <a:pt x="9514" y="117804"/>
                    </a:lnTo>
                    <a:lnTo>
                      <a:pt x="7184" y="118536"/>
                    </a:lnTo>
                    <a:lnTo>
                      <a:pt x="1747" y="118902"/>
                    </a:lnTo>
                    <a:lnTo>
                      <a:pt x="970" y="119634"/>
                    </a:lnTo>
                    <a:lnTo>
                      <a:pt x="0" y="119634"/>
                    </a:lnTo>
                    <a:lnTo>
                      <a:pt x="388" y="114878"/>
                    </a:lnTo>
                    <a:lnTo>
                      <a:pt x="388" y="114512"/>
                    </a:lnTo>
                    <a:lnTo>
                      <a:pt x="970" y="114512"/>
                    </a:lnTo>
                    <a:lnTo>
                      <a:pt x="2524" y="117073"/>
                    </a:lnTo>
                    <a:lnTo>
                      <a:pt x="3689" y="113048"/>
                    </a:lnTo>
                    <a:lnTo>
                      <a:pt x="3106" y="109390"/>
                    </a:lnTo>
                    <a:lnTo>
                      <a:pt x="4271" y="109024"/>
                    </a:lnTo>
                    <a:lnTo>
                      <a:pt x="4271" y="107195"/>
                    </a:lnTo>
                    <a:lnTo>
                      <a:pt x="3883" y="104268"/>
                    </a:lnTo>
                    <a:lnTo>
                      <a:pt x="4271" y="103170"/>
                    </a:lnTo>
                    <a:lnTo>
                      <a:pt x="4271" y="101341"/>
                    </a:lnTo>
                    <a:lnTo>
                      <a:pt x="4271" y="100609"/>
                    </a:lnTo>
                    <a:lnTo>
                      <a:pt x="3689" y="99878"/>
                    </a:lnTo>
                    <a:lnTo>
                      <a:pt x="3106" y="99146"/>
                    </a:lnTo>
                    <a:lnTo>
                      <a:pt x="2524" y="97317"/>
                    </a:lnTo>
                    <a:lnTo>
                      <a:pt x="2912" y="96585"/>
                    </a:lnTo>
                    <a:lnTo>
                      <a:pt x="3495" y="95121"/>
                    </a:lnTo>
                    <a:lnTo>
                      <a:pt x="5631" y="89634"/>
                    </a:lnTo>
                    <a:lnTo>
                      <a:pt x="6407" y="89634"/>
                    </a:lnTo>
                    <a:lnTo>
                      <a:pt x="6601" y="89634"/>
                    </a:lnTo>
                    <a:lnTo>
                      <a:pt x="9514" y="92195"/>
                    </a:lnTo>
                    <a:lnTo>
                      <a:pt x="11844" y="92560"/>
                    </a:lnTo>
                    <a:lnTo>
                      <a:pt x="12815" y="94756"/>
                    </a:lnTo>
                    <a:lnTo>
                      <a:pt x="13980" y="94756"/>
                    </a:lnTo>
                    <a:lnTo>
                      <a:pt x="14174" y="94756"/>
                    </a:lnTo>
                    <a:lnTo>
                      <a:pt x="14951" y="92195"/>
                    </a:lnTo>
                    <a:lnTo>
                      <a:pt x="13592" y="87073"/>
                    </a:lnTo>
                    <a:lnTo>
                      <a:pt x="14757" y="80121"/>
                    </a:lnTo>
                    <a:lnTo>
                      <a:pt x="15339" y="80487"/>
                    </a:lnTo>
                    <a:lnTo>
                      <a:pt x="15533" y="81219"/>
                    </a:lnTo>
                    <a:lnTo>
                      <a:pt x="15728" y="80487"/>
                    </a:lnTo>
                    <a:lnTo>
                      <a:pt x="17475" y="78658"/>
                    </a:lnTo>
                    <a:lnTo>
                      <a:pt x="19223" y="77560"/>
                    </a:lnTo>
                    <a:lnTo>
                      <a:pt x="20388" y="76097"/>
                    </a:lnTo>
                    <a:lnTo>
                      <a:pt x="19029" y="73902"/>
                    </a:lnTo>
                    <a:lnTo>
                      <a:pt x="19029" y="73536"/>
                    </a:lnTo>
                    <a:lnTo>
                      <a:pt x="18446" y="71341"/>
                    </a:lnTo>
                    <a:lnTo>
                      <a:pt x="19029" y="68048"/>
                    </a:lnTo>
                    <a:lnTo>
                      <a:pt x="20388" y="64390"/>
                    </a:lnTo>
                    <a:lnTo>
                      <a:pt x="20582" y="64390"/>
                    </a:lnTo>
                    <a:lnTo>
                      <a:pt x="21359" y="60731"/>
                    </a:lnTo>
                    <a:lnTo>
                      <a:pt x="21747" y="60000"/>
                    </a:lnTo>
                    <a:lnTo>
                      <a:pt x="22524" y="58902"/>
                    </a:lnTo>
                    <a:lnTo>
                      <a:pt x="24466" y="60000"/>
                    </a:lnTo>
                    <a:lnTo>
                      <a:pt x="25436" y="59268"/>
                    </a:lnTo>
                    <a:lnTo>
                      <a:pt x="26796" y="61829"/>
                    </a:lnTo>
                    <a:lnTo>
                      <a:pt x="26601" y="57804"/>
                    </a:lnTo>
                    <a:lnTo>
                      <a:pt x="29320" y="56707"/>
                    </a:lnTo>
                    <a:lnTo>
                      <a:pt x="30097" y="56707"/>
                    </a:lnTo>
                    <a:lnTo>
                      <a:pt x="30679" y="56707"/>
                    </a:lnTo>
                    <a:lnTo>
                      <a:pt x="31844" y="58536"/>
                    </a:lnTo>
                    <a:lnTo>
                      <a:pt x="32427" y="58902"/>
                    </a:lnTo>
                    <a:lnTo>
                      <a:pt x="35145" y="61829"/>
                    </a:lnTo>
                    <a:lnTo>
                      <a:pt x="36699" y="55975"/>
                    </a:lnTo>
                    <a:lnTo>
                      <a:pt x="37087" y="55975"/>
                    </a:lnTo>
                    <a:lnTo>
                      <a:pt x="38640" y="53780"/>
                    </a:lnTo>
                    <a:lnTo>
                      <a:pt x="39417" y="52317"/>
                    </a:lnTo>
                    <a:lnTo>
                      <a:pt x="40776" y="55975"/>
                    </a:lnTo>
                    <a:lnTo>
                      <a:pt x="42524" y="56707"/>
                    </a:lnTo>
                    <a:lnTo>
                      <a:pt x="42524" y="58536"/>
                    </a:lnTo>
                    <a:lnTo>
                      <a:pt x="43495" y="56707"/>
                    </a:lnTo>
                    <a:lnTo>
                      <a:pt x="44271" y="49756"/>
                    </a:lnTo>
                    <a:lnTo>
                      <a:pt x="44854" y="49756"/>
                    </a:lnTo>
                    <a:lnTo>
                      <a:pt x="45048" y="47195"/>
                    </a:lnTo>
                    <a:lnTo>
                      <a:pt x="44854" y="46829"/>
                    </a:lnTo>
                    <a:lnTo>
                      <a:pt x="44854" y="46097"/>
                    </a:lnTo>
                    <a:lnTo>
                      <a:pt x="46213" y="45731"/>
                    </a:lnTo>
                    <a:lnTo>
                      <a:pt x="46213" y="43170"/>
                    </a:lnTo>
                    <a:lnTo>
                      <a:pt x="46990" y="43902"/>
                    </a:lnTo>
                    <a:lnTo>
                      <a:pt x="48155" y="45731"/>
                    </a:lnTo>
                    <a:lnTo>
                      <a:pt x="48543" y="48658"/>
                    </a:lnTo>
                    <a:lnTo>
                      <a:pt x="52621" y="49756"/>
                    </a:lnTo>
                    <a:lnTo>
                      <a:pt x="53786" y="49390"/>
                    </a:lnTo>
                    <a:lnTo>
                      <a:pt x="53980" y="44268"/>
                    </a:lnTo>
                    <a:lnTo>
                      <a:pt x="53980" y="42073"/>
                    </a:lnTo>
                    <a:lnTo>
                      <a:pt x="54757" y="39146"/>
                    </a:lnTo>
                    <a:lnTo>
                      <a:pt x="55339" y="37682"/>
                    </a:lnTo>
                    <a:lnTo>
                      <a:pt x="55922" y="37682"/>
                    </a:lnTo>
                    <a:lnTo>
                      <a:pt x="56116" y="38048"/>
                    </a:lnTo>
                    <a:lnTo>
                      <a:pt x="57864" y="33658"/>
                    </a:lnTo>
                    <a:lnTo>
                      <a:pt x="57864" y="32195"/>
                    </a:lnTo>
                    <a:lnTo>
                      <a:pt x="59611" y="29268"/>
                    </a:lnTo>
                    <a:lnTo>
                      <a:pt x="60388" y="26707"/>
                    </a:lnTo>
                    <a:lnTo>
                      <a:pt x="60388" y="24512"/>
                    </a:lnTo>
                    <a:lnTo>
                      <a:pt x="60194" y="23048"/>
                    </a:lnTo>
                    <a:lnTo>
                      <a:pt x="60970" y="18658"/>
                    </a:lnTo>
                    <a:lnTo>
                      <a:pt x="61553" y="17926"/>
                    </a:lnTo>
                    <a:lnTo>
                      <a:pt x="62912" y="17926"/>
                    </a:lnTo>
                    <a:lnTo>
                      <a:pt x="63689" y="19390"/>
                    </a:lnTo>
                    <a:lnTo>
                      <a:pt x="65048" y="18658"/>
                    </a:lnTo>
                    <a:lnTo>
                      <a:pt x="66213" y="16463"/>
                    </a:lnTo>
                    <a:lnTo>
                      <a:pt x="66601" y="16097"/>
                    </a:lnTo>
                    <a:lnTo>
                      <a:pt x="66990" y="15365"/>
                    </a:lnTo>
                    <a:lnTo>
                      <a:pt x="68737" y="13902"/>
                    </a:lnTo>
                    <a:lnTo>
                      <a:pt x="69902" y="10975"/>
                    </a:lnTo>
                    <a:lnTo>
                      <a:pt x="70097" y="10243"/>
                    </a:lnTo>
                    <a:lnTo>
                      <a:pt x="68543" y="9878"/>
                    </a:lnTo>
                    <a:lnTo>
                      <a:pt x="68543" y="8780"/>
                    </a:lnTo>
                    <a:lnTo>
                      <a:pt x="68737" y="5853"/>
                    </a:lnTo>
                    <a:lnTo>
                      <a:pt x="68349" y="4756"/>
                    </a:lnTo>
                    <a:lnTo>
                      <a:pt x="67961" y="3292"/>
                    </a:lnTo>
                    <a:lnTo>
                      <a:pt x="68737" y="1463"/>
                    </a:lnTo>
                    <a:lnTo>
                      <a:pt x="69320" y="731"/>
                    </a:lnTo>
                    <a:lnTo>
                      <a:pt x="69902" y="0"/>
                    </a:lnTo>
                    <a:lnTo>
                      <a:pt x="72038" y="1829"/>
                    </a:lnTo>
                    <a:lnTo>
                      <a:pt x="73980" y="731"/>
                    </a:lnTo>
                    <a:lnTo>
                      <a:pt x="74174" y="0"/>
                    </a:lnTo>
                    <a:lnTo>
                      <a:pt x="76310" y="2195"/>
                    </a:lnTo>
                    <a:lnTo>
                      <a:pt x="77087" y="2926"/>
                    </a:lnTo>
                    <a:lnTo>
                      <a:pt x="78058" y="5853"/>
                    </a:lnTo>
                    <a:lnTo>
                      <a:pt x="78446" y="6951"/>
                    </a:lnTo>
                    <a:lnTo>
                      <a:pt x="79029" y="8414"/>
                    </a:lnTo>
                    <a:lnTo>
                      <a:pt x="79029" y="9878"/>
                    </a:lnTo>
                    <a:lnTo>
                      <a:pt x="80970" y="11341"/>
                    </a:lnTo>
                    <a:lnTo>
                      <a:pt x="82330" y="12073"/>
                    </a:lnTo>
                    <a:lnTo>
                      <a:pt x="82912" y="10975"/>
                    </a:lnTo>
                    <a:lnTo>
                      <a:pt x="83106" y="10975"/>
                    </a:lnTo>
                    <a:lnTo>
                      <a:pt x="84660" y="10975"/>
                    </a:lnTo>
                    <a:lnTo>
                      <a:pt x="85436" y="12073"/>
                    </a:lnTo>
                    <a:lnTo>
                      <a:pt x="87378" y="15365"/>
                    </a:lnTo>
                    <a:lnTo>
                      <a:pt x="88155" y="15365"/>
                    </a:lnTo>
                    <a:lnTo>
                      <a:pt x="88543" y="15365"/>
                    </a:lnTo>
                    <a:lnTo>
                      <a:pt x="88932" y="15365"/>
                    </a:lnTo>
                    <a:lnTo>
                      <a:pt x="89320" y="13536"/>
                    </a:lnTo>
                    <a:lnTo>
                      <a:pt x="90679" y="12073"/>
                    </a:lnTo>
                    <a:lnTo>
                      <a:pt x="93398" y="12804"/>
                    </a:lnTo>
                    <a:lnTo>
                      <a:pt x="94951" y="15365"/>
                    </a:lnTo>
                    <a:lnTo>
                      <a:pt x="95145" y="14634"/>
                    </a:lnTo>
                    <a:lnTo>
                      <a:pt x="95728" y="13536"/>
                    </a:lnTo>
                    <a:lnTo>
                      <a:pt x="97087" y="13536"/>
                    </a:lnTo>
                    <a:lnTo>
                      <a:pt x="98640" y="8780"/>
                    </a:lnTo>
                    <a:lnTo>
                      <a:pt x="101165" y="7317"/>
                    </a:lnTo>
                    <a:lnTo>
                      <a:pt x="101747" y="12073"/>
                    </a:lnTo>
                    <a:lnTo>
                      <a:pt x="102718" y="14634"/>
                    </a:lnTo>
                    <a:lnTo>
                      <a:pt x="103495" y="14634"/>
                    </a:lnTo>
                    <a:lnTo>
                      <a:pt x="105242" y="16097"/>
                    </a:lnTo>
                    <a:lnTo>
                      <a:pt x="106019" y="16829"/>
                    </a:lnTo>
                    <a:lnTo>
                      <a:pt x="106796" y="19024"/>
                    </a:lnTo>
                    <a:lnTo>
                      <a:pt x="106796" y="20853"/>
                    </a:lnTo>
                    <a:lnTo>
                      <a:pt x="107378" y="25609"/>
                    </a:lnTo>
                    <a:lnTo>
                      <a:pt x="106990" y="25609"/>
                    </a:lnTo>
                    <a:lnTo>
                      <a:pt x="106990" y="30731"/>
                    </a:lnTo>
                    <a:lnTo>
                      <a:pt x="109708" y="35121"/>
                    </a:lnTo>
                    <a:lnTo>
                      <a:pt x="109708" y="37317"/>
                    </a:lnTo>
                    <a:lnTo>
                      <a:pt x="109708" y="37682"/>
                    </a:lnTo>
                    <a:lnTo>
                      <a:pt x="111456" y="39878"/>
                    </a:lnTo>
                    <a:lnTo>
                      <a:pt x="111456" y="40243"/>
                    </a:lnTo>
                    <a:lnTo>
                      <a:pt x="112233" y="42073"/>
                    </a:lnTo>
                    <a:lnTo>
                      <a:pt x="113203" y="44268"/>
                    </a:lnTo>
                    <a:lnTo>
                      <a:pt x="113009" y="44634"/>
                    </a:lnTo>
                    <a:lnTo>
                      <a:pt x="117087" y="49756"/>
                    </a:lnTo>
                    <a:lnTo>
                      <a:pt x="117087" y="50853"/>
                    </a:lnTo>
                    <a:lnTo>
                      <a:pt x="119805" y="50853"/>
                    </a:lnTo>
                    <a:lnTo>
                      <a:pt x="118058" y="54512"/>
                    </a:lnTo>
                    <a:lnTo>
                      <a:pt x="116504" y="58536"/>
                    </a:lnTo>
                    <a:lnTo>
                      <a:pt x="114951" y="61829"/>
                    </a:lnTo>
                    <a:lnTo>
                      <a:pt x="113980" y="63292"/>
                    </a:lnTo>
                    <a:lnTo>
                      <a:pt x="113009" y="64390"/>
                    </a:lnTo>
                    <a:lnTo>
                      <a:pt x="111456" y="66951"/>
                    </a:lnTo>
                    <a:lnTo>
                      <a:pt x="111067" y="66951"/>
                    </a:lnTo>
                    <a:lnTo>
                      <a:pt x="108932" y="70609"/>
                    </a:lnTo>
                    <a:lnTo>
                      <a:pt x="108737" y="75000"/>
                    </a:lnTo>
                    <a:lnTo>
                      <a:pt x="106796" y="77560"/>
                    </a:lnTo>
                    <a:lnTo>
                      <a:pt x="106796" y="80121"/>
                    </a:lnTo>
                    <a:lnTo>
                      <a:pt x="106796" y="80487"/>
                    </a:lnTo>
                    <a:lnTo>
                      <a:pt x="103300" y="85975"/>
                    </a:lnTo>
                    <a:lnTo>
                      <a:pt x="103300" y="87073"/>
                    </a:lnTo>
                    <a:lnTo>
                      <a:pt x="98252" y="92195"/>
                    </a:lnTo>
                    <a:lnTo>
                      <a:pt x="97281" y="92195"/>
                    </a:lnTo>
                    <a:lnTo>
                      <a:pt x="95533" y="94756"/>
                    </a:lnTo>
                    <a:lnTo>
                      <a:pt x="94757" y="95121"/>
                    </a:lnTo>
                    <a:lnTo>
                      <a:pt x="94368" y="96219"/>
                    </a:lnTo>
                    <a:lnTo>
                      <a:pt x="93009" y="96585"/>
                    </a:lnTo>
                    <a:lnTo>
                      <a:pt x="90679" y="97317"/>
                    </a:lnTo>
                    <a:lnTo>
                      <a:pt x="89320" y="97317"/>
                    </a:lnTo>
                    <a:lnTo>
                      <a:pt x="87961" y="97682"/>
                    </a:lnTo>
                    <a:lnTo>
                      <a:pt x="86019" y="98414"/>
                    </a:lnTo>
                    <a:lnTo>
                      <a:pt x="85436" y="9841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1" name="Shape 122" title="Louisiana">
                <a:extLst>
                  <a:ext uri="{FF2B5EF4-FFF2-40B4-BE49-F238E27FC236}">
                    <a16:creationId xmlns:a16="http://schemas.microsoft.com/office/drawing/2014/main" id="{5DA15A18-12E7-674D-A658-0DBF2E939DCA}"/>
                  </a:ext>
                </a:extLst>
              </p:cNvPr>
              <p:cNvSpPr/>
              <p:nvPr/>
            </p:nvSpPr>
            <p:spPr>
              <a:xfrm>
                <a:off x="5214892" y="4144000"/>
                <a:ext cx="780018" cy="669414"/>
              </a:xfrm>
              <a:custGeom>
                <a:avLst/>
                <a:gdLst/>
                <a:ahLst/>
                <a:cxnLst/>
                <a:rect l="0" t="0" r="0" b="0"/>
                <a:pathLst>
                  <a:path w="120000" h="120000" extrusionOk="0">
                    <a:moveTo>
                      <a:pt x="67022" y="60558"/>
                    </a:moveTo>
                    <a:lnTo>
                      <a:pt x="69240" y="60558"/>
                    </a:lnTo>
                    <a:lnTo>
                      <a:pt x="70718" y="60558"/>
                    </a:lnTo>
                    <a:lnTo>
                      <a:pt x="74414" y="60279"/>
                    </a:lnTo>
                    <a:lnTo>
                      <a:pt x="76139" y="60000"/>
                    </a:lnTo>
                    <a:lnTo>
                      <a:pt x="77618" y="60000"/>
                    </a:lnTo>
                    <a:lnTo>
                      <a:pt x="80574" y="60000"/>
                    </a:lnTo>
                    <a:lnTo>
                      <a:pt x="81067" y="59441"/>
                    </a:lnTo>
                    <a:lnTo>
                      <a:pt x="82053" y="59441"/>
                    </a:lnTo>
                    <a:lnTo>
                      <a:pt x="84763" y="59162"/>
                    </a:lnTo>
                    <a:lnTo>
                      <a:pt x="85503" y="59162"/>
                    </a:lnTo>
                    <a:lnTo>
                      <a:pt x="87474" y="59162"/>
                    </a:lnTo>
                    <a:lnTo>
                      <a:pt x="90431" y="58883"/>
                    </a:lnTo>
                    <a:lnTo>
                      <a:pt x="97084" y="58046"/>
                    </a:lnTo>
                    <a:lnTo>
                      <a:pt x="98809" y="58046"/>
                    </a:lnTo>
                    <a:lnTo>
                      <a:pt x="99548" y="58046"/>
                    </a:lnTo>
                    <a:lnTo>
                      <a:pt x="99055" y="60279"/>
                    </a:lnTo>
                    <a:lnTo>
                      <a:pt x="97823" y="65860"/>
                    </a:lnTo>
                    <a:lnTo>
                      <a:pt x="97330" y="68372"/>
                    </a:lnTo>
                    <a:lnTo>
                      <a:pt x="99794" y="73116"/>
                    </a:lnTo>
                    <a:lnTo>
                      <a:pt x="100041" y="73116"/>
                    </a:lnTo>
                    <a:lnTo>
                      <a:pt x="101519" y="74511"/>
                    </a:lnTo>
                    <a:lnTo>
                      <a:pt x="103490" y="80372"/>
                    </a:lnTo>
                    <a:lnTo>
                      <a:pt x="105954" y="82325"/>
                    </a:lnTo>
                    <a:lnTo>
                      <a:pt x="103490" y="83441"/>
                    </a:lnTo>
                    <a:lnTo>
                      <a:pt x="101273" y="87348"/>
                    </a:lnTo>
                    <a:lnTo>
                      <a:pt x="98809" y="88186"/>
                    </a:lnTo>
                    <a:lnTo>
                      <a:pt x="101273" y="90139"/>
                    </a:lnTo>
                    <a:lnTo>
                      <a:pt x="102505" y="92093"/>
                    </a:lnTo>
                    <a:lnTo>
                      <a:pt x="104229" y="92093"/>
                    </a:lnTo>
                    <a:lnTo>
                      <a:pt x="105708" y="87906"/>
                    </a:lnTo>
                    <a:lnTo>
                      <a:pt x="106940" y="87069"/>
                    </a:lnTo>
                    <a:lnTo>
                      <a:pt x="109650" y="85953"/>
                    </a:lnTo>
                    <a:lnTo>
                      <a:pt x="113839" y="82325"/>
                    </a:lnTo>
                    <a:lnTo>
                      <a:pt x="113839" y="89023"/>
                    </a:lnTo>
                    <a:lnTo>
                      <a:pt x="112854" y="89860"/>
                    </a:lnTo>
                    <a:lnTo>
                      <a:pt x="112854" y="91255"/>
                    </a:lnTo>
                    <a:lnTo>
                      <a:pt x="109404" y="95162"/>
                    </a:lnTo>
                    <a:lnTo>
                      <a:pt x="108911" y="97953"/>
                    </a:lnTo>
                    <a:lnTo>
                      <a:pt x="107679" y="96279"/>
                    </a:lnTo>
                    <a:lnTo>
                      <a:pt x="107679" y="99069"/>
                    </a:lnTo>
                    <a:lnTo>
                      <a:pt x="104476" y="97953"/>
                    </a:lnTo>
                    <a:lnTo>
                      <a:pt x="107679" y="99069"/>
                    </a:lnTo>
                    <a:lnTo>
                      <a:pt x="104476" y="99348"/>
                    </a:lnTo>
                    <a:lnTo>
                      <a:pt x="107433" y="102976"/>
                    </a:lnTo>
                    <a:lnTo>
                      <a:pt x="105708" y="102976"/>
                    </a:lnTo>
                    <a:lnTo>
                      <a:pt x="107926" y="106325"/>
                    </a:lnTo>
                    <a:lnTo>
                      <a:pt x="111129" y="106325"/>
                    </a:lnTo>
                    <a:lnTo>
                      <a:pt x="114579" y="108279"/>
                    </a:lnTo>
                    <a:lnTo>
                      <a:pt x="115811" y="107441"/>
                    </a:lnTo>
                    <a:lnTo>
                      <a:pt x="118275" y="109953"/>
                    </a:lnTo>
                    <a:lnTo>
                      <a:pt x="119753" y="110232"/>
                    </a:lnTo>
                    <a:lnTo>
                      <a:pt x="119260" y="115255"/>
                    </a:lnTo>
                    <a:lnTo>
                      <a:pt x="117535" y="115255"/>
                    </a:lnTo>
                    <a:lnTo>
                      <a:pt x="117289" y="118046"/>
                    </a:lnTo>
                    <a:lnTo>
                      <a:pt x="117289" y="117767"/>
                    </a:lnTo>
                    <a:lnTo>
                      <a:pt x="114825" y="114976"/>
                    </a:lnTo>
                    <a:lnTo>
                      <a:pt x="112114" y="119162"/>
                    </a:lnTo>
                    <a:lnTo>
                      <a:pt x="111868" y="118883"/>
                    </a:lnTo>
                    <a:lnTo>
                      <a:pt x="112114" y="118046"/>
                    </a:lnTo>
                    <a:lnTo>
                      <a:pt x="111868" y="115255"/>
                    </a:lnTo>
                    <a:lnTo>
                      <a:pt x="111129" y="115255"/>
                    </a:lnTo>
                    <a:lnTo>
                      <a:pt x="108665" y="111348"/>
                    </a:lnTo>
                    <a:lnTo>
                      <a:pt x="102751" y="109395"/>
                    </a:lnTo>
                    <a:lnTo>
                      <a:pt x="99055" y="110232"/>
                    </a:lnTo>
                    <a:lnTo>
                      <a:pt x="95359" y="114418"/>
                    </a:lnTo>
                    <a:lnTo>
                      <a:pt x="91663" y="117209"/>
                    </a:lnTo>
                    <a:lnTo>
                      <a:pt x="88952" y="118046"/>
                    </a:lnTo>
                    <a:lnTo>
                      <a:pt x="90924" y="117209"/>
                    </a:lnTo>
                    <a:lnTo>
                      <a:pt x="91909" y="116093"/>
                    </a:lnTo>
                    <a:lnTo>
                      <a:pt x="89938" y="112186"/>
                    </a:lnTo>
                    <a:lnTo>
                      <a:pt x="88213" y="112186"/>
                    </a:lnTo>
                    <a:lnTo>
                      <a:pt x="87474" y="114139"/>
                    </a:lnTo>
                    <a:lnTo>
                      <a:pt x="85749" y="113302"/>
                    </a:lnTo>
                    <a:lnTo>
                      <a:pt x="81560" y="116930"/>
                    </a:lnTo>
                    <a:lnTo>
                      <a:pt x="78850" y="119720"/>
                    </a:lnTo>
                    <a:lnTo>
                      <a:pt x="78110" y="119720"/>
                    </a:lnTo>
                    <a:lnTo>
                      <a:pt x="75893" y="116372"/>
                    </a:lnTo>
                    <a:lnTo>
                      <a:pt x="71704" y="116930"/>
                    </a:lnTo>
                    <a:lnTo>
                      <a:pt x="65297" y="111906"/>
                    </a:lnTo>
                    <a:lnTo>
                      <a:pt x="67022" y="112186"/>
                    </a:lnTo>
                    <a:lnTo>
                      <a:pt x="68254" y="110232"/>
                    </a:lnTo>
                    <a:lnTo>
                      <a:pt x="67515" y="107162"/>
                    </a:lnTo>
                    <a:lnTo>
                      <a:pt x="61848" y="105767"/>
                    </a:lnTo>
                    <a:lnTo>
                      <a:pt x="60862" y="106325"/>
                    </a:lnTo>
                    <a:lnTo>
                      <a:pt x="60369" y="102976"/>
                    </a:lnTo>
                    <a:lnTo>
                      <a:pt x="58644" y="103255"/>
                    </a:lnTo>
                    <a:lnTo>
                      <a:pt x="58644" y="99906"/>
                    </a:lnTo>
                    <a:lnTo>
                      <a:pt x="55687" y="99348"/>
                    </a:lnTo>
                    <a:lnTo>
                      <a:pt x="52977" y="101023"/>
                    </a:lnTo>
                    <a:lnTo>
                      <a:pt x="53223" y="100186"/>
                    </a:lnTo>
                    <a:lnTo>
                      <a:pt x="52977" y="99906"/>
                    </a:lnTo>
                    <a:lnTo>
                      <a:pt x="52977" y="97395"/>
                    </a:lnTo>
                    <a:lnTo>
                      <a:pt x="50513" y="97395"/>
                    </a:lnTo>
                    <a:lnTo>
                      <a:pt x="49774" y="99069"/>
                    </a:lnTo>
                    <a:lnTo>
                      <a:pt x="46324" y="100465"/>
                    </a:lnTo>
                    <a:lnTo>
                      <a:pt x="50266" y="104093"/>
                    </a:lnTo>
                    <a:lnTo>
                      <a:pt x="53963" y="103813"/>
                    </a:lnTo>
                    <a:lnTo>
                      <a:pt x="55934" y="104930"/>
                    </a:lnTo>
                    <a:lnTo>
                      <a:pt x="55934" y="107441"/>
                    </a:lnTo>
                    <a:lnTo>
                      <a:pt x="53223" y="107441"/>
                    </a:lnTo>
                    <a:lnTo>
                      <a:pt x="49034" y="105209"/>
                    </a:lnTo>
                    <a:lnTo>
                      <a:pt x="47063" y="105209"/>
                    </a:lnTo>
                    <a:lnTo>
                      <a:pt x="44599" y="106883"/>
                    </a:lnTo>
                    <a:lnTo>
                      <a:pt x="36221" y="106325"/>
                    </a:lnTo>
                    <a:lnTo>
                      <a:pt x="27843" y="102418"/>
                    </a:lnTo>
                    <a:lnTo>
                      <a:pt x="21190" y="101023"/>
                    </a:lnTo>
                    <a:lnTo>
                      <a:pt x="9856" y="102976"/>
                    </a:lnTo>
                    <a:lnTo>
                      <a:pt x="8131" y="105767"/>
                    </a:lnTo>
                    <a:lnTo>
                      <a:pt x="7145" y="102976"/>
                    </a:lnTo>
                    <a:lnTo>
                      <a:pt x="6406" y="99348"/>
                    </a:lnTo>
                    <a:lnTo>
                      <a:pt x="7392" y="99069"/>
                    </a:lnTo>
                    <a:lnTo>
                      <a:pt x="9117" y="94883"/>
                    </a:lnTo>
                    <a:lnTo>
                      <a:pt x="9856" y="93488"/>
                    </a:lnTo>
                    <a:lnTo>
                      <a:pt x="10102" y="93209"/>
                    </a:lnTo>
                    <a:lnTo>
                      <a:pt x="10595" y="90976"/>
                    </a:lnTo>
                    <a:lnTo>
                      <a:pt x="10595" y="87348"/>
                    </a:lnTo>
                    <a:lnTo>
                      <a:pt x="9117" y="85116"/>
                    </a:lnTo>
                    <a:lnTo>
                      <a:pt x="9117" y="82883"/>
                    </a:lnTo>
                    <a:lnTo>
                      <a:pt x="9117" y="82325"/>
                    </a:lnTo>
                    <a:lnTo>
                      <a:pt x="9856" y="79813"/>
                    </a:lnTo>
                    <a:lnTo>
                      <a:pt x="11827" y="72000"/>
                    </a:lnTo>
                    <a:lnTo>
                      <a:pt x="12813" y="68093"/>
                    </a:lnTo>
                    <a:lnTo>
                      <a:pt x="12073" y="64186"/>
                    </a:lnTo>
                    <a:lnTo>
                      <a:pt x="12813" y="58883"/>
                    </a:lnTo>
                    <a:lnTo>
                      <a:pt x="11581" y="58883"/>
                    </a:lnTo>
                    <a:lnTo>
                      <a:pt x="8131" y="49395"/>
                    </a:lnTo>
                    <a:lnTo>
                      <a:pt x="8377" y="49116"/>
                    </a:lnTo>
                    <a:lnTo>
                      <a:pt x="5667" y="46604"/>
                    </a:lnTo>
                    <a:lnTo>
                      <a:pt x="5667" y="41581"/>
                    </a:lnTo>
                    <a:lnTo>
                      <a:pt x="4681" y="38511"/>
                    </a:lnTo>
                    <a:lnTo>
                      <a:pt x="1478" y="35441"/>
                    </a:lnTo>
                    <a:lnTo>
                      <a:pt x="1478" y="34604"/>
                    </a:lnTo>
                    <a:lnTo>
                      <a:pt x="1232" y="34604"/>
                    </a:lnTo>
                    <a:lnTo>
                      <a:pt x="985" y="34046"/>
                    </a:lnTo>
                    <a:lnTo>
                      <a:pt x="492" y="28186"/>
                    </a:lnTo>
                    <a:lnTo>
                      <a:pt x="492" y="26511"/>
                    </a:lnTo>
                    <a:lnTo>
                      <a:pt x="492" y="22604"/>
                    </a:lnTo>
                    <a:lnTo>
                      <a:pt x="492" y="22325"/>
                    </a:lnTo>
                    <a:lnTo>
                      <a:pt x="246" y="18976"/>
                    </a:lnTo>
                    <a:lnTo>
                      <a:pt x="246" y="15069"/>
                    </a:lnTo>
                    <a:lnTo>
                      <a:pt x="0" y="13116"/>
                    </a:lnTo>
                    <a:lnTo>
                      <a:pt x="0" y="12000"/>
                    </a:lnTo>
                    <a:lnTo>
                      <a:pt x="0" y="11441"/>
                    </a:lnTo>
                    <a:lnTo>
                      <a:pt x="0" y="7255"/>
                    </a:lnTo>
                    <a:lnTo>
                      <a:pt x="0" y="3627"/>
                    </a:lnTo>
                    <a:lnTo>
                      <a:pt x="0" y="3069"/>
                    </a:lnTo>
                    <a:lnTo>
                      <a:pt x="492" y="3069"/>
                    </a:lnTo>
                    <a:lnTo>
                      <a:pt x="2217" y="3069"/>
                    </a:lnTo>
                    <a:lnTo>
                      <a:pt x="4928" y="3069"/>
                    </a:lnTo>
                    <a:lnTo>
                      <a:pt x="7638" y="3069"/>
                    </a:lnTo>
                    <a:lnTo>
                      <a:pt x="8131" y="3069"/>
                    </a:lnTo>
                    <a:lnTo>
                      <a:pt x="11088" y="2511"/>
                    </a:lnTo>
                    <a:lnTo>
                      <a:pt x="11581" y="2511"/>
                    </a:lnTo>
                    <a:lnTo>
                      <a:pt x="11827" y="2511"/>
                    </a:lnTo>
                    <a:lnTo>
                      <a:pt x="15277" y="2511"/>
                    </a:lnTo>
                    <a:lnTo>
                      <a:pt x="17002" y="2511"/>
                    </a:lnTo>
                    <a:lnTo>
                      <a:pt x="17741" y="2511"/>
                    </a:lnTo>
                    <a:lnTo>
                      <a:pt x="17987" y="2511"/>
                    </a:lnTo>
                    <a:lnTo>
                      <a:pt x="18726" y="2511"/>
                    </a:lnTo>
                    <a:lnTo>
                      <a:pt x="22915" y="2232"/>
                    </a:lnTo>
                    <a:lnTo>
                      <a:pt x="26858" y="1674"/>
                    </a:lnTo>
                    <a:lnTo>
                      <a:pt x="28583" y="1674"/>
                    </a:lnTo>
                    <a:lnTo>
                      <a:pt x="33757" y="1674"/>
                    </a:lnTo>
                    <a:lnTo>
                      <a:pt x="40903" y="1116"/>
                    </a:lnTo>
                    <a:lnTo>
                      <a:pt x="43367" y="1116"/>
                    </a:lnTo>
                    <a:lnTo>
                      <a:pt x="53963" y="279"/>
                    </a:lnTo>
                    <a:lnTo>
                      <a:pt x="54209" y="279"/>
                    </a:lnTo>
                    <a:lnTo>
                      <a:pt x="56919" y="279"/>
                    </a:lnTo>
                    <a:lnTo>
                      <a:pt x="57412" y="279"/>
                    </a:lnTo>
                    <a:lnTo>
                      <a:pt x="58151" y="279"/>
                    </a:lnTo>
                    <a:lnTo>
                      <a:pt x="61108" y="0"/>
                    </a:lnTo>
                    <a:lnTo>
                      <a:pt x="62094" y="0"/>
                    </a:lnTo>
                    <a:lnTo>
                      <a:pt x="62587" y="0"/>
                    </a:lnTo>
                    <a:lnTo>
                      <a:pt x="63572" y="0"/>
                    </a:lnTo>
                    <a:lnTo>
                      <a:pt x="64804" y="12279"/>
                    </a:lnTo>
                    <a:lnTo>
                      <a:pt x="67515" y="11162"/>
                    </a:lnTo>
                    <a:lnTo>
                      <a:pt x="67022" y="12558"/>
                    </a:lnTo>
                    <a:lnTo>
                      <a:pt x="66283" y="13116"/>
                    </a:lnTo>
                    <a:lnTo>
                      <a:pt x="68008" y="15348"/>
                    </a:lnTo>
                    <a:lnTo>
                      <a:pt x="65297" y="15069"/>
                    </a:lnTo>
                    <a:lnTo>
                      <a:pt x="68008" y="16186"/>
                    </a:lnTo>
                    <a:lnTo>
                      <a:pt x="68747" y="24279"/>
                    </a:lnTo>
                    <a:lnTo>
                      <a:pt x="65790" y="24000"/>
                    </a:lnTo>
                    <a:lnTo>
                      <a:pt x="65790" y="26511"/>
                    </a:lnTo>
                    <a:lnTo>
                      <a:pt x="67268" y="26232"/>
                    </a:lnTo>
                    <a:lnTo>
                      <a:pt x="67515" y="26232"/>
                    </a:lnTo>
                    <a:lnTo>
                      <a:pt x="68008" y="26232"/>
                    </a:lnTo>
                    <a:lnTo>
                      <a:pt x="68008" y="26511"/>
                    </a:lnTo>
                    <a:lnTo>
                      <a:pt x="65790" y="28186"/>
                    </a:lnTo>
                    <a:lnTo>
                      <a:pt x="67022" y="30139"/>
                    </a:lnTo>
                    <a:lnTo>
                      <a:pt x="63819" y="34325"/>
                    </a:lnTo>
                    <a:lnTo>
                      <a:pt x="63572" y="34325"/>
                    </a:lnTo>
                    <a:lnTo>
                      <a:pt x="63572" y="38232"/>
                    </a:lnTo>
                    <a:lnTo>
                      <a:pt x="62094" y="38232"/>
                    </a:lnTo>
                    <a:lnTo>
                      <a:pt x="61355" y="38232"/>
                    </a:lnTo>
                    <a:lnTo>
                      <a:pt x="61108" y="38511"/>
                    </a:lnTo>
                    <a:lnTo>
                      <a:pt x="60862" y="38511"/>
                    </a:lnTo>
                    <a:lnTo>
                      <a:pt x="58151" y="41581"/>
                    </a:lnTo>
                    <a:lnTo>
                      <a:pt x="58644" y="50232"/>
                    </a:lnTo>
                    <a:lnTo>
                      <a:pt x="56919" y="55534"/>
                    </a:lnTo>
                    <a:lnTo>
                      <a:pt x="56427" y="57488"/>
                    </a:lnTo>
                    <a:lnTo>
                      <a:pt x="56919" y="61116"/>
                    </a:lnTo>
                    <a:lnTo>
                      <a:pt x="56427" y="61395"/>
                    </a:lnTo>
                    <a:lnTo>
                      <a:pt x="62094" y="61116"/>
                    </a:lnTo>
                    <a:lnTo>
                      <a:pt x="65297" y="61116"/>
                    </a:lnTo>
                    <a:lnTo>
                      <a:pt x="67022" y="6055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2" name="Shape 123" title="Nebraska">
                <a:extLst>
                  <a:ext uri="{FF2B5EF4-FFF2-40B4-BE49-F238E27FC236}">
                    <a16:creationId xmlns:a16="http://schemas.microsoft.com/office/drawing/2014/main" id="{A3588DC0-2463-C84E-BF3D-387B68490BB3}"/>
                  </a:ext>
                </a:extLst>
              </p:cNvPr>
              <p:cNvSpPr/>
              <p:nvPr/>
            </p:nvSpPr>
            <p:spPr>
              <a:xfrm>
                <a:off x="3861246" y="2453096"/>
                <a:ext cx="1139215" cy="536690"/>
              </a:xfrm>
              <a:custGeom>
                <a:avLst/>
                <a:gdLst/>
                <a:ahLst/>
                <a:cxnLst/>
                <a:rect l="0" t="0" r="0" b="0"/>
                <a:pathLst>
                  <a:path w="120000" h="120000" extrusionOk="0">
                    <a:moveTo>
                      <a:pt x="72573" y="119652"/>
                    </a:moveTo>
                    <a:lnTo>
                      <a:pt x="72067" y="119652"/>
                    </a:lnTo>
                    <a:lnTo>
                      <a:pt x="70379" y="119652"/>
                    </a:lnTo>
                    <a:lnTo>
                      <a:pt x="67679" y="119652"/>
                    </a:lnTo>
                    <a:lnTo>
                      <a:pt x="67004" y="118956"/>
                    </a:lnTo>
                    <a:lnTo>
                      <a:pt x="66329" y="118956"/>
                    </a:lnTo>
                    <a:lnTo>
                      <a:pt x="64303" y="118956"/>
                    </a:lnTo>
                    <a:lnTo>
                      <a:pt x="63459" y="118956"/>
                    </a:lnTo>
                    <a:lnTo>
                      <a:pt x="59915" y="118956"/>
                    </a:lnTo>
                    <a:lnTo>
                      <a:pt x="57383" y="118956"/>
                    </a:lnTo>
                    <a:lnTo>
                      <a:pt x="53164" y="118956"/>
                    </a:lnTo>
                    <a:lnTo>
                      <a:pt x="52489" y="118956"/>
                    </a:lnTo>
                    <a:lnTo>
                      <a:pt x="52320" y="118956"/>
                    </a:lnTo>
                    <a:lnTo>
                      <a:pt x="49620" y="118608"/>
                    </a:lnTo>
                    <a:lnTo>
                      <a:pt x="47088" y="118608"/>
                    </a:lnTo>
                    <a:lnTo>
                      <a:pt x="44725" y="118608"/>
                    </a:lnTo>
                    <a:lnTo>
                      <a:pt x="44219" y="118608"/>
                    </a:lnTo>
                    <a:lnTo>
                      <a:pt x="42700" y="117913"/>
                    </a:lnTo>
                    <a:lnTo>
                      <a:pt x="39156" y="117913"/>
                    </a:lnTo>
                    <a:lnTo>
                      <a:pt x="36624" y="117913"/>
                    </a:lnTo>
                    <a:lnTo>
                      <a:pt x="35949" y="117913"/>
                    </a:lnTo>
                    <a:lnTo>
                      <a:pt x="35443" y="117913"/>
                    </a:lnTo>
                    <a:lnTo>
                      <a:pt x="26497" y="117217"/>
                    </a:lnTo>
                    <a:lnTo>
                      <a:pt x="26835" y="104000"/>
                    </a:lnTo>
                    <a:lnTo>
                      <a:pt x="26835" y="100521"/>
                    </a:lnTo>
                    <a:lnTo>
                      <a:pt x="26835" y="98086"/>
                    </a:lnTo>
                    <a:lnTo>
                      <a:pt x="27004" y="93217"/>
                    </a:lnTo>
                    <a:lnTo>
                      <a:pt x="27004" y="90782"/>
                    </a:lnTo>
                    <a:lnTo>
                      <a:pt x="27004" y="88347"/>
                    </a:lnTo>
                    <a:lnTo>
                      <a:pt x="27172" y="78956"/>
                    </a:lnTo>
                    <a:lnTo>
                      <a:pt x="19578" y="78260"/>
                    </a:lnTo>
                    <a:lnTo>
                      <a:pt x="19071" y="78260"/>
                    </a:lnTo>
                    <a:lnTo>
                      <a:pt x="8945" y="77217"/>
                    </a:lnTo>
                    <a:lnTo>
                      <a:pt x="6413" y="76521"/>
                    </a:lnTo>
                    <a:lnTo>
                      <a:pt x="5738" y="76521"/>
                    </a:lnTo>
                    <a:lnTo>
                      <a:pt x="0" y="76173"/>
                    </a:lnTo>
                    <a:lnTo>
                      <a:pt x="168" y="71304"/>
                    </a:lnTo>
                    <a:lnTo>
                      <a:pt x="168" y="64347"/>
                    </a:lnTo>
                    <a:lnTo>
                      <a:pt x="337" y="61217"/>
                    </a:lnTo>
                    <a:lnTo>
                      <a:pt x="675" y="57391"/>
                    </a:lnTo>
                    <a:lnTo>
                      <a:pt x="675" y="54956"/>
                    </a:lnTo>
                    <a:lnTo>
                      <a:pt x="675" y="52521"/>
                    </a:lnTo>
                    <a:lnTo>
                      <a:pt x="675" y="49391"/>
                    </a:lnTo>
                    <a:lnTo>
                      <a:pt x="675" y="47652"/>
                    </a:lnTo>
                    <a:lnTo>
                      <a:pt x="843" y="42782"/>
                    </a:lnTo>
                    <a:lnTo>
                      <a:pt x="1012" y="37913"/>
                    </a:lnTo>
                    <a:lnTo>
                      <a:pt x="1012" y="33391"/>
                    </a:lnTo>
                    <a:lnTo>
                      <a:pt x="1350" y="28521"/>
                    </a:lnTo>
                    <a:lnTo>
                      <a:pt x="1856" y="15304"/>
                    </a:lnTo>
                    <a:lnTo>
                      <a:pt x="1856" y="6608"/>
                    </a:lnTo>
                    <a:lnTo>
                      <a:pt x="2025" y="1739"/>
                    </a:lnTo>
                    <a:lnTo>
                      <a:pt x="2194" y="0"/>
                    </a:lnTo>
                    <a:lnTo>
                      <a:pt x="2531" y="347"/>
                    </a:lnTo>
                    <a:lnTo>
                      <a:pt x="2700" y="347"/>
                    </a:lnTo>
                    <a:lnTo>
                      <a:pt x="9451" y="695"/>
                    </a:lnTo>
                    <a:lnTo>
                      <a:pt x="12827" y="695"/>
                    </a:lnTo>
                    <a:lnTo>
                      <a:pt x="13164" y="1391"/>
                    </a:lnTo>
                    <a:lnTo>
                      <a:pt x="16033" y="1739"/>
                    </a:lnTo>
                    <a:lnTo>
                      <a:pt x="17721" y="1739"/>
                    </a:lnTo>
                    <a:lnTo>
                      <a:pt x="18059" y="1739"/>
                    </a:lnTo>
                    <a:lnTo>
                      <a:pt x="18902" y="1739"/>
                    </a:lnTo>
                    <a:lnTo>
                      <a:pt x="23122" y="2086"/>
                    </a:lnTo>
                    <a:lnTo>
                      <a:pt x="26160" y="2782"/>
                    </a:lnTo>
                    <a:lnTo>
                      <a:pt x="28185" y="2782"/>
                    </a:lnTo>
                    <a:lnTo>
                      <a:pt x="32573" y="3130"/>
                    </a:lnTo>
                    <a:lnTo>
                      <a:pt x="33586" y="3130"/>
                    </a:lnTo>
                    <a:lnTo>
                      <a:pt x="39662" y="3826"/>
                    </a:lnTo>
                    <a:lnTo>
                      <a:pt x="44725" y="4173"/>
                    </a:lnTo>
                    <a:lnTo>
                      <a:pt x="49282" y="4173"/>
                    </a:lnTo>
                    <a:lnTo>
                      <a:pt x="53164" y="4173"/>
                    </a:lnTo>
                    <a:lnTo>
                      <a:pt x="62109" y="4521"/>
                    </a:lnTo>
                    <a:lnTo>
                      <a:pt x="65822" y="4521"/>
                    </a:lnTo>
                    <a:lnTo>
                      <a:pt x="75780" y="5217"/>
                    </a:lnTo>
                    <a:lnTo>
                      <a:pt x="77468" y="8695"/>
                    </a:lnTo>
                    <a:lnTo>
                      <a:pt x="78481" y="9391"/>
                    </a:lnTo>
                    <a:lnTo>
                      <a:pt x="79156" y="10086"/>
                    </a:lnTo>
                    <a:lnTo>
                      <a:pt x="80506" y="11130"/>
                    </a:lnTo>
                    <a:lnTo>
                      <a:pt x="82531" y="13913"/>
                    </a:lnTo>
                    <a:lnTo>
                      <a:pt x="84219" y="10086"/>
                    </a:lnTo>
                    <a:lnTo>
                      <a:pt x="87257" y="11130"/>
                    </a:lnTo>
                    <a:lnTo>
                      <a:pt x="87763" y="11130"/>
                    </a:lnTo>
                    <a:lnTo>
                      <a:pt x="89113" y="10086"/>
                    </a:lnTo>
                    <a:lnTo>
                      <a:pt x="89451" y="10434"/>
                    </a:lnTo>
                    <a:lnTo>
                      <a:pt x="92658" y="10086"/>
                    </a:lnTo>
                    <a:lnTo>
                      <a:pt x="93839" y="12521"/>
                    </a:lnTo>
                    <a:lnTo>
                      <a:pt x="94345" y="13565"/>
                    </a:lnTo>
                    <a:lnTo>
                      <a:pt x="95696" y="13913"/>
                    </a:lnTo>
                    <a:lnTo>
                      <a:pt x="98565" y="16000"/>
                    </a:lnTo>
                    <a:lnTo>
                      <a:pt x="99915" y="19130"/>
                    </a:lnTo>
                    <a:lnTo>
                      <a:pt x="100759" y="22608"/>
                    </a:lnTo>
                    <a:lnTo>
                      <a:pt x="102278" y="23652"/>
                    </a:lnTo>
                    <a:lnTo>
                      <a:pt x="103459" y="24000"/>
                    </a:lnTo>
                    <a:lnTo>
                      <a:pt x="104641" y="32000"/>
                    </a:lnTo>
                    <a:lnTo>
                      <a:pt x="104978" y="33391"/>
                    </a:lnTo>
                    <a:lnTo>
                      <a:pt x="104641" y="34434"/>
                    </a:lnTo>
                    <a:lnTo>
                      <a:pt x="105485" y="37913"/>
                    </a:lnTo>
                    <a:lnTo>
                      <a:pt x="105654" y="40695"/>
                    </a:lnTo>
                    <a:lnTo>
                      <a:pt x="106160" y="42782"/>
                    </a:lnTo>
                    <a:lnTo>
                      <a:pt x="107172" y="42782"/>
                    </a:lnTo>
                    <a:lnTo>
                      <a:pt x="107679" y="47652"/>
                    </a:lnTo>
                    <a:lnTo>
                      <a:pt x="107848" y="48000"/>
                    </a:lnTo>
                    <a:lnTo>
                      <a:pt x="108354" y="52521"/>
                    </a:lnTo>
                    <a:lnTo>
                      <a:pt x="107848" y="54956"/>
                    </a:lnTo>
                    <a:lnTo>
                      <a:pt x="108016" y="56695"/>
                    </a:lnTo>
                    <a:lnTo>
                      <a:pt x="109704" y="60173"/>
                    </a:lnTo>
                    <a:lnTo>
                      <a:pt x="109704" y="61565"/>
                    </a:lnTo>
                    <a:lnTo>
                      <a:pt x="109535" y="61565"/>
                    </a:lnTo>
                    <a:lnTo>
                      <a:pt x="109704" y="62608"/>
                    </a:lnTo>
                    <a:lnTo>
                      <a:pt x="110717" y="66086"/>
                    </a:lnTo>
                    <a:lnTo>
                      <a:pt x="111392" y="69913"/>
                    </a:lnTo>
                    <a:lnTo>
                      <a:pt x="110886" y="70956"/>
                    </a:lnTo>
                    <a:lnTo>
                      <a:pt x="110886" y="73391"/>
                    </a:lnTo>
                    <a:lnTo>
                      <a:pt x="111392" y="73391"/>
                    </a:lnTo>
                    <a:lnTo>
                      <a:pt x="111561" y="74086"/>
                    </a:lnTo>
                    <a:lnTo>
                      <a:pt x="111392" y="74782"/>
                    </a:lnTo>
                    <a:lnTo>
                      <a:pt x="111561" y="75826"/>
                    </a:lnTo>
                    <a:lnTo>
                      <a:pt x="111392" y="78260"/>
                    </a:lnTo>
                    <a:lnTo>
                      <a:pt x="111392" y="78608"/>
                    </a:lnTo>
                    <a:lnTo>
                      <a:pt x="111561" y="80695"/>
                    </a:lnTo>
                    <a:lnTo>
                      <a:pt x="112236" y="84521"/>
                    </a:lnTo>
                    <a:lnTo>
                      <a:pt x="112573" y="84521"/>
                    </a:lnTo>
                    <a:lnTo>
                      <a:pt x="112236" y="85565"/>
                    </a:lnTo>
                    <a:lnTo>
                      <a:pt x="112236" y="88695"/>
                    </a:lnTo>
                    <a:lnTo>
                      <a:pt x="111561" y="90434"/>
                    </a:lnTo>
                    <a:lnTo>
                      <a:pt x="113417" y="95652"/>
                    </a:lnTo>
                    <a:lnTo>
                      <a:pt x="113248" y="96695"/>
                    </a:lnTo>
                    <a:lnTo>
                      <a:pt x="112911" y="96695"/>
                    </a:lnTo>
                    <a:lnTo>
                      <a:pt x="113417" y="99130"/>
                    </a:lnTo>
                    <a:lnTo>
                      <a:pt x="113924" y="99130"/>
                    </a:lnTo>
                    <a:lnTo>
                      <a:pt x="114430" y="97739"/>
                    </a:lnTo>
                    <a:lnTo>
                      <a:pt x="115274" y="106782"/>
                    </a:lnTo>
                    <a:lnTo>
                      <a:pt x="116286" y="108869"/>
                    </a:lnTo>
                    <a:lnTo>
                      <a:pt x="116962" y="108869"/>
                    </a:lnTo>
                    <a:lnTo>
                      <a:pt x="118818" y="117565"/>
                    </a:lnTo>
                    <a:lnTo>
                      <a:pt x="119831" y="118608"/>
                    </a:lnTo>
                    <a:lnTo>
                      <a:pt x="119324" y="118608"/>
                    </a:lnTo>
                    <a:lnTo>
                      <a:pt x="112911" y="118956"/>
                    </a:lnTo>
                    <a:lnTo>
                      <a:pt x="111729" y="118956"/>
                    </a:lnTo>
                    <a:lnTo>
                      <a:pt x="110210" y="118956"/>
                    </a:lnTo>
                    <a:lnTo>
                      <a:pt x="109873" y="118956"/>
                    </a:lnTo>
                    <a:lnTo>
                      <a:pt x="108523" y="118956"/>
                    </a:lnTo>
                    <a:lnTo>
                      <a:pt x="106835" y="118956"/>
                    </a:lnTo>
                    <a:lnTo>
                      <a:pt x="106666" y="118956"/>
                    </a:lnTo>
                    <a:lnTo>
                      <a:pt x="104978" y="118956"/>
                    </a:lnTo>
                    <a:lnTo>
                      <a:pt x="103797" y="118956"/>
                    </a:lnTo>
                    <a:lnTo>
                      <a:pt x="103459" y="118956"/>
                    </a:lnTo>
                    <a:lnTo>
                      <a:pt x="99915" y="118956"/>
                    </a:lnTo>
                    <a:lnTo>
                      <a:pt x="98902" y="118956"/>
                    </a:lnTo>
                    <a:lnTo>
                      <a:pt x="98059" y="119652"/>
                    </a:lnTo>
                    <a:lnTo>
                      <a:pt x="97552" y="119652"/>
                    </a:lnTo>
                    <a:lnTo>
                      <a:pt x="94514" y="119652"/>
                    </a:lnTo>
                    <a:lnTo>
                      <a:pt x="92827" y="119652"/>
                    </a:lnTo>
                    <a:lnTo>
                      <a:pt x="91308" y="119652"/>
                    </a:lnTo>
                    <a:lnTo>
                      <a:pt x="87763" y="119652"/>
                    </a:lnTo>
                    <a:lnTo>
                      <a:pt x="84894" y="119652"/>
                    </a:lnTo>
                    <a:lnTo>
                      <a:pt x="84219" y="119652"/>
                    </a:lnTo>
                    <a:lnTo>
                      <a:pt x="83375" y="119652"/>
                    </a:lnTo>
                    <a:lnTo>
                      <a:pt x="82531" y="119652"/>
                    </a:lnTo>
                    <a:lnTo>
                      <a:pt x="80675" y="119652"/>
                    </a:lnTo>
                    <a:lnTo>
                      <a:pt x="78649" y="119652"/>
                    </a:lnTo>
                    <a:lnTo>
                      <a:pt x="77299" y="119652"/>
                    </a:lnTo>
                    <a:lnTo>
                      <a:pt x="75611" y="119652"/>
                    </a:lnTo>
                    <a:lnTo>
                      <a:pt x="73755" y="119652"/>
                    </a:lnTo>
                    <a:lnTo>
                      <a:pt x="72573" y="119652"/>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3" name="Shape 124" title="South Carolina">
                <a:extLst>
                  <a:ext uri="{FF2B5EF4-FFF2-40B4-BE49-F238E27FC236}">
                    <a16:creationId xmlns:a16="http://schemas.microsoft.com/office/drawing/2014/main" id="{8A81DE61-58F5-014C-BCED-A54046AFF5B4}"/>
                  </a:ext>
                </a:extLst>
              </p:cNvPr>
              <p:cNvSpPr/>
              <p:nvPr/>
            </p:nvSpPr>
            <p:spPr>
              <a:xfrm>
                <a:off x="6702291" y="3618946"/>
                <a:ext cx="699435" cy="516676"/>
              </a:xfrm>
              <a:custGeom>
                <a:avLst/>
                <a:gdLst/>
                <a:ahLst/>
                <a:cxnLst/>
                <a:rect l="0" t="0" r="0" b="0"/>
                <a:pathLst>
                  <a:path w="120000" h="120000" extrusionOk="0">
                    <a:moveTo>
                      <a:pt x="20965" y="52048"/>
                    </a:moveTo>
                    <a:lnTo>
                      <a:pt x="21241" y="52048"/>
                    </a:lnTo>
                    <a:lnTo>
                      <a:pt x="22068" y="53855"/>
                    </a:lnTo>
                    <a:lnTo>
                      <a:pt x="27034" y="57469"/>
                    </a:lnTo>
                    <a:lnTo>
                      <a:pt x="30344" y="59999"/>
                    </a:lnTo>
                    <a:lnTo>
                      <a:pt x="31724" y="62530"/>
                    </a:lnTo>
                    <a:lnTo>
                      <a:pt x="32827" y="65060"/>
                    </a:lnTo>
                    <a:lnTo>
                      <a:pt x="34206" y="65783"/>
                    </a:lnTo>
                    <a:lnTo>
                      <a:pt x="34758" y="65783"/>
                    </a:lnTo>
                    <a:lnTo>
                      <a:pt x="36689" y="66867"/>
                    </a:lnTo>
                    <a:lnTo>
                      <a:pt x="36689" y="67228"/>
                    </a:lnTo>
                    <a:lnTo>
                      <a:pt x="36965" y="67228"/>
                    </a:lnTo>
                    <a:lnTo>
                      <a:pt x="40000" y="73373"/>
                    </a:lnTo>
                    <a:lnTo>
                      <a:pt x="41931" y="75542"/>
                    </a:lnTo>
                    <a:lnTo>
                      <a:pt x="42758" y="78072"/>
                    </a:lnTo>
                    <a:lnTo>
                      <a:pt x="45517" y="79518"/>
                    </a:lnTo>
                    <a:lnTo>
                      <a:pt x="45793" y="80963"/>
                    </a:lnTo>
                    <a:lnTo>
                      <a:pt x="46620" y="82048"/>
                    </a:lnTo>
                    <a:lnTo>
                      <a:pt x="49103" y="82771"/>
                    </a:lnTo>
                    <a:lnTo>
                      <a:pt x="51034" y="84578"/>
                    </a:lnTo>
                    <a:lnTo>
                      <a:pt x="52689" y="85301"/>
                    </a:lnTo>
                    <a:lnTo>
                      <a:pt x="52689" y="88554"/>
                    </a:lnTo>
                    <a:lnTo>
                      <a:pt x="56000" y="95060"/>
                    </a:lnTo>
                    <a:lnTo>
                      <a:pt x="56551" y="99759"/>
                    </a:lnTo>
                    <a:lnTo>
                      <a:pt x="57103" y="100843"/>
                    </a:lnTo>
                    <a:lnTo>
                      <a:pt x="57655" y="100843"/>
                    </a:lnTo>
                    <a:lnTo>
                      <a:pt x="59862" y="101566"/>
                    </a:lnTo>
                    <a:lnTo>
                      <a:pt x="64827" y="110602"/>
                    </a:lnTo>
                    <a:lnTo>
                      <a:pt x="64827" y="112771"/>
                    </a:lnTo>
                    <a:lnTo>
                      <a:pt x="64827" y="113855"/>
                    </a:lnTo>
                    <a:lnTo>
                      <a:pt x="66482" y="117831"/>
                    </a:lnTo>
                    <a:lnTo>
                      <a:pt x="68965" y="117831"/>
                    </a:lnTo>
                    <a:lnTo>
                      <a:pt x="72275" y="119638"/>
                    </a:lnTo>
                    <a:lnTo>
                      <a:pt x="72275" y="117831"/>
                    </a:lnTo>
                    <a:lnTo>
                      <a:pt x="75310" y="114939"/>
                    </a:lnTo>
                    <a:lnTo>
                      <a:pt x="76689" y="111325"/>
                    </a:lnTo>
                    <a:lnTo>
                      <a:pt x="74482" y="109879"/>
                    </a:lnTo>
                    <a:lnTo>
                      <a:pt x="72827" y="105903"/>
                    </a:lnTo>
                    <a:lnTo>
                      <a:pt x="77517" y="109879"/>
                    </a:lnTo>
                    <a:lnTo>
                      <a:pt x="80551" y="107349"/>
                    </a:lnTo>
                    <a:lnTo>
                      <a:pt x="81655" y="103373"/>
                    </a:lnTo>
                    <a:lnTo>
                      <a:pt x="79172" y="99397"/>
                    </a:lnTo>
                    <a:lnTo>
                      <a:pt x="80827" y="99397"/>
                    </a:lnTo>
                    <a:lnTo>
                      <a:pt x="82206" y="99759"/>
                    </a:lnTo>
                    <a:lnTo>
                      <a:pt x="82758" y="99036"/>
                    </a:lnTo>
                    <a:lnTo>
                      <a:pt x="83310" y="99036"/>
                    </a:lnTo>
                    <a:lnTo>
                      <a:pt x="83586" y="99759"/>
                    </a:lnTo>
                    <a:lnTo>
                      <a:pt x="84413" y="98313"/>
                    </a:lnTo>
                    <a:lnTo>
                      <a:pt x="87724" y="94337"/>
                    </a:lnTo>
                    <a:lnTo>
                      <a:pt x="91310" y="92530"/>
                    </a:lnTo>
                    <a:lnTo>
                      <a:pt x="93241" y="86385"/>
                    </a:lnTo>
                    <a:lnTo>
                      <a:pt x="96551" y="83855"/>
                    </a:lnTo>
                    <a:lnTo>
                      <a:pt x="99586" y="78072"/>
                    </a:lnTo>
                    <a:lnTo>
                      <a:pt x="99310" y="74819"/>
                    </a:lnTo>
                    <a:lnTo>
                      <a:pt x="104275" y="73373"/>
                    </a:lnTo>
                    <a:lnTo>
                      <a:pt x="105931" y="69036"/>
                    </a:lnTo>
                    <a:lnTo>
                      <a:pt x="106482" y="68313"/>
                    </a:lnTo>
                    <a:lnTo>
                      <a:pt x="107862" y="58554"/>
                    </a:lnTo>
                    <a:lnTo>
                      <a:pt x="110068" y="49518"/>
                    </a:lnTo>
                    <a:lnTo>
                      <a:pt x="113931" y="41204"/>
                    </a:lnTo>
                    <a:lnTo>
                      <a:pt x="115034" y="39759"/>
                    </a:lnTo>
                    <a:lnTo>
                      <a:pt x="119724" y="35783"/>
                    </a:lnTo>
                    <a:lnTo>
                      <a:pt x="118896" y="34698"/>
                    </a:lnTo>
                    <a:lnTo>
                      <a:pt x="116965" y="33253"/>
                    </a:lnTo>
                    <a:lnTo>
                      <a:pt x="116137" y="32891"/>
                    </a:lnTo>
                    <a:lnTo>
                      <a:pt x="110068" y="26746"/>
                    </a:lnTo>
                    <a:lnTo>
                      <a:pt x="105931" y="23493"/>
                    </a:lnTo>
                    <a:lnTo>
                      <a:pt x="104275" y="21686"/>
                    </a:lnTo>
                    <a:lnTo>
                      <a:pt x="98482" y="16265"/>
                    </a:lnTo>
                    <a:lnTo>
                      <a:pt x="96551" y="14457"/>
                    </a:lnTo>
                    <a:lnTo>
                      <a:pt x="93517" y="11204"/>
                    </a:lnTo>
                    <a:lnTo>
                      <a:pt x="93241" y="11204"/>
                    </a:lnTo>
                    <a:lnTo>
                      <a:pt x="93241" y="10843"/>
                    </a:lnTo>
                    <a:lnTo>
                      <a:pt x="89103" y="7228"/>
                    </a:lnTo>
                    <a:lnTo>
                      <a:pt x="87172" y="5783"/>
                    </a:lnTo>
                    <a:lnTo>
                      <a:pt x="86620" y="5783"/>
                    </a:lnTo>
                    <a:lnTo>
                      <a:pt x="85517" y="5783"/>
                    </a:lnTo>
                    <a:lnTo>
                      <a:pt x="82482" y="6867"/>
                    </a:lnTo>
                    <a:lnTo>
                      <a:pt x="80827" y="6867"/>
                    </a:lnTo>
                    <a:lnTo>
                      <a:pt x="79448" y="7228"/>
                    </a:lnTo>
                    <a:lnTo>
                      <a:pt x="72827" y="8313"/>
                    </a:lnTo>
                    <a:lnTo>
                      <a:pt x="71448" y="8674"/>
                    </a:lnTo>
                    <a:lnTo>
                      <a:pt x="68413" y="9397"/>
                    </a:lnTo>
                    <a:lnTo>
                      <a:pt x="65931" y="10481"/>
                    </a:lnTo>
                    <a:lnTo>
                      <a:pt x="60413" y="10843"/>
                    </a:lnTo>
                    <a:lnTo>
                      <a:pt x="59862" y="6867"/>
                    </a:lnTo>
                    <a:lnTo>
                      <a:pt x="58482" y="4337"/>
                    </a:lnTo>
                    <a:lnTo>
                      <a:pt x="57931" y="3975"/>
                    </a:lnTo>
                    <a:lnTo>
                      <a:pt x="57103" y="2891"/>
                    </a:lnTo>
                    <a:lnTo>
                      <a:pt x="56551" y="1807"/>
                    </a:lnTo>
                    <a:lnTo>
                      <a:pt x="54068" y="2168"/>
                    </a:lnTo>
                    <a:lnTo>
                      <a:pt x="52689" y="0"/>
                    </a:lnTo>
                    <a:lnTo>
                      <a:pt x="52965" y="0"/>
                    </a:lnTo>
                    <a:lnTo>
                      <a:pt x="50482" y="0"/>
                    </a:lnTo>
                    <a:lnTo>
                      <a:pt x="47724" y="361"/>
                    </a:lnTo>
                    <a:lnTo>
                      <a:pt x="45793" y="722"/>
                    </a:lnTo>
                    <a:lnTo>
                      <a:pt x="44965" y="722"/>
                    </a:lnTo>
                    <a:lnTo>
                      <a:pt x="41931" y="1445"/>
                    </a:lnTo>
                    <a:lnTo>
                      <a:pt x="35862" y="2168"/>
                    </a:lnTo>
                    <a:lnTo>
                      <a:pt x="35310" y="2168"/>
                    </a:lnTo>
                    <a:lnTo>
                      <a:pt x="32827" y="2168"/>
                    </a:lnTo>
                    <a:lnTo>
                      <a:pt x="30344" y="2891"/>
                    </a:lnTo>
                    <a:lnTo>
                      <a:pt x="28137" y="3253"/>
                    </a:lnTo>
                    <a:lnTo>
                      <a:pt x="26758" y="3253"/>
                    </a:lnTo>
                    <a:lnTo>
                      <a:pt x="24827" y="3975"/>
                    </a:lnTo>
                    <a:lnTo>
                      <a:pt x="24275" y="3975"/>
                    </a:lnTo>
                    <a:lnTo>
                      <a:pt x="24000" y="3975"/>
                    </a:lnTo>
                    <a:lnTo>
                      <a:pt x="21241" y="4698"/>
                    </a:lnTo>
                    <a:lnTo>
                      <a:pt x="18206" y="6506"/>
                    </a:lnTo>
                    <a:lnTo>
                      <a:pt x="16275" y="7951"/>
                    </a:lnTo>
                    <a:lnTo>
                      <a:pt x="14344" y="8313"/>
                    </a:lnTo>
                    <a:lnTo>
                      <a:pt x="13517" y="8674"/>
                    </a:lnTo>
                    <a:lnTo>
                      <a:pt x="12137" y="11204"/>
                    </a:lnTo>
                    <a:lnTo>
                      <a:pt x="9931" y="11927"/>
                    </a:lnTo>
                    <a:lnTo>
                      <a:pt x="9103" y="12289"/>
                    </a:lnTo>
                    <a:lnTo>
                      <a:pt x="6620" y="13734"/>
                    </a:lnTo>
                    <a:lnTo>
                      <a:pt x="6344" y="14457"/>
                    </a:lnTo>
                    <a:lnTo>
                      <a:pt x="4413" y="15180"/>
                    </a:lnTo>
                    <a:lnTo>
                      <a:pt x="4137" y="18433"/>
                    </a:lnTo>
                    <a:lnTo>
                      <a:pt x="1379" y="21686"/>
                    </a:lnTo>
                    <a:lnTo>
                      <a:pt x="0" y="27831"/>
                    </a:lnTo>
                    <a:lnTo>
                      <a:pt x="275" y="28915"/>
                    </a:lnTo>
                    <a:lnTo>
                      <a:pt x="2482" y="30722"/>
                    </a:lnTo>
                    <a:lnTo>
                      <a:pt x="5517" y="32891"/>
                    </a:lnTo>
                    <a:lnTo>
                      <a:pt x="6344" y="33975"/>
                    </a:lnTo>
                    <a:lnTo>
                      <a:pt x="8000" y="34698"/>
                    </a:lnTo>
                    <a:lnTo>
                      <a:pt x="8275" y="35421"/>
                    </a:lnTo>
                    <a:lnTo>
                      <a:pt x="9103" y="35783"/>
                    </a:lnTo>
                    <a:lnTo>
                      <a:pt x="9379" y="35421"/>
                    </a:lnTo>
                    <a:lnTo>
                      <a:pt x="12413" y="35421"/>
                    </a:lnTo>
                    <a:lnTo>
                      <a:pt x="13517" y="39036"/>
                    </a:lnTo>
                    <a:lnTo>
                      <a:pt x="15448" y="41927"/>
                    </a:lnTo>
                    <a:lnTo>
                      <a:pt x="16275" y="42289"/>
                    </a:lnTo>
                    <a:lnTo>
                      <a:pt x="16275" y="43373"/>
                    </a:lnTo>
                    <a:lnTo>
                      <a:pt x="16827" y="44819"/>
                    </a:lnTo>
                    <a:lnTo>
                      <a:pt x="18482" y="47710"/>
                    </a:lnTo>
                    <a:lnTo>
                      <a:pt x="20137" y="49879"/>
                    </a:lnTo>
                    <a:lnTo>
                      <a:pt x="20965" y="5204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4" name="Shape 125" title="Tennessee">
                <a:extLst>
                  <a:ext uri="{FF2B5EF4-FFF2-40B4-BE49-F238E27FC236}">
                    <a16:creationId xmlns:a16="http://schemas.microsoft.com/office/drawing/2014/main" id="{2A24B696-B5C1-A94E-9B79-978F853154EE}"/>
                  </a:ext>
                </a:extLst>
              </p:cNvPr>
              <p:cNvSpPr/>
              <p:nvPr/>
            </p:nvSpPr>
            <p:spPr>
              <a:xfrm>
                <a:off x="5724121" y="3384098"/>
                <a:ext cx="1160283" cy="416080"/>
              </a:xfrm>
              <a:custGeom>
                <a:avLst/>
                <a:gdLst/>
                <a:ahLst/>
                <a:cxnLst/>
                <a:rect l="0" t="0" r="0" b="0"/>
                <a:pathLst>
                  <a:path w="120000" h="120000" extrusionOk="0">
                    <a:moveTo>
                      <a:pt x="18729" y="40150"/>
                    </a:moveTo>
                    <a:lnTo>
                      <a:pt x="18729" y="40150"/>
                    </a:lnTo>
                    <a:lnTo>
                      <a:pt x="16740" y="40601"/>
                    </a:lnTo>
                    <a:lnTo>
                      <a:pt x="12099" y="41503"/>
                    </a:lnTo>
                    <a:lnTo>
                      <a:pt x="11436" y="41954"/>
                    </a:lnTo>
                    <a:lnTo>
                      <a:pt x="10441" y="41954"/>
                    </a:lnTo>
                    <a:lnTo>
                      <a:pt x="9281" y="42406"/>
                    </a:lnTo>
                    <a:lnTo>
                      <a:pt x="8618" y="42406"/>
                    </a:lnTo>
                    <a:lnTo>
                      <a:pt x="9281" y="48721"/>
                    </a:lnTo>
                    <a:lnTo>
                      <a:pt x="8950" y="50526"/>
                    </a:lnTo>
                    <a:lnTo>
                      <a:pt x="9116" y="55037"/>
                    </a:lnTo>
                    <a:lnTo>
                      <a:pt x="6795" y="55939"/>
                    </a:lnTo>
                    <a:lnTo>
                      <a:pt x="7955" y="58195"/>
                    </a:lnTo>
                    <a:lnTo>
                      <a:pt x="8453" y="61353"/>
                    </a:lnTo>
                    <a:lnTo>
                      <a:pt x="8121" y="62706"/>
                    </a:lnTo>
                    <a:lnTo>
                      <a:pt x="6629" y="67669"/>
                    </a:lnTo>
                    <a:lnTo>
                      <a:pt x="8121" y="72180"/>
                    </a:lnTo>
                    <a:lnTo>
                      <a:pt x="6629" y="72631"/>
                    </a:lnTo>
                    <a:lnTo>
                      <a:pt x="4972" y="80751"/>
                    </a:lnTo>
                    <a:lnTo>
                      <a:pt x="4972" y="91578"/>
                    </a:lnTo>
                    <a:lnTo>
                      <a:pt x="3314" y="90225"/>
                    </a:lnTo>
                    <a:lnTo>
                      <a:pt x="2983" y="93383"/>
                    </a:lnTo>
                    <a:lnTo>
                      <a:pt x="1823" y="97443"/>
                    </a:lnTo>
                    <a:lnTo>
                      <a:pt x="1325" y="99699"/>
                    </a:lnTo>
                    <a:lnTo>
                      <a:pt x="1823" y="99699"/>
                    </a:lnTo>
                    <a:lnTo>
                      <a:pt x="1988" y="97894"/>
                    </a:lnTo>
                    <a:lnTo>
                      <a:pt x="2486" y="101052"/>
                    </a:lnTo>
                    <a:lnTo>
                      <a:pt x="2983" y="112330"/>
                    </a:lnTo>
                    <a:lnTo>
                      <a:pt x="1988" y="112330"/>
                    </a:lnTo>
                    <a:lnTo>
                      <a:pt x="0" y="119548"/>
                    </a:lnTo>
                    <a:lnTo>
                      <a:pt x="4309" y="118646"/>
                    </a:lnTo>
                    <a:lnTo>
                      <a:pt x="6629" y="118195"/>
                    </a:lnTo>
                    <a:lnTo>
                      <a:pt x="8121" y="117293"/>
                    </a:lnTo>
                    <a:lnTo>
                      <a:pt x="9281" y="117293"/>
                    </a:lnTo>
                    <a:lnTo>
                      <a:pt x="10939" y="117293"/>
                    </a:lnTo>
                    <a:lnTo>
                      <a:pt x="12099" y="116842"/>
                    </a:lnTo>
                    <a:lnTo>
                      <a:pt x="13756" y="116390"/>
                    </a:lnTo>
                    <a:lnTo>
                      <a:pt x="14419" y="116390"/>
                    </a:lnTo>
                    <a:lnTo>
                      <a:pt x="15248" y="116390"/>
                    </a:lnTo>
                    <a:lnTo>
                      <a:pt x="15911" y="116390"/>
                    </a:lnTo>
                    <a:lnTo>
                      <a:pt x="17071" y="115488"/>
                    </a:lnTo>
                    <a:lnTo>
                      <a:pt x="18066" y="115488"/>
                    </a:lnTo>
                    <a:lnTo>
                      <a:pt x="18563" y="115488"/>
                    </a:lnTo>
                    <a:lnTo>
                      <a:pt x="18729" y="115037"/>
                    </a:lnTo>
                    <a:lnTo>
                      <a:pt x="19889" y="115037"/>
                    </a:lnTo>
                    <a:lnTo>
                      <a:pt x="21215" y="115037"/>
                    </a:lnTo>
                    <a:lnTo>
                      <a:pt x="21878" y="114135"/>
                    </a:lnTo>
                    <a:lnTo>
                      <a:pt x="23038" y="114135"/>
                    </a:lnTo>
                    <a:lnTo>
                      <a:pt x="24530" y="114135"/>
                    </a:lnTo>
                    <a:lnTo>
                      <a:pt x="27679" y="113233"/>
                    </a:lnTo>
                    <a:lnTo>
                      <a:pt x="27845" y="113233"/>
                    </a:lnTo>
                    <a:lnTo>
                      <a:pt x="29502" y="112330"/>
                    </a:lnTo>
                    <a:lnTo>
                      <a:pt x="30165" y="112330"/>
                    </a:lnTo>
                    <a:lnTo>
                      <a:pt x="30165" y="111879"/>
                    </a:lnTo>
                    <a:lnTo>
                      <a:pt x="33480" y="110977"/>
                    </a:lnTo>
                    <a:lnTo>
                      <a:pt x="34640" y="110977"/>
                    </a:lnTo>
                    <a:lnTo>
                      <a:pt x="37790" y="110075"/>
                    </a:lnTo>
                    <a:lnTo>
                      <a:pt x="38950" y="110075"/>
                    </a:lnTo>
                    <a:lnTo>
                      <a:pt x="42099" y="108721"/>
                    </a:lnTo>
                    <a:lnTo>
                      <a:pt x="43922" y="108721"/>
                    </a:lnTo>
                    <a:lnTo>
                      <a:pt x="44419" y="107819"/>
                    </a:lnTo>
                    <a:lnTo>
                      <a:pt x="48895" y="107368"/>
                    </a:lnTo>
                    <a:lnTo>
                      <a:pt x="49558" y="106917"/>
                    </a:lnTo>
                    <a:lnTo>
                      <a:pt x="49889" y="106917"/>
                    </a:lnTo>
                    <a:lnTo>
                      <a:pt x="50883" y="106917"/>
                    </a:lnTo>
                    <a:lnTo>
                      <a:pt x="54861" y="105563"/>
                    </a:lnTo>
                    <a:lnTo>
                      <a:pt x="56685" y="104661"/>
                    </a:lnTo>
                    <a:lnTo>
                      <a:pt x="57513" y="104210"/>
                    </a:lnTo>
                    <a:lnTo>
                      <a:pt x="58176" y="104210"/>
                    </a:lnTo>
                    <a:lnTo>
                      <a:pt x="60994" y="103759"/>
                    </a:lnTo>
                    <a:lnTo>
                      <a:pt x="63812" y="102857"/>
                    </a:lnTo>
                    <a:lnTo>
                      <a:pt x="64143" y="102406"/>
                    </a:lnTo>
                    <a:lnTo>
                      <a:pt x="67458" y="101503"/>
                    </a:lnTo>
                    <a:lnTo>
                      <a:pt x="67624" y="101503"/>
                    </a:lnTo>
                    <a:lnTo>
                      <a:pt x="69281" y="101052"/>
                    </a:lnTo>
                    <a:lnTo>
                      <a:pt x="69779" y="101052"/>
                    </a:lnTo>
                    <a:lnTo>
                      <a:pt x="71104" y="100601"/>
                    </a:lnTo>
                    <a:lnTo>
                      <a:pt x="71270" y="100601"/>
                    </a:lnTo>
                    <a:lnTo>
                      <a:pt x="71933" y="99699"/>
                    </a:lnTo>
                    <a:lnTo>
                      <a:pt x="72430" y="99699"/>
                    </a:lnTo>
                    <a:lnTo>
                      <a:pt x="72928" y="99699"/>
                    </a:lnTo>
                    <a:lnTo>
                      <a:pt x="76740" y="98345"/>
                    </a:lnTo>
                    <a:lnTo>
                      <a:pt x="77569" y="97894"/>
                    </a:lnTo>
                    <a:lnTo>
                      <a:pt x="78729" y="97894"/>
                    </a:lnTo>
                    <a:lnTo>
                      <a:pt x="79060" y="97443"/>
                    </a:lnTo>
                    <a:lnTo>
                      <a:pt x="79558" y="97443"/>
                    </a:lnTo>
                    <a:lnTo>
                      <a:pt x="80055" y="97443"/>
                    </a:lnTo>
                    <a:lnTo>
                      <a:pt x="80552" y="96541"/>
                    </a:lnTo>
                    <a:lnTo>
                      <a:pt x="81878" y="96541"/>
                    </a:lnTo>
                    <a:lnTo>
                      <a:pt x="83867" y="96090"/>
                    </a:lnTo>
                    <a:lnTo>
                      <a:pt x="85524" y="95639"/>
                    </a:lnTo>
                    <a:lnTo>
                      <a:pt x="86187" y="94736"/>
                    </a:lnTo>
                    <a:lnTo>
                      <a:pt x="86187" y="94285"/>
                    </a:lnTo>
                    <a:lnTo>
                      <a:pt x="86022" y="88421"/>
                    </a:lnTo>
                    <a:lnTo>
                      <a:pt x="86022" y="83909"/>
                    </a:lnTo>
                    <a:lnTo>
                      <a:pt x="86685" y="81654"/>
                    </a:lnTo>
                    <a:lnTo>
                      <a:pt x="88839" y="80751"/>
                    </a:lnTo>
                    <a:lnTo>
                      <a:pt x="89668" y="78496"/>
                    </a:lnTo>
                    <a:lnTo>
                      <a:pt x="89668" y="73984"/>
                    </a:lnTo>
                    <a:lnTo>
                      <a:pt x="89668" y="71729"/>
                    </a:lnTo>
                    <a:lnTo>
                      <a:pt x="90165" y="69473"/>
                    </a:lnTo>
                    <a:lnTo>
                      <a:pt x="91325" y="66315"/>
                    </a:lnTo>
                    <a:lnTo>
                      <a:pt x="92817" y="63157"/>
                    </a:lnTo>
                    <a:lnTo>
                      <a:pt x="94309" y="62706"/>
                    </a:lnTo>
                    <a:lnTo>
                      <a:pt x="94475" y="62706"/>
                    </a:lnTo>
                    <a:lnTo>
                      <a:pt x="96629" y="62255"/>
                    </a:lnTo>
                    <a:lnTo>
                      <a:pt x="99779" y="54586"/>
                    </a:lnTo>
                    <a:lnTo>
                      <a:pt x="99613" y="53233"/>
                    </a:lnTo>
                    <a:lnTo>
                      <a:pt x="101436" y="50075"/>
                    </a:lnTo>
                    <a:lnTo>
                      <a:pt x="102928" y="48721"/>
                    </a:lnTo>
                    <a:lnTo>
                      <a:pt x="103425" y="47819"/>
                    </a:lnTo>
                    <a:lnTo>
                      <a:pt x="104088" y="43308"/>
                    </a:lnTo>
                    <a:lnTo>
                      <a:pt x="104088" y="42406"/>
                    </a:lnTo>
                    <a:lnTo>
                      <a:pt x="104088" y="40150"/>
                    </a:lnTo>
                    <a:lnTo>
                      <a:pt x="105745" y="36992"/>
                    </a:lnTo>
                    <a:lnTo>
                      <a:pt x="107569" y="32481"/>
                    </a:lnTo>
                    <a:lnTo>
                      <a:pt x="108066" y="33834"/>
                    </a:lnTo>
                    <a:lnTo>
                      <a:pt x="107734" y="35639"/>
                    </a:lnTo>
                    <a:lnTo>
                      <a:pt x="109723" y="36090"/>
                    </a:lnTo>
                    <a:lnTo>
                      <a:pt x="109723" y="35639"/>
                    </a:lnTo>
                    <a:lnTo>
                      <a:pt x="109889" y="34285"/>
                    </a:lnTo>
                    <a:lnTo>
                      <a:pt x="110386" y="31127"/>
                    </a:lnTo>
                    <a:lnTo>
                      <a:pt x="111049" y="29323"/>
                    </a:lnTo>
                    <a:lnTo>
                      <a:pt x="112707" y="26616"/>
                    </a:lnTo>
                    <a:lnTo>
                      <a:pt x="113038" y="25714"/>
                    </a:lnTo>
                    <a:lnTo>
                      <a:pt x="114198" y="26616"/>
                    </a:lnTo>
                    <a:lnTo>
                      <a:pt x="114530" y="27518"/>
                    </a:lnTo>
                    <a:lnTo>
                      <a:pt x="115193" y="27518"/>
                    </a:lnTo>
                    <a:lnTo>
                      <a:pt x="115690" y="26165"/>
                    </a:lnTo>
                    <a:lnTo>
                      <a:pt x="115856" y="26165"/>
                    </a:lnTo>
                    <a:lnTo>
                      <a:pt x="116685" y="18496"/>
                    </a:lnTo>
                    <a:lnTo>
                      <a:pt x="117016" y="17593"/>
                    </a:lnTo>
                    <a:lnTo>
                      <a:pt x="117513" y="15338"/>
                    </a:lnTo>
                    <a:lnTo>
                      <a:pt x="119005" y="14436"/>
                    </a:lnTo>
                    <a:lnTo>
                      <a:pt x="119337" y="11278"/>
                    </a:lnTo>
                    <a:lnTo>
                      <a:pt x="119502" y="5413"/>
                    </a:lnTo>
                    <a:lnTo>
                      <a:pt x="119502" y="902"/>
                    </a:lnTo>
                    <a:lnTo>
                      <a:pt x="119834" y="0"/>
                    </a:lnTo>
                    <a:lnTo>
                      <a:pt x="118342" y="451"/>
                    </a:lnTo>
                    <a:lnTo>
                      <a:pt x="117182" y="902"/>
                    </a:lnTo>
                    <a:lnTo>
                      <a:pt x="115856" y="902"/>
                    </a:lnTo>
                    <a:lnTo>
                      <a:pt x="115856" y="2255"/>
                    </a:lnTo>
                    <a:lnTo>
                      <a:pt x="112872" y="3609"/>
                    </a:lnTo>
                    <a:lnTo>
                      <a:pt x="112375" y="3609"/>
                    </a:lnTo>
                    <a:lnTo>
                      <a:pt x="111878" y="4060"/>
                    </a:lnTo>
                    <a:lnTo>
                      <a:pt x="111546" y="4060"/>
                    </a:lnTo>
                    <a:lnTo>
                      <a:pt x="111215" y="4060"/>
                    </a:lnTo>
                    <a:lnTo>
                      <a:pt x="110718" y="4962"/>
                    </a:lnTo>
                    <a:lnTo>
                      <a:pt x="109723" y="4962"/>
                    </a:lnTo>
                    <a:lnTo>
                      <a:pt x="107734" y="5413"/>
                    </a:lnTo>
                    <a:lnTo>
                      <a:pt x="106408" y="6766"/>
                    </a:lnTo>
                    <a:lnTo>
                      <a:pt x="105911" y="6766"/>
                    </a:lnTo>
                    <a:lnTo>
                      <a:pt x="105745" y="6766"/>
                    </a:lnTo>
                    <a:lnTo>
                      <a:pt x="103259" y="8120"/>
                    </a:lnTo>
                    <a:lnTo>
                      <a:pt x="102596" y="8120"/>
                    </a:lnTo>
                    <a:lnTo>
                      <a:pt x="100939" y="8571"/>
                    </a:lnTo>
                    <a:lnTo>
                      <a:pt x="97292" y="9924"/>
                    </a:lnTo>
                    <a:lnTo>
                      <a:pt x="96961" y="9924"/>
                    </a:lnTo>
                    <a:lnTo>
                      <a:pt x="94309" y="11278"/>
                    </a:lnTo>
                    <a:lnTo>
                      <a:pt x="92154" y="11729"/>
                    </a:lnTo>
                    <a:lnTo>
                      <a:pt x="91823" y="11729"/>
                    </a:lnTo>
                    <a:lnTo>
                      <a:pt x="91325" y="11729"/>
                    </a:lnTo>
                    <a:lnTo>
                      <a:pt x="90994" y="13082"/>
                    </a:lnTo>
                    <a:lnTo>
                      <a:pt x="89834" y="13533"/>
                    </a:lnTo>
                    <a:lnTo>
                      <a:pt x="87845" y="14436"/>
                    </a:lnTo>
                    <a:lnTo>
                      <a:pt x="86685" y="14436"/>
                    </a:lnTo>
                    <a:lnTo>
                      <a:pt x="85524" y="14887"/>
                    </a:lnTo>
                    <a:lnTo>
                      <a:pt x="83867" y="15338"/>
                    </a:lnTo>
                    <a:lnTo>
                      <a:pt x="83535" y="15338"/>
                    </a:lnTo>
                    <a:lnTo>
                      <a:pt x="83204" y="15338"/>
                    </a:lnTo>
                    <a:lnTo>
                      <a:pt x="80552" y="16240"/>
                    </a:lnTo>
                    <a:lnTo>
                      <a:pt x="79060" y="17593"/>
                    </a:lnTo>
                    <a:lnTo>
                      <a:pt x="75745" y="18045"/>
                    </a:lnTo>
                    <a:lnTo>
                      <a:pt x="74585" y="18045"/>
                    </a:lnTo>
                    <a:lnTo>
                      <a:pt x="73425" y="18496"/>
                    </a:lnTo>
                    <a:lnTo>
                      <a:pt x="72928" y="18496"/>
                    </a:lnTo>
                    <a:lnTo>
                      <a:pt x="72762" y="18496"/>
                    </a:lnTo>
                    <a:lnTo>
                      <a:pt x="70773" y="18496"/>
                    </a:lnTo>
                    <a:lnTo>
                      <a:pt x="68784" y="19398"/>
                    </a:lnTo>
                    <a:lnTo>
                      <a:pt x="68618" y="19398"/>
                    </a:lnTo>
                    <a:lnTo>
                      <a:pt x="67790" y="19398"/>
                    </a:lnTo>
                    <a:lnTo>
                      <a:pt x="66464" y="20751"/>
                    </a:lnTo>
                    <a:lnTo>
                      <a:pt x="65635" y="20751"/>
                    </a:lnTo>
                    <a:lnTo>
                      <a:pt x="63812" y="21203"/>
                    </a:lnTo>
                    <a:lnTo>
                      <a:pt x="61491" y="21654"/>
                    </a:lnTo>
                    <a:lnTo>
                      <a:pt x="60994" y="21654"/>
                    </a:lnTo>
                    <a:lnTo>
                      <a:pt x="59834" y="22556"/>
                    </a:lnTo>
                    <a:lnTo>
                      <a:pt x="58839" y="22556"/>
                    </a:lnTo>
                    <a:lnTo>
                      <a:pt x="58508" y="22556"/>
                    </a:lnTo>
                    <a:lnTo>
                      <a:pt x="56685" y="23007"/>
                    </a:lnTo>
                    <a:lnTo>
                      <a:pt x="55524" y="23007"/>
                    </a:lnTo>
                    <a:lnTo>
                      <a:pt x="54364" y="23007"/>
                    </a:lnTo>
                    <a:lnTo>
                      <a:pt x="53867" y="23007"/>
                    </a:lnTo>
                    <a:lnTo>
                      <a:pt x="52707" y="23007"/>
                    </a:lnTo>
                    <a:lnTo>
                      <a:pt x="51381" y="23909"/>
                    </a:lnTo>
                    <a:lnTo>
                      <a:pt x="50883" y="24360"/>
                    </a:lnTo>
                    <a:lnTo>
                      <a:pt x="50386" y="24812"/>
                    </a:lnTo>
                    <a:lnTo>
                      <a:pt x="50220" y="23909"/>
                    </a:lnTo>
                    <a:lnTo>
                      <a:pt x="48563" y="24812"/>
                    </a:lnTo>
                    <a:lnTo>
                      <a:pt x="47734" y="24812"/>
                    </a:lnTo>
                    <a:lnTo>
                      <a:pt x="46740" y="24812"/>
                    </a:lnTo>
                    <a:lnTo>
                      <a:pt x="46077" y="25714"/>
                    </a:lnTo>
                    <a:lnTo>
                      <a:pt x="43591" y="26165"/>
                    </a:lnTo>
                    <a:lnTo>
                      <a:pt x="42928" y="26616"/>
                    </a:lnTo>
                    <a:lnTo>
                      <a:pt x="42596" y="26616"/>
                    </a:lnTo>
                    <a:lnTo>
                      <a:pt x="40939" y="26616"/>
                    </a:lnTo>
                    <a:lnTo>
                      <a:pt x="39613" y="27518"/>
                    </a:lnTo>
                    <a:lnTo>
                      <a:pt x="37790" y="27969"/>
                    </a:lnTo>
                    <a:lnTo>
                      <a:pt x="36629" y="28872"/>
                    </a:lnTo>
                    <a:lnTo>
                      <a:pt x="35303" y="29323"/>
                    </a:lnTo>
                    <a:lnTo>
                      <a:pt x="34640" y="29323"/>
                    </a:lnTo>
                    <a:lnTo>
                      <a:pt x="32320" y="29774"/>
                    </a:lnTo>
                    <a:lnTo>
                      <a:pt x="32320" y="28872"/>
                    </a:lnTo>
                    <a:lnTo>
                      <a:pt x="29005" y="28872"/>
                    </a:lnTo>
                    <a:lnTo>
                      <a:pt x="29337" y="29774"/>
                    </a:lnTo>
                    <a:lnTo>
                      <a:pt x="29502" y="31127"/>
                    </a:lnTo>
                    <a:lnTo>
                      <a:pt x="29834" y="37443"/>
                    </a:lnTo>
                    <a:lnTo>
                      <a:pt x="26519" y="38345"/>
                    </a:lnTo>
                    <a:lnTo>
                      <a:pt x="25193" y="38796"/>
                    </a:lnTo>
                    <a:lnTo>
                      <a:pt x="23535" y="38796"/>
                    </a:lnTo>
                    <a:lnTo>
                      <a:pt x="23038" y="38796"/>
                    </a:lnTo>
                    <a:lnTo>
                      <a:pt x="22707" y="38796"/>
                    </a:lnTo>
                    <a:lnTo>
                      <a:pt x="19723" y="40150"/>
                    </a:lnTo>
                    <a:lnTo>
                      <a:pt x="18895" y="40150"/>
                    </a:lnTo>
                    <a:lnTo>
                      <a:pt x="18729" y="4015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5" name="Shape 126" title="Wyoming">
                <a:extLst>
                  <a:ext uri="{FF2B5EF4-FFF2-40B4-BE49-F238E27FC236}">
                    <a16:creationId xmlns:a16="http://schemas.microsoft.com/office/drawing/2014/main" id="{F7127386-00FC-9948-8BF1-DD4AA3F3B6CF}"/>
                  </a:ext>
                </a:extLst>
              </p:cNvPr>
              <p:cNvSpPr/>
              <p:nvPr/>
            </p:nvSpPr>
            <p:spPr>
              <a:xfrm>
                <a:off x="2955594" y="2043789"/>
                <a:ext cx="945923" cy="753157"/>
              </a:xfrm>
              <a:custGeom>
                <a:avLst/>
                <a:gdLst/>
                <a:ahLst/>
                <a:cxnLst/>
                <a:rect l="0" t="0" r="0" b="0"/>
                <a:pathLst>
                  <a:path w="120000" h="120000" extrusionOk="0">
                    <a:moveTo>
                      <a:pt x="77491" y="116536"/>
                    </a:moveTo>
                    <a:lnTo>
                      <a:pt x="76474" y="116536"/>
                    </a:lnTo>
                    <a:lnTo>
                      <a:pt x="74237" y="115793"/>
                    </a:lnTo>
                    <a:lnTo>
                      <a:pt x="68338" y="115546"/>
                    </a:lnTo>
                    <a:lnTo>
                      <a:pt x="67728" y="115051"/>
                    </a:lnTo>
                    <a:lnTo>
                      <a:pt x="61016" y="114556"/>
                    </a:lnTo>
                    <a:lnTo>
                      <a:pt x="60203" y="114556"/>
                    </a:lnTo>
                    <a:lnTo>
                      <a:pt x="55728" y="114061"/>
                    </a:lnTo>
                    <a:lnTo>
                      <a:pt x="51254" y="113567"/>
                    </a:lnTo>
                    <a:lnTo>
                      <a:pt x="46983" y="112824"/>
                    </a:lnTo>
                    <a:lnTo>
                      <a:pt x="36610" y="111835"/>
                    </a:lnTo>
                    <a:lnTo>
                      <a:pt x="32542" y="111092"/>
                    </a:lnTo>
                    <a:lnTo>
                      <a:pt x="25220" y="110103"/>
                    </a:lnTo>
                    <a:lnTo>
                      <a:pt x="24610" y="110103"/>
                    </a:lnTo>
                    <a:lnTo>
                      <a:pt x="17084" y="109113"/>
                    </a:lnTo>
                    <a:lnTo>
                      <a:pt x="16271" y="109113"/>
                    </a:lnTo>
                    <a:lnTo>
                      <a:pt x="12610" y="108618"/>
                    </a:lnTo>
                    <a:lnTo>
                      <a:pt x="0" y="106639"/>
                    </a:lnTo>
                    <a:lnTo>
                      <a:pt x="406" y="99711"/>
                    </a:lnTo>
                    <a:lnTo>
                      <a:pt x="1016" y="94515"/>
                    </a:lnTo>
                    <a:lnTo>
                      <a:pt x="1220" y="92783"/>
                    </a:lnTo>
                    <a:lnTo>
                      <a:pt x="1627" y="90804"/>
                    </a:lnTo>
                    <a:lnTo>
                      <a:pt x="1830" y="86350"/>
                    </a:lnTo>
                    <a:lnTo>
                      <a:pt x="2440" y="84371"/>
                    </a:lnTo>
                    <a:lnTo>
                      <a:pt x="2644" y="79422"/>
                    </a:lnTo>
                    <a:lnTo>
                      <a:pt x="3050" y="76453"/>
                    </a:lnTo>
                    <a:lnTo>
                      <a:pt x="4067" y="67051"/>
                    </a:lnTo>
                    <a:lnTo>
                      <a:pt x="4067" y="66061"/>
                    </a:lnTo>
                    <a:lnTo>
                      <a:pt x="4881" y="59628"/>
                    </a:lnTo>
                    <a:lnTo>
                      <a:pt x="5491" y="52948"/>
                    </a:lnTo>
                    <a:lnTo>
                      <a:pt x="5898" y="52701"/>
                    </a:lnTo>
                    <a:lnTo>
                      <a:pt x="5898" y="51463"/>
                    </a:lnTo>
                    <a:lnTo>
                      <a:pt x="6305" y="46515"/>
                    </a:lnTo>
                    <a:lnTo>
                      <a:pt x="6305" y="44783"/>
                    </a:lnTo>
                    <a:lnTo>
                      <a:pt x="6915" y="41072"/>
                    </a:lnTo>
                    <a:lnTo>
                      <a:pt x="6915" y="39587"/>
                    </a:lnTo>
                    <a:lnTo>
                      <a:pt x="7728" y="33154"/>
                    </a:lnTo>
                    <a:lnTo>
                      <a:pt x="8135" y="29690"/>
                    </a:lnTo>
                    <a:lnTo>
                      <a:pt x="8338" y="26721"/>
                    </a:lnTo>
                    <a:lnTo>
                      <a:pt x="8542" y="22762"/>
                    </a:lnTo>
                    <a:lnTo>
                      <a:pt x="9152" y="19793"/>
                    </a:lnTo>
                    <a:lnTo>
                      <a:pt x="9762" y="13855"/>
                    </a:lnTo>
                    <a:lnTo>
                      <a:pt x="9762" y="13360"/>
                    </a:lnTo>
                    <a:lnTo>
                      <a:pt x="10372" y="8907"/>
                    </a:lnTo>
                    <a:lnTo>
                      <a:pt x="11186" y="0"/>
                    </a:lnTo>
                    <a:lnTo>
                      <a:pt x="21355" y="1484"/>
                    </a:lnTo>
                    <a:lnTo>
                      <a:pt x="27457" y="2226"/>
                    </a:lnTo>
                    <a:lnTo>
                      <a:pt x="29491" y="2721"/>
                    </a:lnTo>
                    <a:lnTo>
                      <a:pt x="30711" y="2721"/>
                    </a:lnTo>
                    <a:lnTo>
                      <a:pt x="41084" y="3958"/>
                    </a:lnTo>
                    <a:lnTo>
                      <a:pt x="43118" y="4701"/>
                    </a:lnTo>
                    <a:lnTo>
                      <a:pt x="49016" y="5443"/>
                    </a:lnTo>
                    <a:lnTo>
                      <a:pt x="50644" y="5690"/>
                    </a:lnTo>
                    <a:lnTo>
                      <a:pt x="52677" y="5690"/>
                    </a:lnTo>
                    <a:lnTo>
                      <a:pt x="54508" y="5938"/>
                    </a:lnTo>
                    <a:lnTo>
                      <a:pt x="60000" y="6680"/>
                    </a:lnTo>
                    <a:lnTo>
                      <a:pt x="72000" y="8164"/>
                    </a:lnTo>
                    <a:lnTo>
                      <a:pt x="74033" y="8412"/>
                    </a:lnTo>
                    <a:lnTo>
                      <a:pt x="85220" y="9896"/>
                    </a:lnTo>
                    <a:lnTo>
                      <a:pt x="85627" y="9896"/>
                    </a:lnTo>
                    <a:lnTo>
                      <a:pt x="87661" y="9896"/>
                    </a:lnTo>
                    <a:lnTo>
                      <a:pt x="89288" y="9896"/>
                    </a:lnTo>
                    <a:lnTo>
                      <a:pt x="89491" y="9896"/>
                    </a:lnTo>
                    <a:lnTo>
                      <a:pt x="90915" y="9896"/>
                    </a:lnTo>
                    <a:lnTo>
                      <a:pt x="103932" y="11134"/>
                    </a:lnTo>
                    <a:lnTo>
                      <a:pt x="104542" y="11134"/>
                    </a:lnTo>
                    <a:lnTo>
                      <a:pt x="107593" y="11628"/>
                    </a:lnTo>
                    <a:lnTo>
                      <a:pt x="109220" y="11628"/>
                    </a:lnTo>
                    <a:lnTo>
                      <a:pt x="119796" y="12618"/>
                    </a:lnTo>
                    <a:lnTo>
                      <a:pt x="119389" y="19051"/>
                    </a:lnTo>
                    <a:lnTo>
                      <a:pt x="119389" y="24000"/>
                    </a:lnTo>
                    <a:lnTo>
                      <a:pt x="119186" y="25731"/>
                    </a:lnTo>
                    <a:lnTo>
                      <a:pt x="118779" y="32412"/>
                    </a:lnTo>
                    <a:lnTo>
                      <a:pt x="118779" y="34639"/>
                    </a:lnTo>
                    <a:lnTo>
                      <a:pt x="118779" y="35134"/>
                    </a:lnTo>
                    <a:lnTo>
                      <a:pt x="118576" y="39092"/>
                    </a:lnTo>
                    <a:lnTo>
                      <a:pt x="118372" y="43051"/>
                    </a:lnTo>
                    <a:lnTo>
                      <a:pt x="118372" y="45773"/>
                    </a:lnTo>
                    <a:lnTo>
                      <a:pt x="117966" y="48989"/>
                    </a:lnTo>
                    <a:lnTo>
                      <a:pt x="117762" y="52453"/>
                    </a:lnTo>
                    <a:lnTo>
                      <a:pt x="117762" y="52701"/>
                    </a:lnTo>
                    <a:lnTo>
                      <a:pt x="117762" y="52948"/>
                    </a:lnTo>
                    <a:lnTo>
                      <a:pt x="117762" y="55917"/>
                    </a:lnTo>
                    <a:lnTo>
                      <a:pt x="117355" y="62597"/>
                    </a:lnTo>
                    <a:lnTo>
                      <a:pt x="117355" y="65814"/>
                    </a:lnTo>
                    <a:lnTo>
                      <a:pt x="117152" y="67051"/>
                    </a:lnTo>
                    <a:lnTo>
                      <a:pt x="116949" y="70515"/>
                    </a:lnTo>
                    <a:lnTo>
                      <a:pt x="116949" y="76701"/>
                    </a:lnTo>
                    <a:lnTo>
                      <a:pt x="116338" y="86103"/>
                    </a:lnTo>
                    <a:lnTo>
                      <a:pt x="115932" y="89319"/>
                    </a:lnTo>
                    <a:lnTo>
                      <a:pt x="115932" y="92536"/>
                    </a:lnTo>
                    <a:lnTo>
                      <a:pt x="115728" y="96000"/>
                    </a:lnTo>
                    <a:lnTo>
                      <a:pt x="115525" y="99463"/>
                    </a:lnTo>
                    <a:lnTo>
                      <a:pt x="115525" y="100701"/>
                    </a:lnTo>
                    <a:lnTo>
                      <a:pt x="115525" y="102927"/>
                    </a:lnTo>
                    <a:lnTo>
                      <a:pt x="115525" y="104412"/>
                    </a:lnTo>
                    <a:lnTo>
                      <a:pt x="115525" y="106144"/>
                    </a:lnTo>
                    <a:lnTo>
                      <a:pt x="115118" y="109113"/>
                    </a:lnTo>
                    <a:lnTo>
                      <a:pt x="114915" y="111340"/>
                    </a:lnTo>
                    <a:lnTo>
                      <a:pt x="114915" y="116288"/>
                    </a:lnTo>
                    <a:lnTo>
                      <a:pt x="114711" y="119752"/>
                    </a:lnTo>
                    <a:lnTo>
                      <a:pt x="104949" y="118515"/>
                    </a:lnTo>
                    <a:lnTo>
                      <a:pt x="101084" y="118515"/>
                    </a:lnTo>
                    <a:lnTo>
                      <a:pt x="99864" y="118515"/>
                    </a:lnTo>
                    <a:lnTo>
                      <a:pt x="96813" y="118268"/>
                    </a:lnTo>
                    <a:lnTo>
                      <a:pt x="94983" y="118268"/>
                    </a:lnTo>
                    <a:lnTo>
                      <a:pt x="94576" y="118268"/>
                    </a:lnTo>
                    <a:lnTo>
                      <a:pt x="91728" y="118020"/>
                    </a:lnTo>
                    <a:lnTo>
                      <a:pt x="81355" y="116783"/>
                    </a:lnTo>
                    <a:lnTo>
                      <a:pt x="79728" y="116536"/>
                    </a:lnTo>
                    <a:lnTo>
                      <a:pt x="79118" y="116536"/>
                    </a:lnTo>
                    <a:lnTo>
                      <a:pt x="77898" y="116536"/>
                    </a:lnTo>
                    <a:lnTo>
                      <a:pt x="77491" y="11653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6" name="Shape 127" title="Mississippi">
                <a:extLst>
                  <a:ext uri="{FF2B5EF4-FFF2-40B4-BE49-F238E27FC236}">
                    <a16:creationId xmlns:a16="http://schemas.microsoft.com/office/drawing/2014/main" id="{7E6F069F-CD66-7344-B9AA-AE7086C9F805}"/>
                  </a:ext>
                </a:extLst>
              </p:cNvPr>
              <p:cNvSpPr/>
              <p:nvPr/>
            </p:nvSpPr>
            <p:spPr>
              <a:xfrm>
                <a:off x="5582310" y="3773276"/>
                <a:ext cx="486655" cy="830579"/>
              </a:xfrm>
              <a:custGeom>
                <a:avLst/>
                <a:gdLst/>
                <a:ahLst/>
                <a:cxnLst/>
                <a:rect l="0" t="0" r="0" b="0"/>
                <a:pathLst>
                  <a:path w="120000" h="120000" extrusionOk="0">
                    <a:moveTo>
                      <a:pt x="9078" y="84269"/>
                    </a:moveTo>
                    <a:lnTo>
                      <a:pt x="11447" y="84269"/>
                    </a:lnTo>
                    <a:lnTo>
                      <a:pt x="11447" y="81123"/>
                    </a:lnTo>
                    <a:lnTo>
                      <a:pt x="11842" y="81123"/>
                    </a:lnTo>
                    <a:lnTo>
                      <a:pt x="16578" y="77752"/>
                    </a:lnTo>
                    <a:lnTo>
                      <a:pt x="15000" y="76179"/>
                    </a:lnTo>
                    <a:lnTo>
                      <a:pt x="18552" y="74831"/>
                    </a:lnTo>
                    <a:lnTo>
                      <a:pt x="18552" y="74606"/>
                    </a:lnTo>
                    <a:lnTo>
                      <a:pt x="17763" y="74606"/>
                    </a:lnTo>
                    <a:lnTo>
                      <a:pt x="17368" y="74606"/>
                    </a:lnTo>
                    <a:lnTo>
                      <a:pt x="15000" y="74831"/>
                    </a:lnTo>
                    <a:lnTo>
                      <a:pt x="15000" y="72584"/>
                    </a:lnTo>
                    <a:lnTo>
                      <a:pt x="19342" y="73033"/>
                    </a:lnTo>
                    <a:lnTo>
                      <a:pt x="18552" y="66516"/>
                    </a:lnTo>
                    <a:lnTo>
                      <a:pt x="13815" y="65617"/>
                    </a:lnTo>
                    <a:lnTo>
                      <a:pt x="18552" y="65842"/>
                    </a:lnTo>
                    <a:lnTo>
                      <a:pt x="15789" y="64044"/>
                    </a:lnTo>
                    <a:lnTo>
                      <a:pt x="16578" y="63595"/>
                    </a:lnTo>
                    <a:lnTo>
                      <a:pt x="17763" y="62471"/>
                    </a:lnTo>
                    <a:lnTo>
                      <a:pt x="13421" y="63370"/>
                    </a:lnTo>
                    <a:lnTo>
                      <a:pt x="11447" y="53483"/>
                    </a:lnTo>
                    <a:lnTo>
                      <a:pt x="11447" y="43820"/>
                    </a:lnTo>
                    <a:lnTo>
                      <a:pt x="9473" y="44044"/>
                    </a:lnTo>
                    <a:lnTo>
                      <a:pt x="11447" y="41797"/>
                    </a:lnTo>
                    <a:lnTo>
                      <a:pt x="7500" y="42921"/>
                    </a:lnTo>
                    <a:lnTo>
                      <a:pt x="8684" y="40898"/>
                    </a:lnTo>
                    <a:lnTo>
                      <a:pt x="7500" y="40674"/>
                    </a:lnTo>
                    <a:lnTo>
                      <a:pt x="6710" y="39775"/>
                    </a:lnTo>
                    <a:lnTo>
                      <a:pt x="10263" y="35955"/>
                    </a:lnTo>
                    <a:lnTo>
                      <a:pt x="10263" y="34157"/>
                    </a:lnTo>
                    <a:lnTo>
                      <a:pt x="14605" y="34382"/>
                    </a:lnTo>
                    <a:lnTo>
                      <a:pt x="11447" y="29438"/>
                    </a:lnTo>
                    <a:lnTo>
                      <a:pt x="13815" y="28089"/>
                    </a:lnTo>
                    <a:lnTo>
                      <a:pt x="15000" y="25617"/>
                    </a:lnTo>
                    <a:lnTo>
                      <a:pt x="18552" y="22696"/>
                    </a:lnTo>
                    <a:lnTo>
                      <a:pt x="21710" y="21348"/>
                    </a:lnTo>
                    <a:lnTo>
                      <a:pt x="20526" y="19775"/>
                    </a:lnTo>
                    <a:lnTo>
                      <a:pt x="23684" y="19101"/>
                    </a:lnTo>
                    <a:lnTo>
                      <a:pt x="23289" y="20449"/>
                    </a:lnTo>
                    <a:lnTo>
                      <a:pt x="24473" y="20674"/>
                    </a:lnTo>
                    <a:lnTo>
                      <a:pt x="27236" y="15505"/>
                    </a:lnTo>
                    <a:lnTo>
                      <a:pt x="26052" y="12359"/>
                    </a:lnTo>
                    <a:lnTo>
                      <a:pt x="27631" y="11910"/>
                    </a:lnTo>
                    <a:lnTo>
                      <a:pt x="28026" y="13033"/>
                    </a:lnTo>
                    <a:lnTo>
                      <a:pt x="30394" y="11460"/>
                    </a:lnTo>
                    <a:lnTo>
                      <a:pt x="26447" y="10112"/>
                    </a:lnTo>
                    <a:lnTo>
                      <a:pt x="27631" y="9887"/>
                    </a:lnTo>
                    <a:lnTo>
                      <a:pt x="28815" y="10112"/>
                    </a:lnTo>
                    <a:lnTo>
                      <a:pt x="30394" y="9887"/>
                    </a:lnTo>
                    <a:lnTo>
                      <a:pt x="30000" y="9213"/>
                    </a:lnTo>
                    <a:lnTo>
                      <a:pt x="31578" y="7640"/>
                    </a:lnTo>
                    <a:lnTo>
                      <a:pt x="31973" y="7640"/>
                    </a:lnTo>
                    <a:lnTo>
                      <a:pt x="32763" y="6966"/>
                    </a:lnTo>
                    <a:lnTo>
                      <a:pt x="35131" y="6741"/>
                    </a:lnTo>
                    <a:lnTo>
                      <a:pt x="37105" y="5393"/>
                    </a:lnTo>
                    <a:lnTo>
                      <a:pt x="37105" y="4494"/>
                    </a:lnTo>
                    <a:lnTo>
                      <a:pt x="34736" y="3370"/>
                    </a:lnTo>
                    <a:lnTo>
                      <a:pt x="45000" y="2921"/>
                    </a:lnTo>
                    <a:lnTo>
                      <a:pt x="50526" y="2696"/>
                    </a:lnTo>
                    <a:lnTo>
                      <a:pt x="54473" y="2471"/>
                    </a:lnTo>
                    <a:lnTo>
                      <a:pt x="57236" y="2471"/>
                    </a:lnTo>
                    <a:lnTo>
                      <a:pt x="60789" y="2471"/>
                    </a:lnTo>
                    <a:lnTo>
                      <a:pt x="63552" y="2022"/>
                    </a:lnTo>
                    <a:lnTo>
                      <a:pt x="67500" y="1797"/>
                    </a:lnTo>
                    <a:lnTo>
                      <a:pt x="69078" y="1797"/>
                    </a:lnTo>
                    <a:lnTo>
                      <a:pt x="71447" y="1797"/>
                    </a:lnTo>
                    <a:lnTo>
                      <a:pt x="73026" y="1797"/>
                    </a:lnTo>
                    <a:lnTo>
                      <a:pt x="75789" y="1348"/>
                    </a:lnTo>
                    <a:lnTo>
                      <a:pt x="77763" y="1348"/>
                    </a:lnTo>
                    <a:lnTo>
                      <a:pt x="78947" y="1348"/>
                    </a:lnTo>
                    <a:lnTo>
                      <a:pt x="79736" y="1123"/>
                    </a:lnTo>
                    <a:lnTo>
                      <a:pt x="82105" y="1123"/>
                    </a:lnTo>
                    <a:lnTo>
                      <a:pt x="85657" y="1123"/>
                    </a:lnTo>
                    <a:lnTo>
                      <a:pt x="87236" y="898"/>
                    </a:lnTo>
                    <a:lnTo>
                      <a:pt x="90000" y="898"/>
                    </a:lnTo>
                    <a:lnTo>
                      <a:pt x="93157" y="898"/>
                    </a:lnTo>
                    <a:lnTo>
                      <a:pt x="100657" y="224"/>
                    </a:lnTo>
                    <a:lnTo>
                      <a:pt x="101447" y="224"/>
                    </a:lnTo>
                    <a:lnTo>
                      <a:pt x="105394" y="0"/>
                    </a:lnTo>
                    <a:lnTo>
                      <a:pt x="106973" y="0"/>
                    </a:lnTo>
                    <a:lnTo>
                      <a:pt x="110131" y="2022"/>
                    </a:lnTo>
                    <a:lnTo>
                      <a:pt x="111315" y="2471"/>
                    </a:lnTo>
                    <a:lnTo>
                      <a:pt x="111315" y="3595"/>
                    </a:lnTo>
                    <a:lnTo>
                      <a:pt x="110526" y="7640"/>
                    </a:lnTo>
                    <a:lnTo>
                      <a:pt x="110526" y="9887"/>
                    </a:lnTo>
                    <a:lnTo>
                      <a:pt x="110526" y="11910"/>
                    </a:lnTo>
                    <a:lnTo>
                      <a:pt x="110526" y="13033"/>
                    </a:lnTo>
                    <a:lnTo>
                      <a:pt x="110526" y="13258"/>
                    </a:lnTo>
                    <a:lnTo>
                      <a:pt x="110526" y="15056"/>
                    </a:lnTo>
                    <a:lnTo>
                      <a:pt x="110526" y="16404"/>
                    </a:lnTo>
                    <a:lnTo>
                      <a:pt x="110526" y="19550"/>
                    </a:lnTo>
                    <a:lnTo>
                      <a:pt x="110526" y="20000"/>
                    </a:lnTo>
                    <a:lnTo>
                      <a:pt x="110526" y="22022"/>
                    </a:lnTo>
                    <a:lnTo>
                      <a:pt x="110526" y="22921"/>
                    </a:lnTo>
                    <a:lnTo>
                      <a:pt x="110526" y="24044"/>
                    </a:lnTo>
                    <a:lnTo>
                      <a:pt x="110526" y="28089"/>
                    </a:lnTo>
                    <a:lnTo>
                      <a:pt x="110526" y="30337"/>
                    </a:lnTo>
                    <a:lnTo>
                      <a:pt x="110526" y="30786"/>
                    </a:lnTo>
                    <a:lnTo>
                      <a:pt x="110526" y="35730"/>
                    </a:lnTo>
                    <a:lnTo>
                      <a:pt x="110526" y="36629"/>
                    </a:lnTo>
                    <a:lnTo>
                      <a:pt x="110526" y="38876"/>
                    </a:lnTo>
                    <a:lnTo>
                      <a:pt x="110526" y="41573"/>
                    </a:lnTo>
                    <a:lnTo>
                      <a:pt x="110526" y="43370"/>
                    </a:lnTo>
                    <a:lnTo>
                      <a:pt x="110526" y="43820"/>
                    </a:lnTo>
                    <a:lnTo>
                      <a:pt x="110526" y="48988"/>
                    </a:lnTo>
                    <a:lnTo>
                      <a:pt x="110526" y="49887"/>
                    </a:lnTo>
                    <a:lnTo>
                      <a:pt x="110526" y="50561"/>
                    </a:lnTo>
                    <a:lnTo>
                      <a:pt x="110526" y="56179"/>
                    </a:lnTo>
                    <a:lnTo>
                      <a:pt x="110526" y="57078"/>
                    </a:lnTo>
                    <a:lnTo>
                      <a:pt x="110526" y="59101"/>
                    </a:lnTo>
                    <a:lnTo>
                      <a:pt x="110526" y="63595"/>
                    </a:lnTo>
                    <a:lnTo>
                      <a:pt x="110526" y="64269"/>
                    </a:lnTo>
                    <a:lnTo>
                      <a:pt x="110526" y="65842"/>
                    </a:lnTo>
                    <a:lnTo>
                      <a:pt x="110526" y="67415"/>
                    </a:lnTo>
                    <a:lnTo>
                      <a:pt x="110526" y="67640"/>
                    </a:lnTo>
                    <a:lnTo>
                      <a:pt x="110526" y="68539"/>
                    </a:lnTo>
                    <a:lnTo>
                      <a:pt x="110526" y="70112"/>
                    </a:lnTo>
                    <a:lnTo>
                      <a:pt x="110131" y="76179"/>
                    </a:lnTo>
                    <a:lnTo>
                      <a:pt x="110526" y="76629"/>
                    </a:lnTo>
                    <a:lnTo>
                      <a:pt x="110526" y="77078"/>
                    </a:lnTo>
                    <a:lnTo>
                      <a:pt x="111710" y="80674"/>
                    </a:lnTo>
                    <a:lnTo>
                      <a:pt x="112500" y="85842"/>
                    </a:lnTo>
                    <a:lnTo>
                      <a:pt x="112500" y="86067"/>
                    </a:lnTo>
                    <a:lnTo>
                      <a:pt x="112894" y="87415"/>
                    </a:lnTo>
                    <a:lnTo>
                      <a:pt x="113289" y="88539"/>
                    </a:lnTo>
                    <a:lnTo>
                      <a:pt x="114078" y="91685"/>
                    </a:lnTo>
                    <a:lnTo>
                      <a:pt x="114868" y="95056"/>
                    </a:lnTo>
                    <a:lnTo>
                      <a:pt x="114868" y="95730"/>
                    </a:lnTo>
                    <a:lnTo>
                      <a:pt x="115657" y="96629"/>
                    </a:lnTo>
                    <a:lnTo>
                      <a:pt x="115657" y="97977"/>
                    </a:lnTo>
                    <a:lnTo>
                      <a:pt x="117236" y="103820"/>
                    </a:lnTo>
                    <a:lnTo>
                      <a:pt x="117236" y="104044"/>
                    </a:lnTo>
                    <a:lnTo>
                      <a:pt x="117631" y="107640"/>
                    </a:lnTo>
                    <a:lnTo>
                      <a:pt x="118815" y="110561"/>
                    </a:lnTo>
                    <a:lnTo>
                      <a:pt x="119605" y="113483"/>
                    </a:lnTo>
                    <a:lnTo>
                      <a:pt x="115657" y="114382"/>
                    </a:lnTo>
                    <a:lnTo>
                      <a:pt x="106184" y="114382"/>
                    </a:lnTo>
                    <a:lnTo>
                      <a:pt x="102631" y="112808"/>
                    </a:lnTo>
                    <a:lnTo>
                      <a:pt x="102631" y="113707"/>
                    </a:lnTo>
                    <a:lnTo>
                      <a:pt x="97500" y="113707"/>
                    </a:lnTo>
                    <a:lnTo>
                      <a:pt x="87236" y="115955"/>
                    </a:lnTo>
                    <a:lnTo>
                      <a:pt x="84868" y="114606"/>
                    </a:lnTo>
                    <a:lnTo>
                      <a:pt x="85657" y="115955"/>
                    </a:lnTo>
                    <a:lnTo>
                      <a:pt x="79736" y="119775"/>
                    </a:lnTo>
                    <a:lnTo>
                      <a:pt x="78947" y="119775"/>
                    </a:lnTo>
                    <a:lnTo>
                      <a:pt x="75000" y="118202"/>
                    </a:lnTo>
                    <a:lnTo>
                      <a:pt x="71842" y="113483"/>
                    </a:lnTo>
                    <a:lnTo>
                      <a:pt x="69868" y="112134"/>
                    </a:lnTo>
                    <a:lnTo>
                      <a:pt x="69078" y="112134"/>
                    </a:lnTo>
                    <a:lnTo>
                      <a:pt x="65526" y="108539"/>
                    </a:lnTo>
                    <a:lnTo>
                      <a:pt x="65921" y="106292"/>
                    </a:lnTo>
                    <a:lnTo>
                      <a:pt x="67894" y="102022"/>
                    </a:lnTo>
                    <a:lnTo>
                      <a:pt x="68684" y="100000"/>
                    </a:lnTo>
                    <a:lnTo>
                      <a:pt x="67500" y="100000"/>
                    </a:lnTo>
                    <a:lnTo>
                      <a:pt x="64736" y="100000"/>
                    </a:lnTo>
                    <a:lnTo>
                      <a:pt x="54473" y="100674"/>
                    </a:lnTo>
                    <a:lnTo>
                      <a:pt x="49342" y="100898"/>
                    </a:lnTo>
                    <a:lnTo>
                      <a:pt x="46184" y="100898"/>
                    </a:lnTo>
                    <a:lnTo>
                      <a:pt x="45000" y="100898"/>
                    </a:lnTo>
                    <a:lnTo>
                      <a:pt x="40657" y="101348"/>
                    </a:lnTo>
                    <a:lnTo>
                      <a:pt x="39078" y="101348"/>
                    </a:lnTo>
                    <a:lnTo>
                      <a:pt x="38684" y="101573"/>
                    </a:lnTo>
                    <a:lnTo>
                      <a:pt x="33552" y="101573"/>
                    </a:lnTo>
                    <a:lnTo>
                      <a:pt x="31578" y="101573"/>
                    </a:lnTo>
                    <a:lnTo>
                      <a:pt x="28815" y="102022"/>
                    </a:lnTo>
                    <a:lnTo>
                      <a:pt x="22894" y="102247"/>
                    </a:lnTo>
                    <a:lnTo>
                      <a:pt x="20526" y="102247"/>
                    </a:lnTo>
                    <a:lnTo>
                      <a:pt x="16578" y="102247"/>
                    </a:lnTo>
                    <a:lnTo>
                      <a:pt x="13815" y="102471"/>
                    </a:lnTo>
                    <a:lnTo>
                      <a:pt x="9078" y="102471"/>
                    </a:lnTo>
                    <a:lnTo>
                      <a:pt x="0" y="102921"/>
                    </a:lnTo>
                    <a:lnTo>
                      <a:pt x="789" y="102471"/>
                    </a:lnTo>
                    <a:lnTo>
                      <a:pt x="0" y="99775"/>
                    </a:lnTo>
                    <a:lnTo>
                      <a:pt x="789" y="98202"/>
                    </a:lnTo>
                    <a:lnTo>
                      <a:pt x="3552" y="93932"/>
                    </a:lnTo>
                    <a:lnTo>
                      <a:pt x="2368" y="86966"/>
                    </a:lnTo>
                    <a:lnTo>
                      <a:pt x="6710" y="84494"/>
                    </a:lnTo>
                    <a:lnTo>
                      <a:pt x="7500" y="84494"/>
                    </a:lnTo>
                    <a:lnTo>
                      <a:pt x="7894" y="84269"/>
                    </a:lnTo>
                    <a:lnTo>
                      <a:pt x="9078" y="8426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75" name="Freeform 206">
              <a:extLst>
                <a:ext uri="{FF2B5EF4-FFF2-40B4-BE49-F238E27FC236}">
                  <a16:creationId xmlns:a16="http://schemas.microsoft.com/office/drawing/2014/main" id="{1B3114F0-2274-DF44-999C-0A81581D7091}"/>
                </a:ext>
              </a:extLst>
            </p:cNvPr>
            <p:cNvSpPr>
              <a:spLocks/>
            </p:cNvSpPr>
            <p:nvPr/>
          </p:nvSpPr>
          <p:spPr bwMode="auto">
            <a:xfrm>
              <a:off x="724400" y="3959761"/>
              <a:ext cx="1259278" cy="928629"/>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1" name="5-Point Star 90">
              <a:extLst>
                <a:ext uri="{FF2B5EF4-FFF2-40B4-BE49-F238E27FC236}">
                  <a16:creationId xmlns:a16="http://schemas.microsoft.com/office/drawing/2014/main" id="{814713FF-798C-044D-AA1E-CD3AA2BC3523}"/>
                </a:ext>
              </a:extLst>
            </p:cNvPr>
            <p:cNvSpPr/>
            <p:nvPr/>
          </p:nvSpPr>
          <p:spPr>
            <a:xfrm>
              <a:off x="6431436" y="3006978"/>
              <a:ext cx="171081" cy="171787"/>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grpSp>
      <p:grpSp>
        <p:nvGrpSpPr>
          <p:cNvPr id="108" name="Group 107">
            <a:extLst>
              <a:ext uri="{FF2B5EF4-FFF2-40B4-BE49-F238E27FC236}">
                <a16:creationId xmlns:a16="http://schemas.microsoft.com/office/drawing/2014/main" id="{2F7EB883-6253-F246-BAB4-A62CDE2A7A17}"/>
              </a:ext>
            </a:extLst>
          </p:cNvPr>
          <p:cNvGrpSpPr/>
          <p:nvPr/>
        </p:nvGrpSpPr>
        <p:grpSpPr>
          <a:xfrm>
            <a:off x="9452394" y="3441047"/>
            <a:ext cx="2725503" cy="3295429"/>
            <a:chOff x="7104877" y="2571750"/>
            <a:chExt cx="1890116" cy="2471572"/>
          </a:xfrm>
        </p:grpSpPr>
        <p:sp>
          <p:nvSpPr>
            <p:cNvPr id="107" name="Rectangle 106">
              <a:extLst>
                <a:ext uri="{FF2B5EF4-FFF2-40B4-BE49-F238E27FC236}">
                  <a16:creationId xmlns:a16="http://schemas.microsoft.com/office/drawing/2014/main" id="{EA429E82-EC58-2F42-AC44-7DB8F9F49FD5}"/>
                </a:ext>
              </a:extLst>
            </p:cNvPr>
            <p:cNvSpPr/>
            <p:nvPr/>
          </p:nvSpPr>
          <p:spPr>
            <a:xfrm>
              <a:off x="7104877" y="2571750"/>
              <a:ext cx="1810168" cy="2471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284">
              <a:extLst>
                <a:ext uri="{FF2B5EF4-FFF2-40B4-BE49-F238E27FC236}">
                  <a16:creationId xmlns:a16="http://schemas.microsoft.com/office/drawing/2014/main" id="{6AD0D24E-15E9-4943-9BCC-A0CA812655BD}"/>
                </a:ext>
              </a:extLst>
            </p:cNvPr>
            <p:cNvSpPr>
              <a:spLocks noChangeArrowheads="1"/>
            </p:cNvSpPr>
            <p:nvPr/>
          </p:nvSpPr>
          <p:spPr bwMode="auto">
            <a:xfrm>
              <a:off x="7190639" y="3250821"/>
              <a:ext cx="245339" cy="154162"/>
            </a:xfrm>
            <a:prstGeom prst="rect">
              <a:avLst/>
            </a:prstGeom>
            <a:solidFill>
              <a:srgbClr val="B7DEE8"/>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79" name="Text Box 279">
              <a:extLst>
                <a:ext uri="{FF2B5EF4-FFF2-40B4-BE49-F238E27FC236}">
                  <a16:creationId xmlns:a16="http://schemas.microsoft.com/office/drawing/2014/main" id="{CA65D56D-B983-AF4B-A6DA-F024D27E97C5}"/>
                </a:ext>
              </a:extLst>
            </p:cNvPr>
            <p:cNvSpPr txBox="1">
              <a:spLocks noChangeArrowheads="1"/>
            </p:cNvSpPr>
            <p:nvPr/>
          </p:nvSpPr>
          <p:spPr bwMode="auto">
            <a:xfrm>
              <a:off x="7528988" y="406636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Introduced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Standard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80" name="Rectangle 284">
              <a:extLst>
                <a:ext uri="{FF2B5EF4-FFF2-40B4-BE49-F238E27FC236}">
                  <a16:creationId xmlns:a16="http://schemas.microsoft.com/office/drawing/2014/main" id="{3034F95E-9A8C-6E42-8D8C-A79ECF0F4913}"/>
                </a:ext>
              </a:extLst>
            </p:cNvPr>
            <p:cNvSpPr>
              <a:spLocks noChangeArrowheads="1"/>
            </p:cNvSpPr>
            <p:nvPr/>
          </p:nvSpPr>
          <p:spPr bwMode="auto">
            <a:xfrm>
              <a:off x="7181939" y="4084972"/>
              <a:ext cx="245339" cy="154162"/>
            </a:xfrm>
            <a:prstGeom prst="rect">
              <a:avLst/>
            </a:pr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81" name="Text Box 279">
              <a:extLst>
                <a:ext uri="{FF2B5EF4-FFF2-40B4-BE49-F238E27FC236}">
                  <a16:creationId xmlns:a16="http://schemas.microsoft.com/office/drawing/2014/main" id="{6300FC4F-C5F0-AB44-BEF8-525035E0C39D}"/>
                </a:ext>
              </a:extLst>
            </p:cNvPr>
            <p:cNvSpPr txBox="1">
              <a:spLocks noChangeArrowheads="1"/>
            </p:cNvSpPr>
            <p:nvPr/>
          </p:nvSpPr>
          <p:spPr bwMode="auto">
            <a:xfrm>
              <a:off x="7546440" y="4481809"/>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Enacted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a 100% Clean Electricity Standard	</a:t>
              </a:r>
            </a:p>
          </p:txBody>
        </p:sp>
        <p:sp>
          <p:nvSpPr>
            <p:cNvPr id="82" name="Rectangle 284">
              <a:extLst>
                <a:ext uri="{FF2B5EF4-FFF2-40B4-BE49-F238E27FC236}">
                  <a16:creationId xmlns:a16="http://schemas.microsoft.com/office/drawing/2014/main" id="{AC0A9827-A425-E846-8DF4-84CF873AAAF9}"/>
                </a:ext>
              </a:extLst>
            </p:cNvPr>
            <p:cNvSpPr>
              <a:spLocks noChangeArrowheads="1"/>
            </p:cNvSpPr>
            <p:nvPr/>
          </p:nvSpPr>
          <p:spPr bwMode="auto">
            <a:xfrm>
              <a:off x="7188530" y="4518592"/>
              <a:ext cx="245339" cy="154162"/>
            </a:xfrm>
            <a:prstGeom prst="rect">
              <a:avLst/>
            </a:pr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2" name="Text Box 279">
              <a:extLst>
                <a:ext uri="{FF2B5EF4-FFF2-40B4-BE49-F238E27FC236}">
                  <a16:creationId xmlns:a16="http://schemas.microsoft.com/office/drawing/2014/main" id="{A4082788-4FFC-7B48-9ACC-52223CEA48BC}"/>
                </a:ext>
              </a:extLst>
            </p:cNvPr>
            <p:cNvSpPr txBox="1">
              <a:spLocks noChangeArrowheads="1"/>
            </p:cNvSpPr>
            <p:nvPr/>
          </p:nvSpPr>
          <p:spPr bwMode="auto">
            <a:xfrm>
              <a:off x="7519103" y="280189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Anticipated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to be Introduced in 2019</a:t>
              </a:r>
            </a:p>
          </p:txBody>
        </p:sp>
        <p:sp>
          <p:nvSpPr>
            <p:cNvPr id="103" name="Rectangle 284">
              <a:extLst>
                <a:ext uri="{FF2B5EF4-FFF2-40B4-BE49-F238E27FC236}">
                  <a16:creationId xmlns:a16="http://schemas.microsoft.com/office/drawing/2014/main" id="{CFC6B5F7-F0C3-4B47-8102-BFB5BD6B6E5B}"/>
                </a:ext>
              </a:extLst>
            </p:cNvPr>
            <p:cNvSpPr>
              <a:spLocks noChangeArrowheads="1"/>
            </p:cNvSpPr>
            <p:nvPr/>
          </p:nvSpPr>
          <p:spPr bwMode="auto">
            <a:xfrm>
              <a:off x="7190639" y="2829273"/>
              <a:ext cx="245339" cy="154162"/>
            </a:xfrm>
            <a:prstGeom prst="rect">
              <a:avLst/>
            </a:pr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5" name="Text Box 279">
              <a:extLst>
                <a:ext uri="{FF2B5EF4-FFF2-40B4-BE49-F238E27FC236}">
                  <a16:creationId xmlns:a16="http://schemas.microsoft.com/office/drawing/2014/main" id="{EF1042B6-51F6-5C44-986A-C86FE446623F}"/>
                </a:ext>
              </a:extLst>
            </p:cNvPr>
            <p:cNvSpPr txBox="1">
              <a:spLocks noChangeArrowheads="1"/>
            </p:cNvSpPr>
            <p:nvPr/>
          </p:nvSpPr>
          <p:spPr bwMode="auto">
            <a:xfrm>
              <a:off x="7781989" y="2612788"/>
              <a:ext cx="1213004" cy="126958"/>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charset="0"/>
                  <a:ea typeface="Arial" charset="0"/>
                  <a:cs typeface="Arial" charset="0"/>
                </a:rPr>
                <a:t>KEY</a:t>
              </a:r>
            </a:p>
          </p:txBody>
        </p:sp>
      </p:grpSp>
      <p:sp>
        <p:nvSpPr>
          <p:cNvPr id="74" name="Text Box 279">
            <a:extLst>
              <a:ext uri="{FF2B5EF4-FFF2-40B4-BE49-F238E27FC236}">
                <a16:creationId xmlns:a16="http://schemas.microsoft.com/office/drawing/2014/main" id="{FC4274BE-924E-E447-AC28-8BF10E64374F}"/>
              </a:ext>
            </a:extLst>
          </p:cNvPr>
          <p:cNvSpPr txBox="1">
            <a:spLocks noChangeArrowheads="1"/>
          </p:cNvSpPr>
          <p:nvPr/>
        </p:nvSpPr>
        <p:spPr bwMode="auto">
          <a:xfrm>
            <a:off x="290019" y="6655611"/>
            <a:ext cx="6656683" cy="169277"/>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charset="0"/>
                <a:ea typeface="Helvetica" charset="0"/>
                <a:cs typeface="Helvetica" charset="0"/>
              </a:rPr>
              <a:t>Source: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EQ Research Policy </a:t>
            </a:r>
            <a:r>
              <a:rPr kumimoji="0" lang="en-US" sz="1100" b="0" i="0" u="none" strike="noStrike" kern="1200" cap="none" spc="0" normalizeH="0" baseline="0" noProof="0" dirty="0" err="1">
                <a:ln>
                  <a:noFill/>
                </a:ln>
                <a:solidFill>
                  <a:prstClr val="black"/>
                </a:solidFill>
                <a:effectLst/>
                <a:uLnTx/>
                <a:uFillTx/>
                <a:latin typeface="Helvetica" charset="0"/>
                <a:ea typeface="Helvetica" charset="0"/>
                <a:cs typeface="Helvetica" charset="0"/>
              </a:rPr>
              <a:t>Vista</a:t>
            </a:r>
            <a:r>
              <a:rPr kumimoji="0" lang="en-US" sz="1100" b="0" i="0" u="none" strike="noStrike" kern="1200" cap="none" spc="0" normalizeH="0" baseline="30000" noProof="0" dirty="0" err="1">
                <a:ln>
                  <a:noFill/>
                </a:ln>
                <a:solidFill>
                  <a:prstClr val="black"/>
                </a:solidFill>
                <a:effectLst/>
                <a:uLnTx/>
                <a:uFillTx/>
                <a:latin typeface="Helvetica" charset="0"/>
                <a:ea typeface="Helvetica" charset="0"/>
                <a:cs typeface="Helvetica" charset="0"/>
              </a:rPr>
              <a:t>TM</a:t>
            </a:r>
            <a:r>
              <a:rPr kumimoji="0" lang="en-US" sz="1100" b="0" i="0" u="none" strike="noStrike" kern="1200" cap="none" spc="0" normalizeH="0" baseline="30000" noProof="0" dirty="0">
                <a:ln>
                  <a:noFill/>
                </a:ln>
                <a:solidFill>
                  <a:prstClr val="black"/>
                </a:solidFill>
                <a:effectLst/>
                <a:uLnTx/>
                <a:uFillTx/>
                <a:latin typeface="Helvetica" charset="0"/>
                <a:ea typeface="Helvetica" charset="0"/>
                <a:cs typeface="Helvetica" charset="0"/>
              </a:rPr>
              <a:t>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Legislative Tracking Database</a:t>
            </a:r>
            <a:endParaRPr kumimoji="0" lang="en-US" sz="1100" b="0" i="1"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94" name="Text Box 279">
            <a:extLst>
              <a:ext uri="{FF2B5EF4-FFF2-40B4-BE49-F238E27FC236}">
                <a16:creationId xmlns:a16="http://schemas.microsoft.com/office/drawing/2014/main" id="{E24C69B3-EC60-4112-9941-47A723F2B438}"/>
              </a:ext>
            </a:extLst>
          </p:cNvPr>
          <p:cNvSpPr txBox="1">
            <a:spLocks noChangeArrowheads="1"/>
          </p:cNvSpPr>
          <p:nvPr/>
        </p:nvSpPr>
        <p:spPr bwMode="auto">
          <a:xfrm>
            <a:off x="10053500" y="4315561"/>
            <a:ext cx="2009113"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Introduced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introduced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1" name="Text Box 279">
            <a:extLst>
              <a:ext uri="{FF2B5EF4-FFF2-40B4-BE49-F238E27FC236}">
                <a16:creationId xmlns:a16="http://schemas.microsoft.com/office/drawing/2014/main" id="{4BAED081-9B6B-4588-8D46-197594290244}"/>
              </a:ext>
            </a:extLst>
          </p:cNvPr>
          <p:cNvSpPr txBox="1">
            <a:spLocks noChangeArrowheads="1"/>
          </p:cNvSpPr>
          <p:nvPr/>
        </p:nvSpPr>
        <p:spPr bwMode="auto">
          <a:xfrm>
            <a:off x="10041570" y="4823392"/>
            <a:ext cx="1946455"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Enacted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enacted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5" name="Rectangle 284">
            <a:extLst>
              <a:ext uri="{FF2B5EF4-FFF2-40B4-BE49-F238E27FC236}">
                <a16:creationId xmlns:a16="http://schemas.microsoft.com/office/drawing/2014/main" id="{F48ADB03-F935-43D1-ADEC-8D4B00048B62}"/>
              </a:ext>
            </a:extLst>
          </p:cNvPr>
          <p:cNvSpPr>
            <a:spLocks noChangeArrowheads="1"/>
          </p:cNvSpPr>
          <p:nvPr/>
        </p:nvSpPr>
        <p:spPr bwMode="auto">
          <a:xfrm>
            <a:off x="9573318" y="4920963"/>
            <a:ext cx="327119" cy="205549"/>
          </a:xfrm>
          <a:prstGeom prst="rect">
            <a:avLst/>
          </a:pr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6" name="Shape 89" descr="Nevada, 25 percent by 2025." title="Nevada">
            <a:extLst>
              <a:ext uri="{FF2B5EF4-FFF2-40B4-BE49-F238E27FC236}">
                <a16:creationId xmlns:a16="http://schemas.microsoft.com/office/drawing/2014/main" id="{BADD8A13-27DC-4154-A643-0CA5AF5871B9}"/>
              </a:ext>
            </a:extLst>
          </p:cNvPr>
          <p:cNvSpPr/>
          <p:nvPr/>
        </p:nvSpPr>
        <p:spPr>
          <a:xfrm>
            <a:off x="2269805" y="3452168"/>
            <a:ext cx="951873" cy="1428101"/>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00" name="Shape 103" descr="Wisconsin, varies by utility, 10 percent by 2015 statewide." title="Wisconsin">
            <a:extLst>
              <a:ext uri="{FF2B5EF4-FFF2-40B4-BE49-F238E27FC236}">
                <a16:creationId xmlns:a16="http://schemas.microsoft.com/office/drawing/2014/main" id="{EC5D3735-5B91-4433-B4DD-0AA353FB9A83}"/>
              </a:ext>
            </a:extLst>
          </p:cNvPr>
          <p:cNvSpPr/>
          <p:nvPr/>
        </p:nvSpPr>
        <p:spPr>
          <a:xfrm>
            <a:off x="6163860" y="2828336"/>
            <a:ext cx="801243" cy="820941"/>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accent5">
              <a:lumMod val="40000"/>
              <a:lumOff val="60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2" name="Shape 97" descr="Pennsylvania, 18 percent by 2021." title="Pennsylvania">
            <a:extLst>
              <a:ext uri="{FF2B5EF4-FFF2-40B4-BE49-F238E27FC236}">
                <a16:creationId xmlns:a16="http://schemas.microsoft.com/office/drawing/2014/main" id="{A3E39473-21F6-437D-BE0B-2C4A2B55F44B}"/>
              </a:ext>
            </a:extLst>
          </p:cNvPr>
          <p:cNvSpPr/>
          <p:nvPr/>
        </p:nvSpPr>
        <p:spPr>
          <a:xfrm>
            <a:off x="7928736" y="3426335"/>
            <a:ext cx="881193" cy="560812"/>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14" name="组合 1">
            <a:extLst>
              <a:ext uri="{FF2B5EF4-FFF2-40B4-BE49-F238E27FC236}">
                <a16:creationId xmlns:a16="http://schemas.microsoft.com/office/drawing/2014/main" id="{4268A59E-54E6-44C5-BC8B-D20D52073E3D}"/>
              </a:ext>
            </a:extLst>
          </p:cNvPr>
          <p:cNvGrpSpPr/>
          <p:nvPr/>
        </p:nvGrpSpPr>
        <p:grpSpPr>
          <a:xfrm>
            <a:off x="5914414" y="6265799"/>
            <a:ext cx="1214967" cy="280268"/>
            <a:chOff x="596900" y="2955925"/>
            <a:chExt cx="8175625" cy="1885950"/>
          </a:xfrm>
        </p:grpSpPr>
        <p:grpSp>
          <p:nvGrpSpPr>
            <p:cNvPr id="116" name="Group 4">
              <a:extLst>
                <a:ext uri="{FF2B5EF4-FFF2-40B4-BE49-F238E27FC236}">
                  <a16:creationId xmlns:a16="http://schemas.microsoft.com/office/drawing/2014/main" id="{1E2E0305-DE32-4164-85E7-5DC26901A675}"/>
                </a:ext>
              </a:extLst>
            </p:cNvPr>
            <p:cNvGrpSpPr>
              <a:grpSpLocks/>
            </p:cNvGrpSpPr>
            <p:nvPr/>
          </p:nvGrpSpPr>
          <p:grpSpPr bwMode="auto">
            <a:xfrm>
              <a:off x="596900" y="2955925"/>
              <a:ext cx="8175625" cy="1885950"/>
              <a:chOff x="376" y="1862"/>
              <a:chExt cx="5150" cy="1188"/>
            </a:xfrm>
          </p:grpSpPr>
          <p:sp>
            <p:nvSpPr>
              <p:cNvPr id="118" name="Freeform 5">
                <a:extLst>
                  <a:ext uri="{FF2B5EF4-FFF2-40B4-BE49-F238E27FC236}">
                    <a16:creationId xmlns:a16="http://schemas.microsoft.com/office/drawing/2014/main" id="{7D6F7E9E-D947-44F7-8921-A1BD2C6B3C14}"/>
                  </a:ext>
                </a:extLst>
              </p:cNvPr>
              <p:cNvSpPr>
                <a:spLocks/>
              </p:cNvSpPr>
              <p:nvPr/>
            </p:nvSpPr>
            <p:spPr bwMode="auto">
              <a:xfrm>
                <a:off x="1655" y="1862"/>
                <a:ext cx="3142" cy="1188"/>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19" name="Freeform 6">
                <a:extLst>
                  <a:ext uri="{FF2B5EF4-FFF2-40B4-BE49-F238E27FC236}">
                    <a16:creationId xmlns:a16="http://schemas.microsoft.com/office/drawing/2014/main" id="{0DA4F412-F909-4471-8122-C7F8C275FAC2}"/>
                  </a:ext>
                </a:extLst>
              </p:cNvPr>
              <p:cNvSpPr>
                <a:spLocks/>
              </p:cNvSpPr>
              <p:nvPr/>
            </p:nvSpPr>
            <p:spPr bwMode="auto">
              <a:xfrm>
                <a:off x="376" y="2632"/>
                <a:ext cx="203" cy="142"/>
              </a:xfrm>
              <a:custGeom>
                <a:avLst/>
                <a:gdLst>
                  <a:gd name="T0" fmla="*/ 960 w 1015"/>
                  <a:gd name="T1" fmla="*/ 119 h 714"/>
                  <a:gd name="T2" fmla="*/ 813 w 1015"/>
                  <a:gd name="T3" fmla="*/ 0 h 714"/>
                  <a:gd name="T4" fmla="*/ 640 w 1015"/>
                  <a:gd name="T5" fmla="*/ 74 h 714"/>
                  <a:gd name="T6" fmla="*/ 530 w 1015"/>
                  <a:gd name="T7" fmla="*/ 83 h 714"/>
                  <a:gd name="T8" fmla="*/ 402 w 1015"/>
                  <a:gd name="T9" fmla="*/ 19 h 714"/>
                  <a:gd name="T10" fmla="*/ 265 w 1015"/>
                  <a:gd name="T11" fmla="*/ 64 h 714"/>
                  <a:gd name="T12" fmla="*/ 128 w 1015"/>
                  <a:gd name="T13" fmla="*/ 92 h 714"/>
                  <a:gd name="T14" fmla="*/ 82 w 1015"/>
                  <a:gd name="T15" fmla="*/ 266 h 714"/>
                  <a:gd name="T16" fmla="*/ 0 w 1015"/>
                  <a:gd name="T17" fmla="*/ 421 h 714"/>
                  <a:gd name="T18" fmla="*/ 146 w 1015"/>
                  <a:gd name="T19" fmla="*/ 522 h 714"/>
                  <a:gd name="T20" fmla="*/ 292 w 1015"/>
                  <a:gd name="T21" fmla="*/ 604 h 714"/>
                  <a:gd name="T22" fmla="*/ 429 w 1015"/>
                  <a:gd name="T23" fmla="*/ 659 h 714"/>
                  <a:gd name="T24" fmla="*/ 512 w 1015"/>
                  <a:gd name="T25" fmla="*/ 714 h 714"/>
                  <a:gd name="T26" fmla="*/ 695 w 1015"/>
                  <a:gd name="T27" fmla="*/ 659 h 714"/>
                  <a:gd name="T28" fmla="*/ 859 w 1015"/>
                  <a:gd name="T29" fmla="*/ 512 h 714"/>
                  <a:gd name="T30" fmla="*/ 941 w 1015"/>
                  <a:gd name="T31" fmla="*/ 421 h 714"/>
                  <a:gd name="T32" fmla="*/ 1015 w 1015"/>
                  <a:gd name="T33" fmla="*/ 330 h 714"/>
                  <a:gd name="T34" fmla="*/ 960 w 1015"/>
                  <a:gd name="T35" fmla="*/ 119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5" h="714">
                    <a:moveTo>
                      <a:pt x="960" y="119"/>
                    </a:moveTo>
                    <a:lnTo>
                      <a:pt x="813" y="0"/>
                    </a:lnTo>
                    <a:lnTo>
                      <a:pt x="640" y="74"/>
                    </a:lnTo>
                    <a:lnTo>
                      <a:pt x="530" y="83"/>
                    </a:lnTo>
                    <a:lnTo>
                      <a:pt x="402" y="19"/>
                    </a:lnTo>
                    <a:lnTo>
                      <a:pt x="265" y="64"/>
                    </a:lnTo>
                    <a:lnTo>
                      <a:pt x="128" y="92"/>
                    </a:lnTo>
                    <a:lnTo>
                      <a:pt x="82" y="266"/>
                    </a:lnTo>
                    <a:lnTo>
                      <a:pt x="0" y="421"/>
                    </a:lnTo>
                    <a:lnTo>
                      <a:pt x="146" y="522"/>
                    </a:lnTo>
                    <a:lnTo>
                      <a:pt x="292" y="604"/>
                    </a:lnTo>
                    <a:lnTo>
                      <a:pt x="429" y="659"/>
                    </a:lnTo>
                    <a:lnTo>
                      <a:pt x="512" y="714"/>
                    </a:lnTo>
                    <a:lnTo>
                      <a:pt x="695" y="659"/>
                    </a:lnTo>
                    <a:lnTo>
                      <a:pt x="859" y="512"/>
                    </a:lnTo>
                    <a:lnTo>
                      <a:pt x="941" y="421"/>
                    </a:lnTo>
                    <a:lnTo>
                      <a:pt x="1015" y="330"/>
                    </a:lnTo>
                    <a:lnTo>
                      <a:pt x="960" y="119"/>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0" name="Freeform 7">
                <a:extLst>
                  <a:ext uri="{FF2B5EF4-FFF2-40B4-BE49-F238E27FC236}">
                    <a16:creationId xmlns:a16="http://schemas.microsoft.com/office/drawing/2014/main" id="{2CFCD799-62D5-4C09-A950-BD25D4058262}"/>
                  </a:ext>
                </a:extLst>
              </p:cNvPr>
              <p:cNvSpPr>
                <a:spLocks/>
              </p:cNvSpPr>
              <p:nvPr/>
            </p:nvSpPr>
            <p:spPr bwMode="auto">
              <a:xfrm>
                <a:off x="4823" y="2544"/>
                <a:ext cx="599" cy="179"/>
              </a:xfrm>
              <a:custGeom>
                <a:avLst/>
                <a:gdLst>
                  <a:gd name="T0" fmla="*/ 1193 w 2997"/>
                  <a:gd name="T1" fmla="*/ 183 h 896"/>
                  <a:gd name="T2" fmla="*/ 1035 w 2997"/>
                  <a:gd name="T3" fmla="*/ 193 h 896"/>
                  <a:gd name="T4" fmla="*/ 914 w 2997"/>
                  <a:gd name="T5" fmla="*/ 289 h 896"/>
                  <a:gd name="T6" fmla="*/ 727 w 2997"/>
                  <a:gd name="T7" fmla="*/ 308 h 896"/>
                  <a:gd name="T8" fmla="*/ 587 w 2997"/>
                  <a:gd name="T9" fmla="*/ 385 h 896"/>
                  <a:gd name="T10" fmla="*/ 457 w 2997"/>
                  <a:gd name="T11" fmla="*/ 443 h 896"/>
                  <a:gd name="T12" fmla="*/ 298 w 2997"/>
                  <a:gd name="T13" fmla="*/ 482 h 896"/>
                  <a:gd name="T14" fmla="*/ 121 w 2997"/>
                  <a:gd name="T15" fmla="*/ 443 h 896"/>
                  <a:gd name="T16" fmla="*/ 0 w 2997"/>
                  <a:gd name="T17" fmla="*/ 453 h 896"/>
                  <a:gd name="T18" fmla="*/ 0 w 2997"/>
                  <a:gd name="T19" fmla="*/ 568 h 896"/>
                  <a:gd name="T20" fmla="*/ 19 w 2997"/>
                  <a:gd name="T21" fmla="*/ 674 h 896"/>
                  <a:gd name="T22" fmla="*/ 112 w 2997"/>
                  <a:gd name="T23" fmla="*/ 761 h 896"/>
                  <a:gd name="T24" fmla="*/ 177 w 2997"/>
                  <a:gd name="T25" fmla="*/ 819 h 896"/>
                  <a:gd name="T26" fmla="*/ 297 w 2997"/>
                  <a:gd name="T27" fmla="*/ 823 h 896"/>
                  <a:gd name="T28" fmla="*/ 438 w 2997"/>
                  <a:gd name="T29" fmla="*/ 896 h 896"/>
                  <a:gd name="T30" fmla="*/ 578 w 2997"/>
                  <a:gd name="T31" fmla="*/ 848 h 896"/>
                  <a:gd name="T32" fmla="*/ 746 w 2997"/>
                  <a:gd name="T33" fmla="*/ 771 h 896"/>
                  <a:gd name="T34" fmla="*/ 951 w 2997"/>
                  <a:gd name="T35" fmla="*/ 751 h 896"/>
                  <a:gd name="T36" fmla="*/ 1100 w 2997"/>
                  <a:gd name="T37" fmla="*/ 742 h 896"/>
                  <a:gd name="T38" fmla="*/ 1268 w 2997"/>
                  <a:gd name="T39" fmla="*/ 819 h 896"/>
                  <a:gd name="T40" fmla="*/ 1398 w 2997"/>
                  <a:gd name="T41" fmla="*/ 761 h 896"/>
                  <a:gd name="T42" fmla="*/ 1538 w 2997"/>
                  <a:gd name="T43" fmla="*/ 722 h 896"/>
                  <a:gd name="T44" fmla="*/ 1669 w 2997"/>
                  <a:gd name="T45" fmla="*/ 568 h 896"/>
                  <a:gd name="T46" fmla="*/ 1808 w 2997"/>
                  <a:gd name="T47" fmla="*/ 568 h 896"/>
                  <a:gd name="T48" fmla="*/ 1967 w 2997"/>
                  <a:gd name="T49" fmla="*/ 559 h 896"/>
                  <a:gd name="T50" fmla="*/ 2023 w 2997"/>
                  <a:gd name="T51" fmla="*/ 482 h 896"/>
                  <a:gd name="T52" fmla="*/ 2023 w 2997"/>
                  <a:gd name="T53" fmla="*/ 385 h 896"/>
                  <a:gd name="T54" fmla="*/ 2153 w 2997"/>
                  <a:gd name="T55" fmla="*/ 356 h 896"/>
                  <a:gd name="T56" fmla="*/ 2265 w 2997"/>
                  <a:gd name="T57" fmla="*/ 395 h 896"/>
                  <a:gd name="T58" fmla="*/ 2331 w 2997"/>
                  <a:gd name="T59" fmla="*/ 491 h 896"/>
                  <a:gd name="T60" fmla="*/ 2442 w 2997"/>
                  <a:gd name="T61" fmla="*/ 395 h 896"/>
                  <a:gd name="T62" fmla="*/ 2545 w 2997"/>
                  <a:gd name="T63" fmla="*/ 356 h 896"/>
                  <a:gd name="T64" fmla="*/ 2625 w 2997"/>
                  <a:gd name="T65" fmla="*/ 403 h 896"/>
                  <a:gd name="T66" fmla="*/ 2655 w 2997"/>
                  <a:gd name="T67" fmla="*/ 325 h 896"/>
                  <a:gd name="T68" fmla="*/ 2759 w 2997"/>
                  <a:gd name="T69" fmla="*/ 289 h 896"/>
                  <a:gd name="T70" fmla="*/ 2787 w 2997"/>
                  <a:gd name="T71" fmla="*/ 397 h 896"/>
                  <a:gd name="T72" fmla="*/ 2997 w 2997"/>
                  <a:gd name="T73" fmla="*/ 349 h 896"/>
                  <a:gd name="T74" fmla="*/ 2895 w 2997"/>
                  <a:gd name="T75" fmla="*/ 163 h 896"/>
                  <a:gd name="T76" fmla="*/ 2715 w 2997"/>
                  <a:gd name="T77" fmla="*/ 223 h 896"/>
                  <a:gd name="T78" fmla="*/ 2545 w 2997"/>
                  <a:gd name="T79" fmla="*/ 144 h 896"/>
                  <a:gd name="T80" fmla="*/ 2386 w 2997"/>
                  <a:gd name="T81" fmla="*/ 154 h 896"/>
                  <a:gd name="T82" fmla="*/ 2284 w 2997"/>
                  <a:gd name="T83" fmla="*/ 87 h 896"/>
                  <a:gd name="T84" fmla="*/ 2023 w 2997"/>
                  <a:gd name="T85" fmla="*/ 29 h 896"/>
                  <a:gd name="T86" fmla="*/ 1827 w 2997"/>
                  <a:gd name="T87" fmla="*/ 10 h 896"/>
                  <a:gd name="T88" fmla="*/ 1585 w 2997"/>
                  <a:gd name="T89" fmla="*/ 0 h 896"/>
                  <a:gd name="T90" fmla="*/ 1380 w 2997"/>
                  <a:gd name="T91" fmla="*/ 19 h 896"/>
                  <a:gd name="T92" fmla="*/ 1296 w 2997"/>
                  <a:gd name="T93" fmla="*/ 116 h 896"/>
                  <a:gd name="T94" fmla="*/ 1193 w 2997"/>
                  <a:gd name="T95" fmla="*/ 183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97" h="896">
                    <a:moveTo>
                      <a:pt x="1193" y="183"/>
                    </a:moveTo>
                    <a:lnTo>
                      <a:pt x="1035" y="193"/>
                    </a:lnTo>
                    <a:lnTo>
                      <a:pt x="914" y="289"/>
                    </a:lnTo>
                    <a:lnTo>
                      <a:pt x="727" y="308"/>
                    </a:lnTo>
                    <a:lnTo>
                      <a:pt x="587" y="385"/>
                    </a:lnTo>
                    <a:lnTo>
                      <a:pt x="457" y="443"/>
                    </a:lnTo>
                    <a:lnTo>
                      <a:pt x="298" y="482"/>
                    </a:lnTo>
                    <a:lnTo>
                      <a:pt x="121" y="443"/>
                    </a:lnTo>
                    <a:lnTo>
                      <a:pt x="0" y="453"/>
                    </a:lnTo>
                    <a:lnTo>
                      <a:pt x="0" y="568"/>
                    </a:lnTo>
                    <a:lnTo>
                      <a:pt x="19" y="674"/>
                    </a:lnTo>
                    <a:lnTo>
                      <a:pt x="112" y="761"/>
                    </a:lnTo>
                    <a:lnTo>
                      <a:pt x="177" y="819"/>
                    </a:lnTo>
                    <a:lnTo>
                      <a:pt x="297" y="823"/>
                    </a:lnTo>
                    <a:lnTo>
                      <a:pt x="438" y="896"/>
                    </a:lnTo>
                    <a:lnTo>
                      <a:pt x="578" y="848"/>
                    </a:lnTo>
                    <a:lnTo>
                      <a:pt x="746" y="771"/>
                    </a:lnTo>
                    <a:lnTo>
                      <a:pt x="951" y="751"/>
                    </a:lnTo>
                    <a:lnTo>
                      <a:pt x="1100" y="742"/>
                    </a:lnTo>
                    <a:lnTo>
                      <a:pt x="1268" y="819"/>
                    </a:lnTo>
                    <a:lnTo>
                      <a:pt x="1398" y="761"/>
                    </a:lnTo>
                    <a:lnTo>
                      <a:pt x="1538" y="722"/>
                    </a:lnTo>
                    <a:lnTo>
                      <a:pt x="1669" y="568"/>
                    </a:lnTo>
                    <a:lnTo>
                      <a:pt x="1808" y="568"/>
                    </a:lnTo>
                    <a:lnTo>
                      <a:pt x="1967" y="559"/>
                    </a:lnTo>
                    <a:lnTo>
                      <a:pt x="2023" y="482"/>
                    </a:lnTo>
                    <a:lnTo>
                      <a:pt x="2023" y="385"/>
                    </a:lnTo>
                    <a:lnTo>
                      <a:pt x="2153" y="356"/>
                    </a:lnTo>
                    <a:lnTo>
                      <a:pt x="2265" y="395"/>
                    </a:lnTo>
                    <a:lnTo>
                      <a:pt x="2331" y="491"/>
                    </a:lnTo>
                    <a:lnTo>
                      <a:pt x="2442" y="395"/>
                    </a:lnTo>
                    <a:lnTo>
                      <a:pt x="2545" y="356"/>
                    </a:lnTo>
                    <a:lnTo>
                      <a:pt x="2625" y="403"/>
                    </a:lnTo>
                    <a:lnTo>
                      <a:pt x="2655" y="325"/>
                    </a:lnTo>
                    <a:lnTo>
                      <a:pt x="2759" y="289"/>
                    </a:lnTo>
                    <a:lnTo>
                      <a:pt x="2787" y="397"/>
                    </a:lnTo>
                    <a:lnTo>
                      <a:pt x="2997" y="349"/>
                    </a:lnTo>
                    <a:lnTo>
                      <a:pt x="2895" y="163"/>
                    </a:lnTo>
                    <a:lnTo>
                      <a:pt x="2715" y="223"/>
                    </a:lnTo>
                    <a:lnTo>
                      <a:pt x="2545" y="144"/>
                    </a:lnTo>
                    <a:lnTo>
                      <a:pt x="2386" y="154"/>
                    </a:lnTo>
                    <a:lnTo>
                      <a:pt x="2284" y="87"/>
                    </a:lnTo>
                    <a:lnTo>
                      <a:pt x="2023" y="29"/>
                    </a:lnTo>
                    <a:lnTo>
                      <a:pt x="1827" y="10"/>
                    </a:lnTo>
                    <a:lnTo>
                      <a:pt x="1585" y="0"/>
                    </a:lnTo>
                    <a:lnTo>
                      <a:pt x="1380" y="19"/>
                    </a:lnTo>
                    <a:lnTo>
                      <a:pt x="1296" y="116"/>
                    </a:lnTo>
                    <a:lnTo>
                      <a:pt x="1193" y="183"/>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1" name="Freeform 8">
                <a:extLst>
                  <a:ext uri="{FF2B5EF4-FFF2-40B4-BE49-F238E27FC236}">
                    <a16:creationId xmlns:a16="http://schemas.microsoft.com/office/drawing/2014/main" id="{A9ACFC29-472E-4EF0-873C-830DF290CA99}"/>
                  </a:ext>
                </a:extLst>
              </p:cNvPr>
              <p:cNvSpPr>
                <a:spLocks/>
              </p:cNvSpPr>
              <p:nvPr/>
            </p:nvSpPr>
            <p:spPr bwMode="auto">
              <a:xfrm>
                <a:off x="5296" y="2170"/>
                <a:ext cx="180" cy="141"/>
              </a:xfrm>
              <a:custGeom>
                <a:avLst/>
                <a:gdLst>
                  <a:gd name="T0" fmla="*/ 483 w 900"/>
                  <a:gd name="T1" fmla="*/ 114 h 709"/>
                  <a:gd name="T2" fmla="*/ 386 w 900"/>
                  <a:gd name="T3" fmla="*/ 138 h 709"/>
                  <a:gd name="T4" fmla="*/ 306 w 900"/>
                  <a:gd name="T5" fmla="*/ 122 h 709"/>
                  <a:gd name="T6" fmla="*/ 241 w 900"/>
                  <a:gd name="T7" fmla="*/ 162 h 709"/>
                  <a:gd name="T8" fmla="*/ 193 w 900"/>
                  <a:gd name="T9" fmla="*/ 106 h 709"/>
                  <a:gd name="T10" fmla="*/ 126 w 900"/>
                  <a:gd name="T11" fmla="*/ 78 h 709"/>
                  <a:gd name="T12" fmla="*/ 24 w 900"/>
                  <a:gd name="T13" fmla="*/ 0 h 709"/>
                  <a:gd name="T14" fmla="*/ 0 w 900"/>
                  <a:gd name="T15" fmla="*/ 57 h 709"/>
                  <a:gd name="T16" fmla="*/ 80 w 900"/>
                  <a:gd name="T17" fmla="*/ 218 h 709"/>
                  <a:gd name="T18" fmla="*/ 161 w 900"/>
                  <a:gd name="T19" fmla="*/ 315 h 709"/>
                  <a:gd name="T20" fmla="*/ 225 w 900"/>
                  <a:gd name="T21" fmla="*/ 460 h 709"/>
                  <a:gd name="T22" fmla="*/ 298 w 900"/>
                  <a:gd name="T23" fmla="*/ 524 h 709"/>
                  <a:gd name="T24" fmla="*/ 370 w 900"/>
                  <a:gd name="T25" fmla="*/ 612 h 709"/>
                  <a:gd name="T26" fmla="*/ 467 w 900"/>
                  <a:gd name="T27" fmla="*/ 709 h 709"/>
                  <a:gd name="T28" fmla="*/ 555 w 900"/>
                  <a:gd name="T29" fmla="*/ 645 h 709"/>
                  <a:gd name="T30" fmla="*/ 531 w 900"/>
                  <a:gd name="T31" fmla="*/ 540 h 709"/>
                  <a:gd name="T32" fmla="*/ 390 w 900"/>
                  <a:gd name="T33" fmla="*/ 462 h 709"/>
                  <a:gd name="T34" fmla="*/ 378 w 900"/>
                  <a:gd name="T35" fmla="*/ 378 h 709"/>
                  <a:gd name="T36" fmla="*/ 468 w 900"/>
                  <a:gd name="T37" fmla="*/ 372 h 709"/>
                  <a:gd name="T38" fmla="*/ 578 w 900"/>
                  <a:gd name="T39" fmla="*/ 394 h 709"/>
                  <a:gd name="T40" fmla="*/ 620 w 900"/>
                  <a:gd name="T41" fmla="*/ 532 h 709"/>
                  <a:gd name="T42" fmla="*/ 696 w 900"/>
                  <a:gd name="T43" fmla="*/ 498 h 709"/>
                  <a:gd name="T44" fmla="*/ 774 w 900"/>
                  <a:gd name="T45" fmla="*/ 564 h 709"/>
                  <a:gd name="T46" fmla="*/ 805 w 900"/>
                  <a:gd name="T47" fmla="*/ 492 h 709"/>
                  <a:gd name="T48" fmla="*/ 774 w 900"/>
                  <a:gd name="T49" fmla="*/ 396 h 709"/>
                  <a:gd name="T50" fmla="*/ 900 w 900"/>
                  <a:gd name="T51" fmla="*/ 426 h 709"/>
                  <a:gd name="T52" fmla="*/ 877 w 900"/>
                  <a:gd name="T53" fmla="*/ 307 h 709"/>
                  <a:gd name="T54" fmla="*/ 837 w 900"/>
                  <a:gd name="T55" fmla="*/ 250 h 709"/>
                  <a:gd name="T56" fmla="*/ 774 w 900"/>
                  <a:gd name="T57" fmla="*/ 246 h 709"/>
                  <a:gd name="T58" fmla="*/ 714 w 900"/>
                  <a:gd name="T59" fmla="*/ 186 h 709"/>
                  <a:gd name="T60" fmla="*/ 595 w 900"/>
                  <a:gd name="T61" fmla="*/ 130 h 709"/>
                  <a:gd name="T62" fmla="*/ 483 w 900"/>
                  <a:gd name="T63" fmla="*/ 11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0" h="709">
                    <a:moveTo>
                      <a:pt x="483" y="114"/>
                    </a:moveTo>
                    <a:lnTo>
                      <a:pt x="386" y="138"/>
                    </a:lnTo>
                    <a:lnTo>
                      <a:pt x="306" y="122"/>
                    </a:lnTo>
                    <a:lnTo>
                      <a:pt x="241" y="162"/>
                    </a:lnTo>
                    <a:lnTo>
                      <a:pt x="193" y="106"/>
                    </a:lnTo>
                    <a:lnTo>
                      <a:pt x="126" y="78"/>
                    </a:lnTo>
                    <a:lnTo>
                      <a:pt x="24" y="0"/>
                    </a:lnTo>
                    <a:lnTo>
                      <a:pt x="0" y="57"/>
                    </a:lnTo>
                    <a:lnTo>
                      <a:pt x="80" y="218"/>
                    </a:lnTo>
                    <a:lnTo>
                      <a:pt x="161" y="315"/>
                    </a:lnTo>
                    <a:lnTo>
                      <a:pt x="225" y="460"/>
                    </a:lnTo>
                    <a:lnTo>
                      <a:pt x="298" y="524"/>
                    </a:lnTo>
                    <a:lnTo>
                      <a:pt x="370" y="612"/>
                    </a:lnTo>
                    <a:lnTo>
                      <a:pt x="467" y="709"/>
                    </a:lnTo>
                    <a:lnTo>
                      <a:pt x="555" y="645"/>
                    </a:lnTo>
                    <a:lnTo>
                      <a:pt x="531" y="540"/>
                    </a:lnTo>
                    <a:lnTo>
                      <a:pt x="390" y="462"/>
                    </a:lnTo>
                    <a:lnTo>
                      <a:pt x="378" y="378"/>
                    </a:lnTo>
                    <a:lnTo>
                      <a:pt x="468" y="372"/>
                    </a:lnTo>
                    <a:lnTo>
                      <a:pt x="578" y="394"/>
                    </a:lnTo>
                    <a:lnTo>
                      <a:pt x="620" y="532"/>
                    </a:lnTo>
                    <a:lnTo>
                      <a:pt x="696" y="498"/>
                    </a:lnTo>
                    <a:lnTo>
                      <a:pt x="774" y="564"/>
                    </a:lnTo>
                    <a:lnTo>
                      <a:pt x="805" y="492"/>
                    </a:lnTo>
                    <a:lnTo>
                      <a:pt x="774" y="396"/>
                    </a:lnTo>
                    <a:lnTo>
                      <a:pt x="900" y="426"/>
                    </a:lnTo>
                    <a:lnTo>
                      <a:pt x="877" y="307"/>
                    </a:lnTo>
                    <a:lnTo>
                      <a:pt x="837" y="250"/>
                    </a:lnTo>
                    <a:lnTo>
                      <a:pt x="774" y="246"/>
                    </a:lnTo>
                    <a:lnTo>
                      <a:pt x="714" y="186"/>
                    </a:lnTo>
                    <a:lnTo>
                      <a:pt x="595" y="130"/>
                    </a:lnTo>
                    <a:lnTo>
                      <a:pt x="483" y="114"/>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2" name="Freeform 9">
                <a:extLst>
                  <a:ext uri="{FF2B5EF4-FFF2-40B4-BE49-F238E27FC236}">
                    <a16:creationId xmlns:a16="http://schemas.microsoft.com/office/drawing/2014/main" id="{46B477E0-3CA6-4216-8501-85470FB393D7}"/>
                  </a:ext>
                </a:extLst>
              </p:cNvPr>
              <p:cNvSpPr>
                <a:spLocks/>
              </p:cNvSpPr>
              <p:nvPr/>
            </p:nvSpPr>
            <p:spPr bwMode="auto">
              <a:xfrm>
                <a:off x="5300" y="2235"/>
                <a:ext cx="18" cy="37"/>
              </a:xfrm>
              <a:custGeom>
                <a:avLst/>
                <a:gdLst>
                  <a:gd name="T0" fmla="*/ 69 w 89"/>
                  <a:gd name="T1" fmla="*/ 0 h 183"/>
                  <a:gd name="T2" fmla="*/ 0 w 89"/>
                  <a:gd name="T3" fmla="*/ 32 h 183"/>
                  <a:gd name="T4" fmla="*/ 0 w 89"/>
                  <a:gd name="T5" fmla="*/ 134 h 183"/>
                  <a:gd name="T6" fmla="*/ 48 w 89"/>
                  <a:gd name="T7" fmla="*/ 183 h 183"/>
                  <a:gd name="T8" fmla="*/ 89 w 89"/>
                  <a:gd name="T9" fmla="*/ 110 h 183"/>
                  <a:gd name="T10" fmla="*/ 69 w 89"/>
                  <a:gd name="T11" fmla="*/ 0 h 183"/>
                </a:gdLst>
                <a:ahLst/>
                <a:cxnLst>
                  <a:cxn ang="0">
                    <a:pos x="T0" y="T1"/>
                  </a:cxn>
                  <a:cxn ang="0">
                    <a:pos x="T2" y="T3"/>
                  </a:cxn>
                  <a:cxn ang="0">
                    <a:pos x="T4" y="T5"/>
                  </a:cxn>
                  <a:cxn ang="0">
                    <a:pos x="T6" y="T7"/>
                  </a:cxn>
                  <a:cxn ang="0">
                    <a:pos x="T8" y="T9"/>
                  </a:cxn>
                  <a:cxn ang="0">
                    <a:pos x="T10" y="T11"/>
                  </a:cxn>
                </a:cxnLst>
                <a:rect l="0" t="0" r="r" b="b"/>
                <a:pathLst>
                  <a:path w="89" h="183">
                    <a:moveTo>
                      <a:pt x="69" y="0"/>
                    </a:moveTo>
                    <a:lnTo>
                      <a:pt x="0" y="32"/>
                    </a:lnTo>
                    <a:lnTo>
                      <a:pt x="0" y="134"/>
                    </a:lnTo>
                    <a:lnTo>
                      <a:pt x="48" y="183"/>
                    </a:lnTo>
                    <a:lnTo>
                      <a:pt x="89" y="110"/>
                    </a:lnTo>
                    <a:lnTo>
                      <a:pt x="69"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3" name="Freeform 10">
                <a:extLst>
                  <a:ext uri="{FF2B5EF4-FFF2-40B4-BE49-F238E27FC236}">
                    <a16:creationId xmlns:a16="http://schemas.microsoft.com/office/drawing/2014/main" id="{3CD3C252-775B-404E-9C3D-069E1A561374}"/>
                  </a:ext>
                </a:extLst>
              </p:cNvPr>
              <p:cNvSpPr>
                <a:spLocks/>
              </p:cNvSpPr>
              <p:nvPr/>
            </p:nvSpPr>
            <p:spPr bwMode="auto">
              <a:xfrm>
                <a:off x="5440" y="2176"/>
                <a:ext cx="30" cy="23"/>
              </a:xfrm>
              <a:custGeom>
                <a:avLst/>
                <a:gdLst>
                  <a:gd name="T0" fmla="*/ 96 w 152"/>
                  <a:gd name="T1" fmla="*/ 0 h 116"/>
                  <a:gd name="T2" fmla="*/ 33 w 152"/>
                  <a:gd name="T3" fmla="*/ 0 h 116"/>
                  <a:gd name="T4" fmla="*/ 0 w 152"/>
                  <a:gd name="T5" fmla="*/ 36 h 116"/>
                  <a:gd name="T6" fmla="*/ 33 w 152"/>
                  <a:gd name="T7" fmla="*/ 102 h 116"/>
                  <a:gd name="T8" fmla="*/ 80 w 152"/>
                  <a:gd name="T9" fmla="*/ 116 h 116"/>
                  <a:gd name="T10" fmla="*/ 152 w 152"/>
                  <a:gd name="T11" fmla="*/ 104 h 116"/>
                  <a:gd name="T12" fmla="*/ 152 w 152"/>
                  <a:gd name="T13" fmla="*/ 56 h 116"/>
                  <a:gd name="T14" fmla="*/ 96 w 152"/>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6">
                    <a:moveTo>
                      <a:pt x="96" y="0"/>
                    </a:moveTo>
                    <a:lnTo>
                      <a:pt x="33" y="0"/>
                    </a:lnTo>
                    <a:lnTo>
                      <a:pt x="0" y="36"/>
                    </a:lnTo>
                    <a:lnTo>
                      <a:pt x="33" y="102"/>
                    </a:lnTo>
                    <a:lnTo>
                      <a:pt x="80" y="116"/>
                    </a:lnTo>
                    <a:lnTo>
                      <a:pt x="152" y="104"/>
                    </a:lnTo>
                    <a:lnTo>
                      <a:pt x="152" y="56"/>
                    </a:lnTo>
                    <a:lnTo>
                      <a:pt x="96"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4" name="Freeform 11">
                <a:extLst>
                  <a:ext uri="{FF2B5EF4-FFF2-40B4-BE49-F238E27FC236}">
                    <a16:creationId xmlns:a16="http://schemas.microsoft.com/office/drawing/2014/main" id="{A623E7B3-1F98-43E5-A450-C558ED7CB5DC}"/>
                  </a:ext>
                </a:extLst>
              </p:cNvPr>
              <p:cNvSpPr>
                <a:spLocks/>
              </p:cNvSpPr>
              <p:nvPr/>
            </p:nvSpPr>
            <p:spPr bwMode="auto">
              <a:xfrm>
                <a:off x="5497" y="2214"/>
                <a:ext cx="29" cy="34"/>
              </a:xfrm>
              <a:custGeom>
                <a:avLst/>
                <a:gdLst>
                  <a:gd name="T0" fmla="*/ 106 w 148"/>
                  <a:gd name="T1" fmla="*/ 0 h 170"/>
                  <a:gd name="T2" fmla="*/ 37 w 148"/>
                  <a:gd name="T3" fmla="*/ 32 h 170"/>
                  <a:gd name="T4" fmla="*/ 0 w 148"/>
                  <a:gd name="T5" fmla="*/ 74 h 170"/>
                  <a:gd name="T6" fmla="*/ 37 w 148"/>
                  <a:gd name="T7" fmla="*/ 134 h 170"/>
                  <a:gd name="T8" fmla="*/ 88 w 148"/>
                  <a:gd name="T9" fmla="*/ 170 h 170"/>
                  <a:gd name="T10" fmla="*/ 126 w 148"/>
                  <a:gd name="T11" fmla="*/ 110 h 170"/>
                  <a:gd name="T12" fmla="*/ 148 w 148"/>
                  <a:gd name="T13" fmla="*/ 50 h 170"/>
                  <a:gd name="T14" fmla="*/ 106 w 148"/>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70">
                    <a:moveTo>
                      <a:pt x="106" y="0"/>
                    </a:moveTo>
                    <a:lnTo>
                      <a:pt x="37" y="32"/>
                    </a:lnTo>
                    <a:lnTo>
                      <a:pt x="0" y="74"/>
                    </a:lnTo>
                    <a:lnTo>
                      <a:pt x="37" y="134"/>
                    </a:lnTo>
                    <a:lnTo>
                      <a:pt x="88" y="170"/>
                    </a:lnTo>
                    <a:lnTo>
                      <a:pt x="126" y="110"/>
                    </a:lnTo>
                    <a:lnTo>
                      <a:pt x="148" y="50"/>
                    </a:lnTo>
                    <a:lnTo>
                      <a:pt x="106"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grpSp>
        <p:sp>
          <p:nvSpPr>
            <p:cNvPr id="117" name="Oval 787">
              <a:extLst>
                <a:ext uri="{FF2B5EF4-FFF2-40B4-BE49-F238E27FC236}">
                  <a16:creationId xmlns:a16="http://schemas.microsoft.com/office/drawing/2014/main" id="{9D7F85BA-C6FF-4FEC-A0D1-AE40F839EABF}"/>
                </a:ext>
              </a:extLst>
            </p:cNvPr>
            <p:cNvSpPr>
              <a:spLocks noChangeArrowheads="1"/>
            </p:cNvSpPr>
            <p:nvPr/>
          </p:nvSpPr>
          <p:spPr bwMode="auto">
            <a:xfrm>
              <a:off x="6116444" y="3241155"/>
              <a:ext cx="53975" cy="52387"/>
            </a:xfrm>
            <a:prstGeom prst="ellipse">
              <a:avLst/>
            </a:pr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grpSp>
      <p:sp>
        <p:nvSpPr>
          <p:cNvPr id="125" name="Shape 79" descr="Maine, 30 percent by 2000. New renewable energy generation must reach 10 percent by 2017." title="Maine">
            <a:extLst>
              <a:ext uri="{FF2B5EF4-FFF2-40B4-BE49-F238E27FC236}">
                <a16:creationId xmlns:a16="http://schemas.microsoft.com/office/drawing/2014/main" id="{C9710474-5011-49DC-AD1B-66F3BBEFA2EB}"/>
              </a:ext>
            </a:extLst>
          </p:cNvPr>
          <p:cNvSpPr/>
          <p:nvPr/>
        </p:nvSpPr>
        <p:spPr>
          <a:xfrm>
            <a:off x="9067125" y="2232339"/>
            <a:ext cx="558495" cy="852227"/>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6" name="Shape 94" descr="North Carolina, 12.5 percent by 2021 for investor owned utilites. 10 percent by 2018 for cooperative and municipal utilities." title="North Carolina">
            <a:extLst>
              <a:ext uri="{FF2B5EF4-FFF2-40B4-BE49-F238E27FC236}">
                <a16:creationId xmlns:a16="http://schemas.microsoft.com/office/drawing/2014/main" id="{DC16900A-0F09-46EB-A911-DF303B8D4FFD}"/>
              </a:ext>
            </a:extLst>
          </p:cNvPr>
          <p:cNvSpPr/>
          <p:nvPr/>
        </p:nvSpPr>
        <p:spPr>
          <a:xfrm>
            <a:off x="7583859" y="4434526"/>
            <a:ext cx="1329612" cy="575875"/>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chemeClr val="accent5">
              <a:lumMod val="40000"/>
              <a:lumOff val="60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7" name="Shape 92" descr="New Mexico, 20 percent by 2020 for investor owned utilities. 10 percent by 2020 for cooperative utilities." title="New Mexico">
            <a:extLst>
              <a:ext uri="{FF2B5EF4-FFF2-40B4-BE49-F238E27FC236}">
                <a16:creationId xmlns:a16="http://schemas.microsoft.com/office/drawing/2014/main" id="{726EA4A9-856F-409D-B7F3-12E97A3DE87D}"/>
              </a:ext>
            </a:extLst>
          </p:cNvPr>
          <p:cNvSpPr/>
          <p:nvPr/>
        </p:nvSpPr>
        <p:spPr>
          <a:xfrm>
            <a:off x="3695547" y="4628763"/>
            <a:ext cx="1024293" cy="1064848"/>
          </a:xfrm>
          <a:custGeom>
            <a:avLst/>
            <a:gdLst/>
            <a:ahLst/>
            <a:cxnLst/>
            <a:rect l="0" t="0" r="0" b="0"/>
            <a:pathLst>
              <a:path w="120000" h="120000" extrusionOk="0">
                <a:moveTo>
                  <a:pt x="3298" y="118649"/>
                </a:moveTo>
                <a:lnTo>
                  <a:pt x="15670" y="119807"/>
                </a:lnTo>
                <a:lnTo>
                  <a:pt x="16701" y="110353"/>
                </a:lnTo>
                <a:lnTo>
                  <a:pt x="33608" y="111897"/>
                </a:lnTo>
                <a:lnTo>
                  <a:pt x="48041" y="113054"/>
                </a:lnTo>
                <a:lnTo>
                  <a:pt x="46185" y="110546"/>
                </a:lnTo>
                <a:lnTo>
                  <a:pt x="46597" y="110160"/>
                </a:lnTo>
                <a:lnTo>
                  <a:pt x="46185" y="108810"/>
                </a:lnTo>
                <a:lnTo>
                  <a:pt x="46597" y="108424"/>
                </a:lnTo>
                <a:lnTo>
                  <a:pt x="51340" y="108810"/>
                </a:lnTo>
                <a:lnTo>
                  <a:pt x="53608" y="108810"/>
                </a:lnTo>
                <a:lnTo>
                  <a:pt x="55876" y="109003"/>
                </a:lnTo>
                <a:lnTo>
                  <a:pt x="58350" y="109389"/>
                </a:lnTo>
                <a:lnTo>
                  <a:pt x="69690" y="110353"/>
                </a:lnTo>
                <a:lnTo>
                  <a:pt x="74845" y="110546"/>
                </a:lnTo>
                <a:lnTo>
                  <a:pt x="78350" y="110546"/>
                </a:lnTo>
                <a:lnTo>
                  <a:pt x="79793" y="110546"/>
                </a:lnTo>
                <a:lnTo>
                  <a:pt x="88659" y="111511"/>
                </a:lnTo>
                <a:lnTo>
                  <a:pt x="90515" y="111511"/>
                </a:lnTo>
                <a:lnTo>
                  <a:pt x="95257" y="111704"/>
                </a:lnTo>
                <a:lnTo>
                  <a:pt x="95670" y="111704"/>
                </a:lnTo>
                <a:lnTo>
                  <a:pt x="100000" y="111897"/>
                </a:lnTo>
                <a:lnTo>
                  <a:pt x="100206" y="111897"/>
                </a:lnTo>
                <a:lnTo>
                  <a:pt x="100618" y="111897"/>
                </a:lnTo>
                <a:lnTo>
                  <a:pt x="102680" y="111897"/>
                </a:lnTo>
                <a:lnTo>
                  <a:pt x="107422" y="112475"/>
                </a:lnTo>
                <a:lnTo>
                  <a:pt x="108041" y="112475"/>
                </a:lnTo>
                <a:lnTo>
                  <a:pt x="111752" y="112475"/>
                </a:lnTo>
                <a:lnTo>
                  <a:pt x="112783" y="112475"/>
                </a:lnTo>
                <a:lnTo>
                  <a:pt x="112783" y="110546"/>
                </a:lnTo>
                <a:lnTo>
                  <a:pt x="113195" y="107459"/>
                </a:lnTo>
                <a:lnTo>
                  <a:pt x="113402" y="102636"/>
                </a:lnTo>
                <a:lnTo>
                  <a:pt x="113402" y="101479"/>
                </a:lnTo>
                <a:lnTo>
                  <a:pt x="113608" y="99356"/>
                </a:lnTo>
                <a:lnTo>
                  <a:pt x="113608" y="95498"/>
                </a:lnTo>
                <a:lnTo>
                  <a:pt x="114020" y="92411"/>
                </a:lnTo>
                <a:lnTo>
                  <a:pt x="114226" y="88938"/>
                </a:lnTo>
                <a:lnTo>
                  <a:pt x="114639" y="83729"/>
                </a:lnTo>
                <a:lnTo>
                  <a:pt x="114639" y="83344"/>
                </a:lnTo>
                <a:lnTo>
                  <a:pt x="114845" y="81028"/>
                </a:lnTo>
                <a:lnTo>
                  <a:pt x="114845" y="80450"/>
                </a:lnTo>
                <a:lnTo>
                  <a:pt x="114845" y="79678"/>
                </a:lnTo>
                <a:lnTo>
                  <a:pt x="115051" y="77556"/>
                </a:lnTo>
                <a:lnTo>
                  <a:pt x="115051" y="76784"/>
                </a:lnTo>
                <a:lnTo>
                  <a:pt x="115051" y="74276"/>
                </a:lnTo>
                <a:lnTo>
                  <a:pt x="115463" y="70610"/>
                </a:lnTo>
                <a:lnTo>
                  <a:pt x="115670" y="65594"/>
                </a:lnTo>
                <a:lnTo>
                  <a:pt x="115670" y="64244"/>
                </a:lnTo>
                <a:lnTo>
                  <a:pt x="116082" y="61736"/>
                </a:lnTo>
                <a:lnTo>
                  <a:pt x="116288" y="60192"/>
                </a:lnTo>
                <a:lnTo>
                  <a:pt x="116288" y="55176"/>
                </a:lnTo>
                <a:lnTo>
                  <a:pt x="116494" y="52475"/>
                </a:lnTo>
                <a:lnTo>
                  <a:pt x="116494" y="50546"/>
                </a:lnTo>
                <a:lnTo>
                  <a:pt x="116907" y="49581"/>
                </a:lnTo>
                <a:lnTo>
                  <a:pt x="116907" y="46881"/>
                </a:lnTo>
                <a:lnTo>
                  <a:pt x="116907" y="45723"/>
                </a:lnTo>
                <a:lnTo>
                  <a:pt x="117113" y="43987"/>
                </a:lnTo>
                <a:lnTo>
                  <a:pt x="117113" y="42829"/>
                </a:lnTo>
                <a:lnTo>
                  <a:pt x="117319" y="36463"/>
                </a:lnTo>
                <a:lnTo>
                  <a:pt x="117319" y="34147"/>
                </a:lnTo>
                <a:lnTo>
                  <a:pt x="117731" y="33762"/>
                </a:lnTo>
                <a:lnTo>
                  <a:pt x="117731" y="33183"/>
                </a:lnTo>
                <a:lnTo>
                  <a:pt x="117938" y="27395"/>
                </a:lnTo>
                <a:lnTo>
                  <a:pt x="118350" y="18327"/>
                </a:lnTo>
                <a:lnTo>
                  <a:pt x="119175" y="18327"/>
                </a:lnTo>
                <a:lnTo>
                  <a:pt x="119175" y="13504"/>
                </a:lnTo>
                <a:lnTo>
                  <a:pt x="119381" y="10225"/>
                </a:lnTo>
                <a:lnTo>
                  <a:pt x="119793" y="7717"/>
                </a:lnTo>
                <a:lnTo>
                  <a:pt x="118350" y="7717"/>
                </a:lnTo>
                <a:lnTo>
                  <a:pt x="114226" y="7331"/>
                </a:lnTo>
                <a:lnTo>
                  <a:pt x="113195" y="7331"/>
                </a:lnTo>
                <a:lnTo>
                  <a:pt x="102061" y="6752"/>
                </a:lnTo>
                <a:lnTo>
                  <a:pt x="95670" y="6559"/>
                </a:lnTo>
                <a:lnTo>
                  <a:pt x="85773" y="5980"/>
                </a:lnTo>
                <a:lnTo>
                  <a:pt x="81855" y="5594"/>
                </a:lnTo>
                <a:lnTo>
                  <a:pt x="80618" y="5594"/>
                </a:lnTo>
                <a:lnTo>
                  <a:pt x="71958" y="5016"/>
                </a:lnTo>
                <a:lnTo>
                  <a:pt x="71546" y="5016"/>
                </a:lnTo>
                <a:lnTo>
                  <a:pt x="69278" y="4630"/>
                </a:lnTo>
                <a:lnTo>
                  <a:pt x="67010" y="4437"/>
                </a:lnTo>
                <a:lnTo>
                  <a:pt x="58969" y="4244"/>
                </a:lnTo>
                <a:lnTo>
                  <a:pt x="42061" y="2508"/>
                </a:lnTo>
                <a:lnTo>
                  <a:pt x="41443" y="2315"/>
                </a:lnTo>
                <a:lnTo>
                  <a:pt x="41237" y="2315"/>
                </a:lnTo>
                <a:lnTo>
                  <a:pt x="41030" y="2315"/>
                </a:lnTo>
                <a:lnTo>
                  <a:pt x="29896" y="1157"/>
                </a:lnTo>
                <a:lnTo>
                  <a:pt x="25567" y="964"/>
                </a:lnTo>
                <a:lnTo>
                  <a:pt x="20412" y="385"/>
                </a:lnTo>
                <a:lnTo>
                  <a:pt x="18969" y="385"/>
                </a:lnTo>
                <a:lnTo>
                  <a:pt x="13814" y="0"/>
                </a:lnTo>
                <a:lnTo>
                  <a:pt x="13402" y="5016"/>
                </a:lnTo>
                <a:lnTo>
                  <a:pt x="12783" y="10225"/>
                </a:lnTo>
                <a:lnTo>
                  <a:pt x="11340" y="20643"/>
                </a:lnTo>
                <a:lnTo>
                  <a:pt x="10103" y="30675"/>
                </a:lnTo>
                <a:lnTo>
                  <a:pt x="10103" y="31061"/>
                </a:lnTo>
                <a:lnTo>
                  <a:pt x="8659" y="42250"/>
                </a:lnTo>
                <a:lnTo>
                  <a:pt x="8247" y="46109"/>
                </a:lnTo>
                <a:lnTo>
                  <a:pt x="8247" y="46302"/>
                </a:lnTo>
                <a:lnTo>
                  <a:pt x="7835" y="50546"/>
                </a:lnTo>
                <a:lnTo>
                  <a:pt x="7216" y="54598"/>
                </a:lnTo>
                <a:lnTo>
                  <a:pt x="6391" y="62700"/>
                </a:lnTo>
                <a:lnTo>
                  <a:pt x="5979" y="67138"/>
                </a:lnTo>
                <a:lnTo>
                  <a:pt x="5979" y="67717"/>
                </a:lnTo>
                <a:lnTo>
                  <a:pt x="5979" y="67909"/>
                </a:lnTo>
                <a:lnTo>
                  <a:pt x="4536" y="79099"/>
                </a:lnTo>
                <a:lnTo>
                  <a:pt x="4536" y="80257"/>
                </a:lnTo>
                <a:lnTo>
                  <a:pt x="3917" y="83344"/>
                </a:lnTo>
                <a:lnTo>
                  <a:pt x="3298" y="88167"/>
                </a:lnTo>
                <a:lnTo>
                  <a:pt x="3298" y="88745"/>
                </a:lnTo>
                <a:lnTo>
                  <a:pt x="2680" y="93762"/>
                </a:lnTo>
                <a:lnTo>
                  <a:pt x="2474" y="95498"/>
                </a:lnTo>
                <a:lnTo>
                  <a:pt x="412" y="113826"/>
                </a:lnTo>
                <a:lnTo>
                  <a:pt x="412" y="114405"/>
                </a:lnTo>
                <a:lnTo>
                  <a:pt x="0" y="118456"/>
                </a:lnTo>
                <a:lnTo>
                  <a:pt x="3298" y="118649"/>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8" name="Shape 101" descr="Washington, 15 percent by 2020." title="Washington">
            <a:extLst>
              <a:ext uri="{FF2B5EF4-FFF2-40B4-BE49-F238E27FC236}">
                <a16:creationId xmlns:a16="http://schemas.microsoft.com/office/drawing/2014/main" id="{712C99AC-B6A6-4185-9C5B-E13BF6FA59F3}"/>
              </a:ext>
            </a:extLst>
          </p:cNvPr>
          <p:cNvSpPr/>
          <p:nvPr/>
        </p:nvSpPr>
        <p:spPr>
          <a:xfrm>
            <a:off x="2045393" y="2112279"/>
            <a:ext cx="1010388" cy="695800"/>
          </a:xfrm>
          <a:custGeom>
            <a:avLst/>
            <a:gdLst/>
            <a:ahLst/>
            <a:cxnLst/>
            <a:rect l="0" t="0" r="0" b="0"/>
            <a:pathLst>
              <a:path w="120000" h="120000" extrusionOk="0">
                <a:moveTo>
                  <a:pt x="108710" y="105257"/>
                </a:moveTo>
                <a:lnTo>
                  <a:pt x="108501" y="107027"/>
                </a:lnTo>
                <a:lnTo>
                  <a:pt x="109337" y="110859"/>
                </a:lnTo>
                <a:lnTo>
                  <a:pt x="108919" y="119705"/>
                </a:lnTo>
                <a:lnTo>
                  <a:pt x="102229" y="117051"/>
                </a:lnTo>
                <a:lnTo>
                  <a:pt x="102020" y="117051"/>
                </a:lnTo>
                <a:lnTo>
                  <a:pt x="99930" y="116756"/>
                </a:lnTo>
                <a:lnTo>
                  <a:pt x="98257" y="116167"/>
                </a:lnTo>
                <a:lnTo>
                  <a:pt x="98048" y="116167"/>
                </a:lnTo>
                <a:lnTo>
                  <a:pt x="96585" y="115872"/>
                </a:lnTo>
                <a:lnTo>
                  <a:pt x="92404" y="114692"/>
                </a:lnTo>
                <a:lnTo>
                  <a:pt x="92195" y="114692"/>
                </a:lnTo>
                <a:lnTo>
                  <a:pt x="88222" y="113513"/>
                </a:lnTo>
                <a:lnTo>
                  <a:pt x="80069" y="110859"/>
                </a:lnTo>
                <a:lnTo>
                  <a:pt x="76933" y="110270"/>
                </a:lnTo>
                <a:lnTo>
                  <a:pt x="74216" y="111744"/>
                </a:lnTo>
                <a:lnTo>
                  <a:pt x="72543" y="110859"/>
                </a:lnTo>
                <a:lnTo>
                  <a:pt x="69616" y="110565"/>
                </a:lnTo>
                <a:lnTo>
                  <a:pt x="67526" y="109680"/>
                </a:lnTo>
                <a:lnTo>
                  <a:pt x="65644" y="111449"/>
                </a:lnTo>
                <a:lnTo>
                  <a:pt x="62299" y="110859"/>
                </a:lnTo>
                <a:lnTo>
                  <a:pt x="61881" y="110859"/>
                </a:lnTo>
                <a:lnTo>
                  <a:pt x="61045" y="110859"/>
                </a:lnTo>
                <a:lnTo>
                  <a:pt x="60000" y="110859"/>
                </a:lnTo>
                <a:lnTo>
                  <a:pt x="56655" y="112923"/>
                </a:lnTo>
                <a:lnTo>
                  <a:pt x="52264" y="112334"/>
                </a:lnTo>
                <a:lnTo>
                  <a:pt x="49756" y="110270"/>
                </a:lnTo>
                <a:lnTo>
                  <a:pt x="49337" y="110859"/>
                </a:lnTo>
                <a:lnTo>
                  <a:pt x="46202" y="111449"/>
                </a:lnTo>
                <a:lnTo>
                  <a:pt x="45365" y="111744"/>
                </a:lnTo>
                <a:lnTo>
                  <a:pt x="40975" y="111744"/>
                </a:lnTo>
                <a:lnTo>
                  <a:pt x="40766" y="109680"/>
                </a:lnTo>
                <a:lnTo>
                  <a:pt x="37212" y="107321"/>
                </a:lnTo>
                <a:lnTo>
                  <a:pt x="36585" y="106437"/>
                </a:lnTo>
                <a:lnTo>
                  <a:pt x="36376" y="106142"/>
                </a:lnTo>
                <a:lnTo>
                  <a:pt x="32822" y="106142"/>
                </a:lnTo>
                <a:lnTo>
                  <a:pt x="31777" y="105257"/>
                </a:lnTo>
                <a:lnTo>
                  <a:pt x="29895" y="107027"/>
                </a:lnTo>
                <a:lnTo>
                  <a:pt x="26550" y="107616"/>
                </a:lnTo>
                <a:lnTo>
                  <a:pt x="25296" y="107321"/>
                </a:lnTo>
                <a:lnTo>
                  <a:pt x="24250" y="108206"/>
                </a:lnTo>
                <a:lnTo>
                  <a:pt x="21324" y="106437"/>
                </a:lnTo>
                <a:lnTo>
                  <a:pt x="16933" y="102014"/>
                </a:lnTo>
                <a:lnTo>
                  <a:pt x="17351" y="99950"/>
                </a:lnTo>
                <a:lnTo>
                  <a:pt x="17351" y="99656"/>
                </a:lnTo>
                <a:lnTo>
                  <a:pt x="17560" y="99066"/>
                </a:lnTo>
                <a:lnTo>
                  <a:pt x="17560" y="95823"/>
                </a:lnTo>
                <a:lnTo>
                  <a:pt x="17770" y="92285"/>
                </a:lnTo>
                <a:lnTo>
                  <a:pt x="15888" y="86093"/>
                </a:lnTo>
                <a:lnTo>
                  <a:pt x="12961" y="83734"/>
                </a:lnTo>
                <a:lnTo>
                  <a:pt x="12125" y="84029"/>
                </a:lnTo>
                <a:lnTo>
                  <a:pt x="10243" y="83734"/>
                </a:lnTo>
                <a:lnTo>
                  <a:pt x="9407" y="79901"/>
                </a:lnTo>
                <a:lnTo>
                  <a:pt x="9198" y="79017"/>
                </a:lnTo>
                <a:lnTo>
                  <a:pt x="6480" y="78427"/>
                </a:lnTo>
                <a:lnTo>
                  <a:pt x="5435" y="76953"/>
                </a:lnTo>
                <a:lnTo>
                  <a:pt x="3135" y="77837"/>
                </a:lnTo>
                <a:lnTo>
                  <a:pt x="1672" y="76658"/>
                </a:lnTo>
                <a:lnTo>
                  <a:pt x="1254" y="74889"/>
                </a:lnTo>
                <a:lnTo>
                  <a:pt x="836" y="76363"/>
                </a:lnTo>
                <a:lnTo>
                  <a:pt x="0" y="75773"/>
                </a:lnTo>
                <a:lnTo>
                  <a:pt x="2508" y="64275"/>
                </a:lnTo>
                <a:lnTo>
                  <a:pt x="1881" y="70466"/>
                </a:lnTo>
                <a:lnTo>
                  <a:pt x="2717" y="69287"/>
                </a:lnTo>
                <a:lnTo>
                  <a:pt x="3972" y="69287"/>
                </a:lnTo>
                <a:lnTo>
                  <a:pt x="3972" y="65749"/>
                </a:lnTo>
                <a:lnTo>
                  <a:pt x="5435" y="63980"/>
                </a:lnTo>
                <a:lnTo>
                  <a:pt x="6062" y="62800"/>
                </a:lnTo>
                <a:lnTo>
                  <a:pt x="3554" y="62800"/>
                </a:lnTo>
                <a:lnTo>
                  <a:pt x="2508" y="61621"/>
                </a:lnTo>
                <a:lnTo>
                  <a:pt x="2717" y="59557"/>
                </a:lnTo>
                <a:lnTo>
                  <a:pt x="3135" y="56904"/>
                </a:lnTo>
                <a:lnTo>
                  <a:pt x="2508" y="55724"/>
                </a:lnTo>
                <a:lnTo>
                  <a:pt x="3344" y="57493"/>
                </a:lnTo>
                <a:lnTo>
                  <a:pt x="6898" y="56609"/>
                </a:lnTo>
                <a:lnTo>
                  <a:pt x="7108" y="55724"/>
                </a:lnTo>
                <a:lnTo>
                  <a:pt x="5017" y="54250"/>
                </a:lnTo>
                <a:lnTo>
                  <a:pt x="3972" y="52186"/>
                </a:lnTo>
                <a:lnTo>
                  <a:pt x="3344" y="55135"/>
                </a:lnTo>
                <a:lnTo>
                  <a:pt x="2508" y="55135"/>
                </a:lnTo>
                <a:lnTo>
                  <a:pt x="3344" y="46289"/>
                </a:lnTo>
                <a:lnTo>
                  <a:pt x="3344" y="43046"/>
                </a:lnTo>
                <a:lnTo>
                  <a:pt x="2508" y="40982"/>
                </a:lnTo>
                <a:lnTo>
                  <a:pt x="3135" y="35675"/>
                </a:lnTo>
                <a:lnTo>
                  <a:pt x="2508" y="28009"/>
                </a:lnTo>
                <a:lnTo>
                  <a:pt x="2717" y="27125"/>
                </a:lnTo>
                <a:lnTo>
                  <a:pt x="1045" y="23587"/>
                </a:lnTo>
                <a:lnTo>
                  <a:pt x="836" y="19459"/>
                </a:lnTo>
                <a:lnTo>
                  <a:pt x="1254" y="18280"/>
                </a:lnTo>
                <a:lnTo>
                  <a:pt x="1045" y="14447"/>
                </a:lnTo>
                <a:lnTo>
                  <a:pt x="3135" y="9140"/>
                </a:lnTo>
                <a:lnTo>
                  <a:pt x="2508" y="7665"/>
                </a:lnTo>
                <a:lnTo>
                  <a:pt x="3344" y="7665"/>
                </a:lnTo>
                <a:lnTo>
                  <a:pt x="12125" y="18280"/>
                </a:lnTo>
                <a:lnTo>
                  <a:pt x="20069" y="22407"/>
                </a:lnTo>
                <a:lnTo>
                  <a:pt x="20069" y="22702"/>
                </a:lnTo>
                <a:lnTo>
                  <a:pt x="25296" y="24471"/>
                </a:lnTo>
                <a:lnTo>
                  <a:pt x="27386" y="27125"/>
                </a:lnTo>
                <a:lnTo>
                  <a:pt x="28641" y="28009"/>
                </a:lnTo>
                <a:lnTo>
                  <a:pt x="28850" y="25945"/>
                </a:lnTo>
                <a:lnTo>
                  <a:pt x="30313" y="26535"/>
                </a:lnTo>
                <a:lnTo>
                  <a:pt x="29477" y="27125"/>
                </a:lnTo>
                <a:lnTo>
                  <a:pt x="29895" y="28894"/>
                </a:lnTo>
                <a:lnTo>
                  <a:pt x="30940" y="35085"/>
                </a:lnTo>
                <a:lnTo>
                  <a:pt x="28222" y="37149"/>
                </a:lnTo>
                <a:lnTo>
                  <a:pt x="28222" y="38329"/>
                </a:lnTo>
                <a:lnTo>
                  <a:pt x="31777" y="35085"/>
                </a:lnTo>
                <a:lnTo>
                  <a:pt x="32613" y="35085"/>
                </a:lnTo>
                <a:lnTo>
                  <a:pt x="32404" y="39508"/>
                </a:lnTo>
                <a:lnTo>
                  <a:pt x="31986" y="39213"/>
                </a:lnTo>
                <a:lnTo>
                  <a:pt x="30940" y="45995"/>
                </a:lnTo>
                <a:lnTo>
                  <a:pt x="31149" y="46289"/>
                </a:lnTo>
                <a:lnTo>
                  <a:pt x="31358" y="49238"/>
                </a:lnTo>
                <a:lnTo>
                  <a:pt x="31986" y="51007"/>
                </a:lnTo>
                <a:lnTo>
                  <a:pt x="29895" y="51597"/>
                </a:lnTo>
                <a:lnTo>
                  <a:pt x="29477" y="51007"/>
                </a:lnTo>
                <a:lnTo>
                  <a:pt x="29477" y="50417"/>
                </a:lnTo>
                <a:lnTo>
                  <a:pt x="29686" y="53071"/>
                </a:lnTo>
                <a:lnTo>
                  <a:pt x="31149" y="52481"/>
                </a:lnTo>
                <a:lnTo>
                  <a:pt x="32822" y="51597"/>
                </a:lnTo>
                <a:lnTo>
                  <a:pt x="32404" y="48943"/>
                </a:lnTo>
                <a:lnTo>
                  <a:pt x="33658" y="38624"/>
                </a:lnTo>
                <a:lnTo>
                  <a:pt x="36376" y="34201"/>
                </a:lnTo>
                <a:lnTo>
                  <a:pt x="37212" y="33906"/>
                </a:lnTo>
                <a:lnTo>
                  <a:pt x="37421" y="32432"/>
                </a:lnTo>
                <a:lnTo>
                  <a:pt x="36167" y="28304"/>
                </a:lnTo>
                <a:lnTo>
                  <a:pt x="36167" y="25061"/>
                </a:lnTo>
                <a:lnTo>
                  <a:pt x="35121" y="28009"/>
                </a:lnTo>
                <a:lnTo>
                  <a:pt x="35749" y="30368"/>
                </a:lnTo>
                <a:lnTo>
                  <a:pt x="34912" y="28009"/>
                </a:lnTo>
                <a:lnTo>
                  <a:pt x="34076" y="27714"/>
                </a:lnTo>
                <a:lnTo>
                  <a:pt x="34285" y="23882"/>
                </a:lnTo>
                <a:lnTo>
                  <a:pt x="36376" y="24471"/>
                </a:lnTo>
                <a:lnTo>
                  <a:pt x="37003" y="22997"/>
                </a:lnTo>
                <a:lnTo>
                  <a:pt x="35121" y="20343"/>
                </a:lnTo>
                <a:lnTo>
                  <a:pt x="34285" y="19164"/>
                </a:lnTo>
                <a:lnTo>
                  <a:pt x="32404" y="22997"/>
                </a:lnTo>
                <a:lnTo>
                  <a:pt x="32822" y="29189"/>
                </a:lnTo>
                <a:lnTo>
                  <a:pt x="33449" y="29778"/>
                </a:lnTo>
                <a:lnTo>
                  <a:pt x="33658" y="28304"/>
                </a:lnTo>
                <a:lnTo>
                  <a:pt x="35540" y="30958"/>
                </a:lnTo>
                <a:lnTo>
                  <a:pt x="34912" y="35085"/>
                </a:lnTo>
                <a:lnTo>
                  <a:pt x="33449" y="31842"/>
                </a:lnTo>
                <a:lnTo>
                  <a:pt x="31986" y="30073"/>
                </a:lnTo>
                <a:lnTo>
                  <a:pt x="32404" y="25945"/>
                </a:lnTo>
                <a:lnTo>
                  <a:pt x="30940" y="23882"/>
                </a:lnTo>
                <a:lnTo>
                  <a:pt x="33240" y="18280"/>
                </a:lnTo>
                <a:lnTo>
                  <a:pt x="34285" y="11793"/>
                </a:lnTo>
                <a:lnTo>
                  <a:pt x="35749" y="17395"/>
                </a:lnTo>
                <a:lnTo>
                  <a:pt x="37003" y="12088"/>
                </a:lnTo>
                <a:lnTo>
                  <a:pt x="37212" y="8845"/>
                </a:lnTo>
                <a:lnTo>
                  <a:pt x="35749" y="7960"/>
                </a:lnTo>
                <a:lnTo>
                  <a:pt x="35121" y="11203"/>
                </a:lnTo>
                <a:lnTo>
                  <a:pt x="34285" y="3832"/>
                </a:lnTo>
                <a:lnTo>
                  <a:pt x="34912" y="0"/>
                </a:lnTo>
                <a:lnTo>
                  <a:pt x="63344" y="9140"/>
                </a:lnTo>
                <a:lnTo>
                  <a:pt x="92822" y="18280"/>
                </a:lnTo>
                <a:lnTo>
                  <a:pt x="102229" y="21228"/>
                </a:lnTo>
                <a:lnTo>
                  <a:pt x="113519" y="24471"/>
                </a:lnTo>
                <a:lnTo>
                  <a:pt x="119790" y="25945"/>
                </a:lnTo>
                <a:lnTo>
                  <a:pt x="119372" y="27125"/>
                </a:lnTo>
                <a:lnTo>
                  <a:pt x="119372" y="28304"/>
                </a:lnTo>
                <a:lnTo>
                  <a:pt x="118745" y="30368"/>
                </a:lnTo>
                <a:lnTo>
                  <a:pt x="116445" y="48058"/>
                </a:lnTo>
                <a:lnTo>
                  <a:pt x="116027" y="53071"/>
                </a:lnTo>
                <a:lnTo>
                  <a:pt x="115400" y="55135"/>
                </a:lnTo>
                <a:lnTo>
                  <a:pt x="115400" y="56314"/>
                </a:lnTo>
                <a:lnTo>
                  <a:pt x="115400" y="56609"/>
                </a:lnTo>
                <a:lnTo>
                  <a:pt x="115400" y="57493"/>
                </a:lnTo>
                <a:lnTo>
                  <a:pt x="114564" y="64275"/>
                </a:lnTo>
                <a:lnTo>
                  <a:pt x="113937" y="68108"/>
                </a:lnTo>
                <a:lnTo>
                  <a:pt x="112682" y="76363"/>
                </a:lnTo>
                <a:lnTo>
                  <a:pt x="112473" y="79606"/>
                </a:lnTo>
                <a:lnTo>
                  <a:pt x="112264" y="79901"/>
                </a:lnTo>
                <a:lnTo>
                  <a:pt x="111846" y="83734"/>
                </a:lnTo>
                <a:lnTo>
                  <a:pt x="110174" y="95528"/>
                </a:lnTo>
                <a:lnTo>
                  <a:pt x="109756" y="97002"/>
                </a:lnTo>
                <a:lnTo>
                  <a:pt x="109337" y="102014"/>
                </a:lnTo>
                <a:lnTo>
                  <a:pt x="108919" y="103194"/>
                </a:lnTo>
                <a:lnTo>
                  <a:pt x="108710" y="105257"/>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7" name="Shape 64" descr="Colorado, 30 percent by 2020 for investor owned utilities. 10 percent by 2020 for cooperative and large municipal utilities." title="Colorado">
            <a:extLst>
              <a:ext uri="{FF2B5EF4-FFF2-40B4-BE49-F238E27FC236}">
                <a16:creationId xmlns:a16="http://schemas.microsoft.com/office/drawing/2014/main" id="{CD52FEC2-7B13-464D-889F-DC08AE6C62E0}"/>
              </a:ext>
            </a:extLst>
          </p:cNvPr>
          <p:cNvSpPr/>
          <p:nvPr/>
        </p:nvSpPr>
        <p:spPr>
          <a:xfrm>
            <a:off x="3827006" y="3878879"/>
            <a:ext cx="1081069" cy="824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rgbClr val="B7DEE8"/>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0" name="Shape 65" descr="Connecticut, 27% by 2020." title="Connecticut">
            <a:extLst>
              <a:ext uri="{FF2B5EF4-FFF2-40B4-BE49-F238E27FC236}">
                <a16:creationId xmlns:a16="http://schemas.microsoft.com/office/drawing/2014/main" id="{E8328806-3869-4EB8-8204-0F85E656CAC2}"/>
              </a:ext>
            </a:extLst>
          </p:cNvPr>
          <p:cNvSpPr/>
          <p:nvPr/>
        </p:nvSpPr>
        <p:spPr>
          <a:xfrm>
            <a:off x="8897728" y="3301038"/>
            <a:ext cx="264184" cy="252597"/>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1" name="Shape 77" descr="Iowa, 105 mega watts." title="Iowa">
            <a:extLst>
              <a:ext uri="{FF2B5EF4-FFF2-40B4-BE49-F238E27FC236}">
                <a16:creationId xmlns:a16="http://schemas.microsoft.com/office/drawing/2014/main" id="{2E732A51-5EDA-4E45-83E1-276EC42ECF2F}"/>
              </a:ext>
            </a:extLst>
          </p:cNvPr>
          <p:cNvSpPr/>
          <p:nvPr/>
        </p:nvSpPr>
        <p:spPr>
          <a:xfrm>
            <a:off x="5671032" y="3465228"/>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2" name="Shape 80" descr="Maryland, 20 percent by 2022." title="Maryland">
            <a:extLst>
              <a:ext uri="{FF2B5EF4-FFF2-40B4-BE49-F238E27FC236}">
                <a16:creationId xmlns:a16="http://schemas.microsoft.com/office/drawing/2014/main" id="{81D521FA-F10D-467E-B1CE-AEE67118E243}"/>
              </a:ext>
            </a:extLst>
          </p:cNvPr>
          <p:cNvSpPr/>
          <p:nvPr/>
        </p:nvSpPr>
        <p:spPr>
          <a:xfrm>
            <a:off x="8158126" y="3857809"/>
            <a:ext cx="689428" cy="336024"/>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3" name="5-Point Star 90">
            <a:extLst>
              <a:ext uri="{FF2B5EF4-FFF2-40B4-BE49-F238E27FC236}">
                <a16:creationId xmlns:a16="http://schemas.microsoft.com/office/drawing/2014/main" id="{7DE388FE-A7AB-4B9C-B654-48ADCE6058C1}"/>
              </a:ext>
            </a:extLst>
          </p:cNvPr>
          <p:cNvSpPr/>
          <p:nvPr/>
        </p:nvSpPr>
        <p:spPr>
          <a:xfrm>
            <a:off x="8411975" y="3944349"/>
            <a:ext cx="228108" cy="229049"/>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134" name="Shape 116" descr="Florida," title="Florida">
            <a:extLst>
              <a:ext uri="{FF2B5EF4-FFF2-40B4-BE49-F238E27FC236}">
                <a16:creationId xmlns:a16="http://schemas.microsoft.com/office/drawing/2014/main" id="{623FB7A4-12CD-402B-BB9F-76BD38968B62}"/>
              </a:ext>
            </a:extLst>
          </p:cNvPr>
          <p:cNvSpPr/>
          <p:nvPr/>
        </p:nvSpPr>
        <p:spPr>
          <a:xfrm>
            <a:off x="7164241" y="5659582"/>
            <a:ext cx="1378856" cy="1049785"/>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9" name="Shape 77" descr="Iowa, 105 mega watts." title="Iowa">
            <a:extLst>
              <a:ext uri="{FF2B5EF4-FFF2-40B4-BE49-F238E27FC236}">
                <a16:creationId xmlns:a16="http://schemas.microsoft.com/office/drawing/2014/main" id="{93582BE7-15CF-446F-96A9-D8CEA1323C12}"/>
              </a:ext>
            </a:extLst>
          </p:cNvPr>
          <p:cNvSpPr/>
          <p:nvPr/>
        </p:nvSpPr>
        <p:spPr>
          <a:xfrm>
            <a:off x="5676386" y="3464891"/>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5" name="Title 1">
            <a:extLst>
              <a:ext uri="{FF2B5EF4-FFF2-40B4-BE49-F238E27FC236}">
                <a16:creationId xmlns:a16="http://schemas.microsoft.com/office/drawing/2014/main" id="{A7916191-96E5-410A-A361-56F71FE3C62A}"/>
              </a:ext>
            </a:extLst>
          </p:cNvPr>
          <p:cNvSpPr txBox="1">
            <a:spLocks/>
          </p:cNvSpPr>
          <p:nvPr/>
        </p:nvSpPr>
        <p:spPr>
          <a:xfrm>
            <a:off x="544974" y="1339186"/>
            <a:ext cx="10405017" cy="1257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Anticipated, Proposed or Enacted 100% Clean Energy Standards</a:t>
            </a: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via Bill or Executive Order	 </a:t>
            </a:r>
            <a:r>
              <a:rPr kumimoji="0" lang="en-US" sz="2000" b="1" i="1" u="none" strike="noStrike" kern="1200" cap="none" spc="0" normalizeH="0" baseline="0" noProof="0" dirty="0">
                <a:ln>
                  <a:noFill/>
                </a:ln>
                <a:solidFill>
                  <a:prstClr val="black"/>
                </a:solidFill>
                <a:effectLst/>
                <a:uLnTx/>
                <a:uFillTx/>
                <a:latin typeface="Avenir Medium"/>
                <a:ea typeface="+mj-ea"/>
                <a:cs typeface="Avenir Medium"/>
              </a:rPr>
              <a:t>MAY 2019</a:t>
            </a:r>
          </a:p>
        </p:txBody>
      </p:sp>
      <p:sp>
        <p:nvSpPr>
          <p:cNvPr id="136" name="Text Box 279">
            <a:extLst>
              <a:ext uri="{FF2B5EF4-FFF2-40B4-BE49-F238E27FC236}">
                <a16:creationId xmlns:a16="http://schemas.microsoft.com/office/drawing/2014/main" id="{5E6198A6-1F7C-40B4-9641-95C264EEA688}"/>
              </a:ext>
            </a:extLst>
          </p:cNvPr>
          <p:cNvSpPr txBox="1">
            <a:spLocks noChangeArrowheads="1"/>
          </p:cNvSpPr>
          <p:nvPr/>
        </p:nvSpPr>
        <p:spPr bwMode="auto">
          <a:xfrm>
            <a:off x="142282" y="2121387"/>
            <a:ext cx="2414204" cy="1723549"/>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charset="0"/>
                <a:ea typeface="Helvetica" charset="0"/>
                <a:cs typeface="Helvetica" charset="0"/>
              </a:rPr>
              <a:t>HI: </a:t>
            </a:r>
            <a:r>
              <a:rPr kumimoji="0" lang="en-US" sz="1400" b="0" i="0" u="none" strike="noStrike" kern="1200" cap="none" spc="0" normalizeH="0" baseline="0" noProof="0" dirty="0">
                <a:ln>
                  <a:noFill/>
                </a:ln>
                <a:solidFill>
                  <a:prstClr val="black"/>
                </a:solidFill>
                <a:effectLst/>
                <a:uLnTx/>
                <a:uFillTx/>
                <a:latin typeface="Helvetica" charset="0"/>
                <a:ea typeface="Helvetica" charset="0"/>
                <a:cs typeface="Helvetica" charset="0"/>
              </a:rPr>
              <a:t>2045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NJ: </a:t>
            </a:r>
            <a:r>
              <a:rPr lang="en-US" sz="1400" dirty="0">
                <a:solidFill>
                  <a:prstClr val="black"/>
                </a:solidFill>
                <a:latin typeface="Helvetica" charset="0"/>
                <a:ea typeface="Helvetica" charset="0"/>
                <a:cs typeface="Helvetica" charset="0"/>
              </a:rPr>
              <a:t>2050 (Clean)</a:t>
            </a:r>
            <a:endParaRPr kumimoji="0" lang="en-US" sz="14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CA: </a:t>
            </a:r>
            <a:r>
              <a:rPr lang="en-US" sz="1400" dirty="0">
                <a:solidFill>
                  <a:prstClr val="black"/>
                </a:solidFill>
                <a:latin typeface="Helvetica" charset="0"/>
                <a:ea typeface="Helvetica" charset="0"/>
                <a:cs typeface="Helvetica" charset="0"/>
              </a:rPr>
              <a:t>2045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DC: </a:t>
            </a:r>
            <a:r>
              <a:rPr lang="en-US" sz="1400" dirty="0">
                <a:solidFill>
                  <a:prstClr val="black"/>
                </a:solidFill>
                <a:latin typeface="Helvetica" charset="0"/>
                <a:ea typeface="Helvetica" charset="0"/>
                <a:cs typeface="Helvetica" charset="0"/>
              </a:rPr>
              <a:t>2032 (Renewables)</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WA: </a:t>
            </a:r>
            <a:r>
              <a:rPr lang="en-US" sz="1400" dirty="0">
                <a:solidFill>
                  <a:prstClr val="black"/>
                </a:solidFill>
                <a:latin typeface="Helvetica" charset="0"/>
                <a:ea typeface="Helvetica" charset="0"/>
                <a:cs typeface="Helvetica" charset="0"/>
              </a:rPr>
              <a:t>2045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NM: </a:t>
            </a:r>
            <a:r>
              <a:rPr lang="en-US" sz="1400" dirty="0">
                <a:solidFill>
                  <a:prstClr val="black"/>
                </a:solidFill>
                <a:latin typeface="Helvetica" charset="0"/>
                <a:ea typeface="Helvetica" charset="0"/>
                <a:cs typeface="Helvetica" charset="0"/>
              </a:rPr>
              <a:t>2045-2050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NV: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PR: </a:t>
            </a:r>
            <a:r>
              <a:rPr lang="en-US" sz="1400" dirty="0">
                <a:solidFill>
                  <a:prstClr val="black"/>
                </a:solidFill>
                <a:latin typeface="Helvetica" charset="0"/>
                <a:ea typeface="Helvetica" charset="0"/>
                <a:cs typeface="Helvetica" charset="0"/>
              </a:rPr>
              <a:t>2050 (Renewables)</a:t>
            </a:r>
          </a:p>
        </p:txBody>
      </p:sp>
      <p:sp>
        <p:nvSpPr>
          <p:cNvPr id="141" name="Shape 91" descr="New Jersey, 20.38 percent by 2021, plus 4.1% solar by 2028." title="New Jersey">
            <a:extLst>
              <a:ext uri="{FF2B5EF4-FFF2-40B4-BE49-F238E27FC236}">
                <a16:creationId xmlns:a16="http://schemas.microsoft.com/office/drawing/2014/main" id="{558169FB-C191-494B-94D8-6347E39DF096}"/>
              </a:ext>
            </a:extLst>
          </p:cNvPr>
          <p:cNvSpPr/>
          <p:nvPr/>
        </p:nvSpPr>
        <p:spPr>
          <a:xfrm>
            <a:off x="8722879" y="3537108"/>
            <a:ext cx="203931" cy="451894"/>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Tree>
    <p:extLst>
      <p:ext uri="{BB962C8B-B14F-4D97-AF65-F5344CB8AC3E}">
        <p14:creationId xmlns:p14="http://schemas.microsoft.com/office/powerpoint/2010/main" val="2073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0" grpId="0" animBg="1"/>
      <p:bldP spid="112" grpId="0" animBg="1"/>
      <p:bldP spid="125" grpId="0" animBg="1"/>
      <p:bldP spid="126" grpId="0" animBg="1"/>
      <p:bldP spid="127" grpId="0" animBg="1"/>
      <p:bldP spid="97"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2CA0DA-A798-45D9-AB68-21922A9F804D}"/>
              </a:ext>
            </a:extLst>
          </p:cNvPr>
          <p:cNvPicPr>
            <a:picLocks noChangeAspect="1"/>
          </p:cNvPicPr>
          <p:nvPr/>
        </p:nvPicPr>
        <p:blipFill rotWithShape="1">
          <a:blip r:embed="rId3">
            <a:extLst>
              <a:ext uri="{28A0092B-C50C-407E-A947-70E740481C1C}">
                <a14:useLocalDpi xmlns:a14="http://schemas.microsoft.com/office/drawing/2010/main" val="0"/>
              </a:ext>
            </a:extLst>
          </a:blip>
          <a:srcRect t="7037" b="72223"/>
          <a:stretch/>
        </p:blipFill>
        <p:spPr>
          <a:xfrm>
            <a:off x="0" y="-28244"/>
            <a:ext cx="12192000" cy="1422400"/>
          </a:xfrm>
          <a:prstGeom prst="rect">
            <a:avLst/>
          </a:prstGeom>
        </p:spPr>
      </p:pic>
      <p:grpSp>
        <p:nvGrpSpPr>
          <p:cNvPr id="110" name="Group 109">
            <a:extLst>
              <a:ext uri="{FF2B5EF4-FFF2-40B4-BE49-F238E27FC236}">
                <a16:creationId xmlns:a16="http://schemas.microsoft.com/office/drawing/2014/main" id="{81503620-1EA2-7B4B-AE20-26C8D587518E}"/>
              </a:ext>
            </a:extLst>
          </p:cNvPr>
          <p:cNvGrpSpPr/>
          <p:nvPr/>
        </p:nvGrpSpPr>
        <p:grpSpPr>
          <a:xfrm>
            <a:off x="795502" y="2115069"/>
            <a:ext cx="8832193" cy="4668361"/>
            <a:chOff x="724400" y="1639678"/>
            <a:chExt cx="6624145" cy="3501271"/>
          </a:xfrm>
        </p:grpSpPr>
        <p:grpSp>
          <p:nvGrpSpPr>
            <p:cNvPr id="7" name="Group 6">
              <a:extLst>
                <a:ext uri="{FF2B5EF4-FFF2-40B4-BE49-F238E27FC236}">
                  <a16:creationId xmlns:a16="http://schemas.microsoft.com/office/drawing/2014/main" id="{D5842B5F-1457-7249-B49E-79A323C76949}"/>
                </a:ext>
              </a:extLst>
            </p:cNvPr>
            <p:cNvGrpSpPr/>
            <p:nvPr/>
          </p:nvGrpSpPr>
          <p:grpSpPr>
            <a:xfrm>
              <a:off x="1411031" y="1639678"/>
              <a:ext cx="5937514" cy="3501271"/>
              <a:chOff x="1221639" y="1139608"/>
              <a:chExt cx="7196987" cy="4243965"/>
            </a:xfrm>
          </p:grpSpPr>
          <p:sp>
            <p:nvSpPr>
              <p:cNvPr id="8" name="Shape 58" descr="Arizona, 15 percent by 2025." title="Arizona">
                <a:extLst>
                  <a:ext uri="{FF2B5EF4-FFF2-40B4-BE49-F238E27FC236}">
                    <a16:creationId xmlns:a16="http://schemas.microsoft.com/office/drawing/2014/main" id="{ED4B37BE-3415-8047-96EF-904774FEE448}"/>
                  </a:ext>
                </a:extLst>
              </p:cNvPr>
              <p:cNvSpPr/>
              <p:nvPr/>
            </p:nvSpPr>
            <p:spPr>
              <a:xfrm>
                <a:off x="2222370" y="3315863"/>
                <a:ext cx="913795" cy="1048626"/>
              </a:xfrm>
              <a:custGeom>
                <a:avLst/>
                <a:gdLst/>
                <a:ahLst/>
                <a:cxnLst/>
                <a:rect l="0" t="0" r="0" b="0"/>
                <a:pathLst>
                  <a:path w="120000" h="120000" extrusionOk="0">
                    <a:moveTo>
                      <a:pt x="0" y="82912"/>
                    </a:moveTo>
                    <a:lnTo>
                      <a:pt x="2315" y="80416"/>
                    </a:lnTo>
                    <a:lnTo>
                      <a:pt x="5684" y="80416"/>
                    </a:lnTo>
                    <a:lnTo>
                      <a:pt x="7578" y="75423"/>
                    </a:lnTo>
                    <a:lnTo>
                      <a:pt x="6105" y="75066"/>
                    </a:lnTo>
                    <a:lnTo>
                      <a:pt x="3999" y="73283"/>
                    </a:lnTo>
                    <a:lnTo>
                      <a:pt x="4842" y="67934"/>
                    </a:lnTo>
                    <a:lnTo>
                      <a:pt x="6526" y="67043"/>
                    </a:lnTo>
                    <a:lnTo>
                      <a:pt x="9894" y="62407"/>
                    </a:lnTo>
                    <a:lnTo>
                      <a:pt x="10947" y="57236"/>
                    </a:lnTo>
                    <a:lnTo>
                      <a:pt x="11789" y="56701"/>
                    </a:lnTo>
                    <a:lnTo>
                      <a:pt x="12842" y="54918"/>
                    </a:lnTo>
                    <a:lnTo>
                      <a:pt x="16210" y="53848"/>
                    </a:lnTo>
                    <a:lnTo>
                      <a:pt x="18315" y="52600"/>
                    </a:lnTo>
                    <a:lnTo>
                      <a:pt x="18947" y="51530"/>
                    </a:lnTo>
                    <a:lnTo>
                      <a:pt x="15157" y="48142"/>
                    </a:lnTo>
                    <a:lnTo>
                      <a:pt x="15157" y="47072"/>
                    </a:lnTo>
                    <a:lnTo>
                      <a:pt x="13894" y="42436"/>
                    </a:lnTo>
                    <a:lnTo>
                      <a:pt x="12210" y="39762"/>
                    </a:lnTo>
                    <a:lnTo>
                      <a:pt x="12421" y="36731"/>
                    </a:lnTo>
                    <a:lnTo>
                      <a:pt x="14315" y="32273"/>
                    </a:lnTo>
                    <a:lnTo>
                      <a:pt x="14315" y="22466"/>
                    </a:lnTo>
                    <a:lnTo>
                      <a:pt x="15157" y="19970"/>
                    </a:lnTo>
                    <a:lnTo>
                      <a:pt x="14526" y="15690"/>
                    </a:lnTo>
                    <a:lnTo>
                      <a:pt x="19157" y="15156"/>
                    </a:lnTo>
                    <a:lnTo>
                      <a:pt x="23368" y="18187"/>
                    </a:lnTo>
                    <a:lnTo>
                      <a:pt x="27368" y="15512"/>
                    </a:lnTo>
                    <a:lnTo>
                      <a:pt x="29684" y="2852"/>
                    </a:lnTo>
                    <a:lnTo>
                      <a:pt x="30526" y="0"/>
                    </a:lnTo>
                    <a:lnTo>
                      <a:pt x="36210" y="713"/>
                    </a:lnTo>
                    <a:lnTo>
                      <a:pt x="42315" y="1426"/>
                    </a:lnTo>
                    <a:lnTo>
                      <a:pt x="50736" y="2674"/>
                    </a:lnTo>
                    <a:lnTo>
                      <a:pt x="51368" y="2674"/>
                    </a:lnTo>
                    <a:lnTo>
                      <a:pt x="53684" y="2852"/>
                    </a:lnTo>
                    <a:lnTo>
                      <a:pt x="57263" y="3387"/>
                    </a:lnTo>
                    <a:lnTo>
                      <a:pt x="71157" y="4814"/>
                    </a:lnTo>
                    <a:lnTo>
                      <a:pt x="75789" y="5527"/>
                    </a:lnTo>
                    <a:lnTo>
                      <a:pt x="77263" y="5527"/>
                    </a:lnTo>
                    <a:lnTo>
                      <a:pt x="80210" y="5884"/>
                    </a:lnTo>
                    <a:lnTo>
                      <a:pt x="84842" y="6419"/>
                    </a:lnTo>
                    <a:lnTo>
                      <a:pt x="89263" y="6775"/>
                    </a:lnTo>
                    <a:lnTo>
                      <a:pt x="93894" y="7310"/>
                    </a:lnTo>
                    <a:lnTo>
                      <a:pt x="94315" y="7488"/>
                    </a:lnTo>
                    <a:lnTo>
                      <a:pt x="102526" y="8380"/>
                    </a:lnTo>
                    <a:lnTo>
                      <a:pt x="109263" y="9093"/>
                    </a:lnTo>
                    <a:lnTo>
                      <a:pt x="111578" y="9271"/>
                    </a:lnTo>
                    <a:lnTo>
                      <a:pt x="119789" y="9985"/>
                    </a:lnTo>
                    <a:lnTo>
                      <a:pt x="119157" y="14799"/>
                    </a:lnTo>
                    <a:lnTo>
                      <a:pt x="118526" y="19613"/>
                    </a:lnTo>
                    <a:lnTo>
                      <a:pt x="117052" y="29242"/>
                    </a:lnTo>
                    <a:lnTo>
                      <a:pt x="115789" y="38514"/>
                    </a:lnTo>
                    <a:lnTo>
                      <a:pt x="115789" y="38870"/>
                    </a:lnTo>
                    <a:lnTo>
                      <a:pt x="114526" y="49390"/>
                    </a:lnTo>
                    <a:lnTo>
                      <a:pt x="113894" y="52778"/>
                    </a:lnTo>
                    <a:lnTo>
                      <a:pt x="113894" y="52956"/>
                    </a:lnTo>
                    <a:lnTo>
                      <a:pt x="113473" y="57057"/>
                    </a:lnTo>
                    <a:lnTo>
                      <a:pt x="113052" y="60624"/>
                    </a:lnTo>
                    <a:lnTo>
                      <a:pt x="112000" y="68112"/>
                    </a:lnTo>
                    <a:lnTo>
                      <a:pt x="111578" y="72213"/>
                    </a:lnTo>
                    <a:lnTo>
                      <a:pt x="111578" y="72748"/>
                    </a:lnTo>
                    <a:lnTo>
                      <a:pt x="111578" y="73105"/>
                    </a:lnTo>
                    <a:lnTo>
                      <a:pt x="110105" y="83447"/>
                    </a:lnTo>
                    <a:lnTo>
                      <a:pt x="110105" y="84338"/>
                    </a:lnTo>
                    <a:lnTo>
                      <a:pt x="109473" y="87369"/>
                    </a:lnTo>
                    <a:lnTo>
                      <a:pt x="108842" y="91827"/>
                    </a:lnTo>
                    <a:lnTo>
                      <a:pt x="108842" y="92362"/>
                    </a:lnTo>
                    <a:lnTo>
                      <a:pt x="108210" y="96998"/>
                    </a:lnTo>
                    <a:lnTo>
                      <a:pt x="108000" y="98424"/>
                    </a:lnTo>
                    <a:lnTo>
                      <a:pt x="105894" y="115542"/>
                    </a:lnTo>
                    <a:lnTo>
                      <a:pt x="105894" y="116077"/>
                    </a:lnTo>
                    <a:lnTo>
                      <a:pt x="105263" y="119821"/>
                    </a:lnTo>
                    <a:lnTo>
                      <a:pt x="78105" y="116968"/>
                    </a:lnTo>
                    <a:lnTo>
                      <a:pt x="66526" y="115720"/>
                    </a:lnTo>
                    <a:lnTo>
                      <a:pt x="61894" y="113580"/>
                    </a:lnTo>
                    <a:lnTo>
                      <a:pt x="61263" y="113224"/>
                    </a:lnTo>
                    <a:lnTo>
                      <a:pt x="58526" y="112332"/>
                    </a:lnTo>
                    <a:lnTo>
                      <a:pt x="25894" y="96998"/>
                    </a:lnTo>
                    <a:lnTo>
                      <a:pt x="2315" y="85586"/>
                    </a:lnTo>
                    <a:lnTo>
                      <a:pt x="0" y="829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 name="Shape 59" descr="California, 33 percent by 2020." title="California">
                <a:extLst>
                  <a:ext uri="{FF2B5EF4-FFF2-40B4-BE49-F238E27FC236}">
                    <a16:creationId xmlns:a16="http://schemas.microsoft.com/office/drawing/2014/main" id="{E39F9DF1-86A3-754C-89A5-9181EE900590}"/>
                  </a:ext>
                </a:extLst>
              </p:cNvPr>
              <p:cNvSpPr/>
              <p:nvPr/>
            </p:nvSpPr>
            <p:spPr>
              <a:xfrm>
                <a:off x="1221639" y="2224958"/>
                <a:ext cx="1150802" cy="1808103"/>
              </a:xfrm>
              <a:custGeom>
                <a:avLst/>
                <a:gdLst/>
                <a:ahLst/>
                <a:cxnLst/>
                <a:rect l="0" t="0" r="0" b="0"/>
                <a:pathLst>
                  <a:path w="120000" h="120000" extrusionOk="0">
                    <a:moveTo>
                      <a:pt x="106108" y="119896"/>
                    </a:moveTo>
                    <a:lnTo>
                      <a:pt x="106610" y="119896"/>
                    </a:lnTo>
                    <a:lnTo>
                      <a:pt x="109288" y="119896"/>
                    </a:lnTo>
                    <a:lnTo>
                      <a:pt x="110627" y="117007"/>
                    </a:lnTo>
                    <a:lnTo>
                      <a:pt x="109623" y="116698"/>
                    </a:lnTo>
                    <a:lnTo>
                      <a:pt x="107949" y="115666"/>
                    </a:lnTo>
                    <a:lnTo>
                      <a:pt x="108619" y="112570"/>
                    </a:lnTo>
                    <a:lnTo>
                      <a:pt x="109958" y="112055"/>
                    </a:lnTo>
                    <a:lnTo>
                      <a:pt x="112635" y="109372"/>
                    </a:lnTo>
                    <a:lnTo>
                      <a:pt x="113472" y="106380"/>
                    </a:lnTo>
                    <a:lnTo>
                      <a:pt x="114142" y="106070"/>
                    </a:lnTo>
                    <a:lnTo>
                      <a:pt x="114811" y="105038"/>
                    </a:lnTo>
                    <a:lnTo>
                      <a:pt x="117656" y="104316"/>
                    </a:lnTo>
                    <a:lnTo>
                      <a:pt x="119330" y="103594"/>
                    </a:lnTo>
                    <a:lnTo>
                      <a:pt x="119832" y="103078"/>
                    </a:lnTo>
                    <a:lnTo>
                      <a:pt x="116652" y="101014"/>
                    </a:lnTo>
                    <a:lnTo>
                      <a:pt x="116652" y="100498"/>
                    </a:lnTo>
                    <a:lnTo>
                      <a:pt x="115815" y="97712"/>
                    </a:lnTo>
                    <a:lnTo>
                      <a:pt x="114476" y="96165"/>
                    </a:lnTo>
                    <a:lnTo>
                      <a:pt x="114644" y="94411"/>
                    </a:lnTo>
                    <a:lnTo>
                      <a:pt x="111129" y="91418"/>
                    </a:lnTo>
                    <a:lnTo>
                      <a:pt x="107280" y="88116"/>
                    </a:lnTo>
                    <a:lnTo>
                      <a:pt x="102761" y="84092"/>
                    </a:lnTo>
                    <a:lnTo>
                      <a:pt x="101422" y="82957"/>
                    </a:lnTo>
                    <a:lnTo>
                      <a:pt x="99748" y="81410"/>
                    </a:lnTo>
                    <a:lnTo>
                      <a:pt x="99581" y="81410"/>
                    </a:lnTo>
                    <a:lnTo>
                      <a:pt x="95397" y="77798"/>
                    </a:lnTo>
                    <a:lnTo>
                      <a:pt x="92217" y="74806"/>
                    </a:lnTo>
                    <a:lnTo>
                      <a:pt x="85020" y="68615"/>
                    </a:lnTo>
                    <a:lnTo>
                      <a:pt x="80836" y="64901"/>
                    </a:lnTo>
                    <a:lnTo>
                      <a:pt x="79832" y="64178"/>
                    </a:lnTo>
                    <a:lnTo>
                      <a:pt x="77322" y="62012"/>
                    </a:lnTo>
                    <a:lnTo>
                      <a:pt x="76820" y="61599"/>
                    </a:lnTo>
                    <a:lnTo>
                      <a:pt x="74979" y="59948"/>
                    </a:lnTo>
                    <a:lnTo>
                      <a:pt x="70794" y="56337"/>
                    </a:lnTo>
                    <a:lnTo>
                      <a:pt x="67112" y="53035"/>
                    </a:lnTo>
                    <a:lnTo>
                      <a:pt x="65271" y="51384"/>
                    </a:lnTo>
                    <a:lnTo>
                      <a:pt x="62426" y="49114"/>
                    </a:lnTo>
                    <a:lnTo>
                      <a:pt x="61589" y="48288"/>
                    </a:lnTo>
                    <a:lnTo>
                      <a:pt x="61422" y="47979"/>
                    </a:lnTo>
                    <a:lnTo>
                      <a:pt x="60585" y="47566"/>
                    </a:lnTo>
                    <a:lnTo>
                      <a:pt x="58744" y="46018"/>
                    </a:lnTo>
                    <a:lnTo>
                      <a:pt x="57907" y="45090"/>
                    </a:lnTo>
                    <a:lnTo>
                      <a:pt x="57238" y="44574"/>
                    </a:lnTo>
                    <a:lnTo>
                      <a:pt x="55062" y="42717"/>
                    </a:lnTo>
                    <a:lnTo>
                      <a:pt x="54393" y="42098"/>
                    </a:lnTo>
                    <a:lnTo>
                      <a:pt x="54225" y="41788"/>
                    </a:lnTo>
                    <a:lnTo>
                      <a:pt x="53221" y="41272"/>
                    </a:lnTo>
                    <a:lnTo>
                      <a:pt x="53723" y="40343"/>
                    </a:lnTo>
                    <a:lnTo>
                      <a:pt x="53723" y="39931"/>
                    </a:lnTo>
                    <a:lnTo>
                      <a:pt x="53723" y="39828"/>
                    </a:lnTo>
                    <a:lnTo>
                      <a:pt x="53891" y="39415"/>
                    </a:lnTo>
                    <a:lnTo>
                      <a:pt x="54393" y="38383"/>
                    </a:lnTo>
                    <a:lnTo>
                      <a:pt x="54393" y="37661"/>
                    </a:lnTo>
                    <a:lnTo>
                      <a:pt x="54895" y="37042"/>
                    </a:lnTo>
                    <a:lnTo>
                      <a:pt x="55062" y="36216"/>
                    </a:lnTo>
                    <a:lnTo>
                      <a:pt x="55230" y="35700"/>
                    </a:lnTo>
                    <a:lnTo>
                      <a:pt x="55732" y="34256"/>
                    </a:lnTo>
                    <a:lnTo>
                      <a:pt x="56234" y="33224"/>
                    </a:lnTo>
                    <a:lnTo>
                      <a:pt x="57238" y="30644"/>
                    </a:lnTo>
                    <a:lnTo>
                      <a:pt x="59246" y="24660"/>
                    </a:lnTo>
                    <a:lnTo>
                      <a:pt x="62092" y="17024"/>
                    </a:lnTo>
                    <a:lnTo>
                      <a:pt x="62426" y="15270"/>
                    </a:lnTo>
                    <a:lnTo>
                      <a:pt x="64435" y="10730"/>
                    </a:lnTo>
                    <a:lnTo>
                      <a:pt x="65271" y="8254"/>
                    </a:lnTo>
                    <a:lnTo>
                      <a:pt x="62426" y="7841"/>
                    </a:lnTo>
                    <a:lnTo>
                      <a:pt x="61757" y="7841"/>
                    </a:lnTo>
                    <a:lnTo>
                      <a:pt x="53723" y="6500"/>
                    </a:lnTo>
                    <a:lnTo>
                      <a:pt x="51213" y="6294"/>
                    </a:lnTo>
                    <a:lnTo>
                      <a:pt x="48200" y="5778"/>
                    </a:lnTo>
                    <a:lnTo>
                      <a:pt x="46192" y="5571"/>
                    </a:lnTo>
                    <a:lnTo>
                      <a:pt x="39163" y="4436"/>
                    </a:lnTo>
                    <a:lnTo>
                      <a:pt x="36987" y="4127"/>
                    </a:lnTo>
                    <a:lnTo>
                      <a:pt x="35313" y="3817"/>
                    </a:lnTo>
                    <a:lnTo>
                      <a:pt x="25606" y="2373"/>
                    </a:lnTo>
                    <a:lnTo>
                      <a:pt x="24267" y="2063"/>
                    </a:lnTo>
                    <a:lnTo>
                      <a:pt x="23096" y="1960"/>
                    </a:lnTo>
                    <a:lnTo>
                      <a:pt x="21757" y="1857"/>
                    </a:lnTo>
                    <a:lnTo>
                      <a:pt x="20585" y="1547"/>
                    </a:lnTo>
                    <a:lnTo>
                      <a:pt x="19414" y="1341"/>
                    </a:lnTo>
                    <a:lnTo>
                      <a:pt x="18075" y="1134"/>
                    </a:lnTo>
                    <a:lnTo>
                      <a:pt x="17573" y="1134"/>
                    </a:lnTo>
                    <a:lnTo>
                      <a:pt x="15397" y="825"/>
                    </a:lnTo>
                    <a:lnTo>
                      <a:pt x="13054" y="412"/>
                    </a:lnTo>
                    <a:lnTo>
                      <a:pt x="11548" y="206"/>
                    </a:lnTo>
                    <a:lnTo>
                      <a:pt x="10376" y="0"/>
                    </a:lnTo>
                    <a:lnTo>
                      <a:pt x="8702" y="2373"/>
                    </a:lnTo>
                    <a:lnTo>
                      <a:pt x="9874" y="3404"/>
                    </a:lnTo>
                    <a:lnTo>
                      <a:pt x="9874" y="6087"/>
                    </a:lnTo>
                    <a:lnTo>
                      <a:pt x="9372" y="7016"/>
                    </a:lnTo>
                    <a:lnTo>
                      <a:pt x="7364" y="9595"/>
                    </a:lnTo>
                    <a:lnTo>
                      <a:pt x="6694" y="9595"/>
                    </a:lnTo>
                    <a:lnTo>
                      <a:pt x="6694" y="10421"/>
                    </a:lnTo>
                    <a:lnTo>
                      <a:pt x="7029" y="10421"/>
                    </a:lnTo>
                    <a:lnTo>
                      <a:pt x="7029" y="11040"/>
                    </a:lnTo>
                    <a:lnTo>
                      <a:pt x="6025" y="12278"/>
                    </a:lnTo>
                    <a:lnTo>
                      <a:pt x="1004" y="15889"/>
                    </a:lnTo>
                    <a:lnTo>
                      <a:pt x="836" y="17334"/>
                    </a:lnTo>
                    <a:lnTo>
                      <a:pt x="0" y="18469"/>
                    </a:lnTo>
                    <a:lnTo>
                      <a:pt x="2677" y="20739"/>
                    </a:lnTo>
                    <a:lnTo>
                      <a:pt x="3682" y="22184"/>
                    </a:lnTo>
                    <a:lnTo>
                      <a:pt x="5020" y="25382"/>
                    </a:lnTo>
                    <a:lnTo>
                      <a:pt x="5020" y="26723"/>
                    </a:lnTo>
                    <a:lnTo>
                      <a:pt x="3347" y="29303"/>
                    </a:lnTo>
                    <a:lnTo>
                      <a:pt x="3179" y="35184"/>
                    </a:lnTo>
                    <a:lnTo>
                      <a:pt x="4351" y="36629"/>
                    </a:lnTo>
                    <a:lnTo>
                      <a:pt x="7029" y="40137"/>
                    </a:lnTo>
                    <a:lnTo>
                      <a:pt x="8535" y="41272"/>
                    </a:lnTo>
                    <a:lnTo>
                      <a:pt x="8702" y="42820"/>
                    </a:lnTo>
                    <a:lnTo>
                      <a:pt x="9372" y="42923"/>
                    </a:lnTo>
                    <a:lnTo>
                      <a:pt x="9874" y="43542"/>
                    </a:lnTo>
                    <a:lnTo>
                      <a:pt x="9372" y="43542"/>
                    </a:lnTo>
                    <a:lnTo>
                      <a:pt x="9372" y="44987"/>
                    </a:lnTo>
                    <a:lnTo>
                      <a:pt x="8702" y="46431"/>
                    </a:lnTo>
                    <a:lnTo>
                      <a:pt x="9372" y="46122"/>
                    </a:lnTo>
                    <a:lnTo>
                      <a:pt x="10041" y="46225"/>
                    </a:lnTo>
                    <a:lnTo>
                      <a:pt x="11548" y="47463"/>
                    </a:lnTo>
                    <a:lnTo>
                      <a:pt x="12719" y="48185"/>
                    </a:lnTo>
                    <a:lnTo>
                      <a:pt x="13891" y="49320"/>
                    </a:lnTo>
                    <a:lnTo>
                      <a:pt x="14560" y="49320"/>
                    </a:lnTo>
                    <a:lnTo>
                      <a:pt x="14225" y="49527"/>
                    </a:lnTo>
                    <a:lnTo>
                      <a:pt x="13891" y="49527"/>
                    </a:lnTo>
                    <a:lnTo>
                      <a:pt x="13891" y="50455"/>
                    </a:lnTo>
                    <a:lnTo>
                      <a:pt x="12887" y="52828"/>
                    </a:lnTo>
                    <a:lnTo>
                      <a:pt x="13389" y="52828"/>
                    </a:lnTo>
                    <a:lnTo>
                      <a:pt x="13556" y="54273"/>
                    </a:lnTo>
                    <a:lnTo>
                      <a:pt x="12887" y="55717"/>
                    </a:lnTo>
                    <a:lnTo>
                      <a:pt x="13556" y="57162"/>
                    </a:lnTo>
                    <a:lnTo>
                      <a:pt x="14058" y="57472"/>
                    </a:lnTo>
                    <a:lnTo>
                      <a:pt x="15062" y="58916"/>
                    </a:lnTo>
                    <a:lnTo>
                      <a:pt x="16903" y="59742"/>
                    </a:lnTo>
                    <a:lnTo>
                      <a:pt x="18912" y="59948"/>
                    </a:lnTo>
                    <a:lnTo>
                      <a:pt x="19581" y="61289"/>
                    </a:lnTo>
                    <a:lnTo>
                      <a:pt x="18744" y="63353"/>
                    </a:lnTo>
                    <a:lnTo>
                      <a:pt x="17740" y="63869"/>
                    </a:lnTo>
                    <a:lnTo>
                      <a:pt x="17071" y="63456"/>
                    </a:lnTo>
                    <a:lnTo>
                      <a:pt x="16066" y="63869"/>
                    </a:lnTo>
                    <a:lnTo>
                      <a:pt x="16569" y="67893"/>
                    </a:lnTo>
                    <a:lnTo>
                      <a:pt x="17740" y="68512"/>
                    </a:lnTo>
                    <a:lnTo>
                      <a:pt x="20251" y="71401"/>
                    </a:lnTo>
                    <a:lnTo>
                      <a:pt x="20585" y="72846"/>
                    </a:lnTo>
                    <a:lnTo>
                      <a:pt x="21757" y="73981"/>
                    </a:lnTo>
                    <a:lnTo>
                      <a:pt x="21924" y="75116"/>
                    </a:lnTo>
                    <a:lnTo>
                      <a:pt x="23598" y="76147"/>
                    </a:lnTo>
                    <a:lnTo>
                      <a:pt x="24769" y="77798"/>
                    </a:lnTo>
                    <a:lnTo>
                      <a:pt x="26610" y="78830"/>
                    </a:lnTo>
                    <a:lnTo>
                      <a:pt x="26778" y="79552"/>
                    </a:lnTo>
                    <a:lnTo>
                      <a:pt x="25941" y="80791"/>
                    </a:lnTo>
                    <a:lnTo>
                      <a:pt x="27447" y="82235"/>
                    </a:lnTo>
                    <a:lnTo>
                      <a:pt x="28953" y="82751"/>
                    </a:lnTo>
                    <a:lnTo>
                      <a:pt x="28117" y="84402"/>
                    </a:lnTo>
                    <a:lnTo>
                      <a:pt x="28117" y="85537"/>
                    </a:lnTo>
                    <a:lnTo>
                      <a:pt x="26778" y="89045"/>
                    </a:lnTo>
                    <a:lnTo>
                      <a:pt x="30125" y="90593"/>
                    </a:lnTo>
                    <a:lnTo>
                      <a:pt x="35313" y="91315"/>
                    </a:lnTo>
                    <a:lnTo>
                      <a:pt x="36987" y="92141"/>
                    </a:lnTo>
                    <a:lnTo>
                      <a:pt x="40669" y="92450"/>
                    </a:lnTo>
                    <a:lnTo>
                      <a:pt x="42510" y="93276"/>
                    </a:lnTo>
                    <a:lnTo>
                      <a:pt x="45188" y="95030"/>
                    </a:lnTo>
                    <a:lnTo>
                      <a:pt x="46025" y="96577"/>
                    </a:lnTo>
                    <a:lnTo>
                      <a:pt x="49037" y="97919"/>
                    </a:lnTo>
                    <a:lnTo>
                      <a:pt x="53723" y="98641"/>
                    </a:lnTo>
                    <a:lnTo>
                      <a:pt x="55230" y="99157"/>
                    </a:lnTo>
                    <a:lnTo>
                      <a:pt x="56066" y="100601"/>
                    </a:lnTo>
                    <a:lnTo>
                      <a:pt x="56234" y="102355"/>
                    </a:lnTo>
                    <a:lnTo>
                      <a:pt x="57573" y="103078"/>
                    </a:lnTo>
                    <a:lnTo>
                      <a:pt x="59916" y="102871"/>
                    </a:lnTo>
                    <a:lnTo>
                      <a:pt x="61422" y="103903"/>
                    </a:lnTo>
                    <a:lnTo>
                      <a:pt x="62928" y="104935"/>
                    </a:lnTo>
                    <a:lnTo>
                      <a:pt x="66443" y="107618"/>
                    </a:lnTo>
                    <a:lnTo>
                      <a:pt x="67615" y="108546"/>
                    </a:lnTo>
                    <a:lnTo>
                      <a:pt x="69288" y="111126"/>
                    </a:lnTo>
                    <a:lnTo>
                      <a:pt x="69288" y="115356"/>
                    </a:lnTo>
                    <a:lnTo>
                      <a:pt x="70460" y="117007"/>
                    </a:lnTo>
                    <a:lnTo>
                      <a:pt x="70460" y="117936"/>
                    </a:lnTo>
                    <a:lnTo>
                      <a:pt x="85690" y="118658"/>
                    </a:lnTo>
                    <a:lnTo>
                      <a:pt x="106108" y="119896"/>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 name="Shape 60">
                <a:extLst>
                  <a:ext uri="{FF2B5EF4-FFF2-40B4-BE49-F238E27FC236}">
                    <a16:creationId xmlns:a16="http://schemas.microsoft.com/office/drawing/2014/main" id="{4774B588-62AD-4A4A-AB98-7AB8EB280AC1}"/>
                  </a:ext>
                </a:extLst>
              </p:cNvPr>
              <p:cNvSpPr/>
              <p:nvPr/>
            </p:nvSpPr>
            <p:spPr>
              <a:xfrm>
                <a:off x="1704665" y="3880907"/>
                <a:ext cx="36868" cy="38975"/>
              </a:xfrm>
              <a:custGeom>
                <a:avLst/>
                <a:gdLst/>
                <a:ahLst/>
                <a:cxnLst/>
                <a:rect l="0" t="0" r="0" b="0"/>
                <a:pathLst>
                  <a:path w="120000" h="120000" extrusionOk="0">
                    <a:moveTo>
                      <a:pt x="0" y="0"/>
                    </a:moveTo>
                    <a:lnTo>
                      <a:pt x="52173" y="115200"/>
                    </a:lnTo>
                    <a:lnTo>
                      <a:pt x="114782" y="115200"/>
                    </a:lnTo>
                    <a:lnTo>
                      <a:pt x="0"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 name="Shape 64" descr="Colorado, 30 percent by 2020 for investor owned utilities. 10 percent by 2020 for cooperative and large municipal utilities." title="Colorado">
                <a:extLst>
                  <a:ext uri="{FF2B5EF4-FFF2-40B4-BE49-F238E27FC236}">
                    <a16:creationId xmlns:a16="http://schemas.microsoft.com/office/drawing/2014/main" id="{3FC1D130-C2E5-184B-AF0D-A51015A9EBF3}"/>
                  </a:ext>
                </a:extLst>
              </p:cNvPr>
              <p:cNvSpPr/>
              <p:nvPr/>
            </p:nvSpPr>
            <p:spPr>
              <a:xfrm>
                <a:off x="3137693" y="2739945"/>
                <a:ext cx="982791" cy="749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 name="Shape 65" descr="Connecticut, 27% by 2020." title="Connecticut">
                <a:extLst>
                  <a:ext uri="{FF2B5EF4-FFF2-40B4-BE49-F238E27FC236}">
                    <a16:creationId xmlns:a16="http://schemas.microsoft.com/office/drawing/2014/main" id="{6C9451D7-A889-6246-AA05-69F8539CF901}"/>
                  </a:ext>
                </a:extLst>
              </p:cNvPr>
              <p:cNvSpPr/>
              <p:nvPr/>
            </p:nvSpPr>
            <p:spPr>
              <a:xfrm>
                <a:off x="7757813" y="2221601"/>
                <a:ext cx="240167" cy="229634"/>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 name="Shape 66" descr="Delaware, 25 percent by 2026." title="Delaware">
                <a:extLst>
                  <a:ext uri="{FF2B5EF4-FFF2-40B4-BE49-F238E27FC236}">
                    <a16:creationId xmlns:a16="http://schemas.microsoft.com/office/drawing/2014/main" id="{395C0A14-4B59-2F4F-92BD-D56418F50F56}"/>
                  </a:ext>
                </a:extLst>
              </p:cNvPr>
              <p:cNvSpPr/>
              <p:nvPr/>
            </p:nvSpPr>
            <p:spPr>
              <a:xfrm>
                <a:off x="7561212" y="2694654"/>
                <a:ext cx="146418" cy="234901"/>
              </a:xfrm>
              <a:custGeom>
                <a:avLst/>
                <a:gdLst/>
                <a:ahLst/>
                <a:cxnLst/>
                <a:rect l="0" t="0" r="0" b="0"/>
                <a:pathLst>
                  <a:path w="120000" h="120000" extrusionOk="0">
                    <a:moveTo>
                      <a:pt x="39560" y="39735"/>
                    </a:moveTo>
                    <a:lnTo>
                      <a:pt x="29010" y="29403"/>
                    </a:lnTo>
                    <a:lnTo>
                      <a:pt x="26373" y="21456"/>
                    </a:lnTo>
                    <a:lnTo>
                      <a:pt x="29010" y="20662"/>
                    </a:lnTo>
                    <a:lnTo>
                      <a:pt x="26373" y="18278"/>
                    </a:lnTo>
                    <a:lnTo>
                      <a:pt x="30329" y="10331"/>
                    </a:lnTo>
                    <a:lnTo>
                      <a:pt x="34285" y="3178"/>
                    </a:lnTo>
                    <a:lnTo>
                      <a:pt x="35604" y="794"/>
                    </a:lnTo>
                    <a:lnTo>
                      <a:pt x="25054" y="0"/>
                    </a:lnTo>
                    <a:lnTo>
                      <a:pt x="17142" y="794"/>
                    </a:lnTo>
                    <a:lnTo>
                      <a:pt x="15824" y="794"/>
                    </a:lnTo>
                    <a:lnTo>
                      <a:pt x="1318" y="10331"/>
                    </a:lnTo>
                    <a:lnTo>
                      <a:pt x="0" y="12715"/>
                    </a:lnTo>
                    <a:lnTo>
                      <a:pt x="0" y="18278"/>
                    </a:lnTo>
                    <a:lnTo>
                      <a:pt x="1318" y="19867"/>
                    </a:lnTo>
                    <a:lnTo>
                      <a:pt x="11868" y="42913"/>
                    </a:lnTo>
                    <a:lnTo>
                      <a:pt x="11868" y="44503"/>
                    </a:lnTo>
                    <a:lnTo>
                      <a:pt x="15824" y="49271"/>
                    </a:lnTo>
                    <a:lnTo>
                      <a:pt x="15824" y="50066"/>
                    </a:lnTo>
                    <a:lnTo>
                      <a:pt x="15824" y="52450"/>
                    </a:lnTo>
                    <a:lnTo>
                      <a:pt x="17142" y="52450"/>
                    </a:lnTo>
                    <a:lnTo>
                      <a:pt x="17142" y="54039"/>
                    </a:lnTo>
                    <a:lnTo>
                      <a:pt x="21098" y="59602"/>
                    </a:lnTo>
                    <a:lnTo>
                      <a:pt x="21098" y="60397"/>
                    </a:lnTo>
                    <a:lnTo>
                      <a:pt x="21098" y="61192"/>
                    </a:lnTo>
                    <a:lnTo>
                      <a:pt x="26373" y="73907"/>
                    </a:lnTo>
                    <a:lnTo>
                      <a:pt x="34285" y="88211"/>
                    </a:lnTo>
                    <a:lnTo>
                      <a:pt x="35604" y="93774"/>
                    </a:lnTo>
                    <a:lnTo>
                      <a:pt x="40879" y="102516"/>
                    </a:lnTo>
                    <a:lnTo>
                      <a:pt x="40879" y="104105"/>
                    </a:lnTo>
                    <a:lnTo>
                      <a:pt x="43516" y="108079"/>
                    </a:lnTo>
                    <a:lnTo>
                      <a:pt x="43516" y="109668"/>
                    </a:lnTo>
                    <a:lnTo>
                      <a:pt x="48791" y="119205"/>
                    </a:lnTo>
                    <a:lnTo>
                      <a:pt x="68571" y="116821"/>
                    </a:lnTo>
                    <a:lnTo>
                      <a:pt x="87032" y="114437"/>
                    </a:lnTo>
                    <a:lnTo>
                      <a:pt x="100219" y="112052"/>
                    </a:lnTo>
                    <a:lnTo>
                      <a:pt x="109450" y="111258"/>
                    </a:lnTo>
                    <a:lnTo>
                      <a:pt x="118681" y="109668"/>
                    </a:lnTo>
                    <a:lnTo>
                      <a:pt x="101538" y="81059"/>
                    </a:lnTo>
                    <a:lnTo>
                      <a:pt x="100219" y="83443"/>
                    </a:lnTo>
                    <a:lnTo>
                      <a:pt x="73846" y="72317"/>
                    </a:lnTo>
                    <a:lnTo>
                      <a:pt x="64615" y="64370"/>
                    </a:lnTo>
                    <a:lnTo>
                      <a:pt x="54065" y="48476"/>
                    </a:lnTo>
                    <a:lnTo>
                      <a:pt x="39560" y="3973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4" name="Shape 67">
                <a:extLst>
                  <a:ext uri="{FF2B5EF4-FFF2-40B4-BE49-F238E27FC236}">
                    <a16:creationId xmlns:a16="http://schemas.microsoft.com/office/drawing/2014/main" id="{EBB1B542-89D7-4549-B314-A29F5797F760}"/>
                  </a:ext>
                </a:extLst>
              </p:cNvPr>
              <p:cNvGrpSpPr/>
              <p:nvPr/>
            </p:nvGrpSpPr>
            <p:grpSpPr>
              <a:xfrm>
                <a:off x="1795175" y="4485338"/>
                <a:ext cx="899292" cy="710800"/>
                <a:chOff x="4919853" y="4871943"/>
                <a:chExt cx="512238" cy="404874"/>
              </a:xfrm>
            </p:grpSpPr>
            <p:sp>
              <p:nvSpPr>
                <p:cNvPr id="67" name="Shape 68" descr="Hawaii, 40 percent by 2030." title="Hawaii">
                  <a:extLst>
                    <a:ext uri="{FF2B5EF4-FFF2-40B4-BE49-F238E27FC236}">
                      <a16:creationId xmlns:a16="http://schemas.microsoft.com/office/drawing/2014/main" id="{E86877F3-CE03-DC43-8A2E-EB87AEC537CE}"/>
                    </a:ext>
                  </a:extLst>
                </p:cNvPr>
                <p:cNvSpPr/>
                <p:nvPr/>
              </p:nvSpPr>
              <p:spPr>
                <a:xfrm>
                  <a:off x="5321991" y="5134017"/>
                  <a:ext cx="110100" cy="142800"/>
                </a:xfrm>
                <a:custGeom>
                  <a:avLst/>
                  <a:gdLst/>
                  <a:ahLst/>
                  <a:cxnLst/>
                  <a:rect l="0" t="0" r="0" b="0"/>
                  <a:pathLst>
                    <a:path w="120000" h="120000" extrusionOk="0">
                      <a:moveTo>
                        <a:pt x="32000" y="120000"/>
                      </a:moveTo>
                      <a:lnTo>
                        <a:pt x="64000" y="90000"/>
                      </a:lnTo>
                      <a:lnTo>
                        <a:pt x="120000" y="72000"/>
                      </a:lnTo>
                      <a:lnTo>
                        <a:pt x="104000" y="54000"/>
                      </a:lnTo>
                      <a:lnTo>
                        <a:pt x="104000" y="48000"/>
                      </a:lnTo>
                      <a:lnTo>
                        <a:pt x="88000" y="48000"/>
                      </a:lnTo>
                      <a:lnTo>
                        <a:pt x="80000" y="36000"/>
                      </a:lnTo>
                      <a:lnTo>
                        <a:pt x="72000" y="24000"/>
                      </a:lnTo>
                      <a:lnTo>
                        <a:pt x="32000" y="6000"/>
                      </a:lnTo>
                      <a:lnTo>
                        <a:pt x="16000" y="0"/>
                      </a:lnTo>
                      <a:lnTo>
                        <a:pt x="8000" y="6000"/>
                      </a:lnTo>
                      <a:lnTo>
                        <a:pt x="0" y="48000"/>
                      </a:lnTo>
                      <a:lnTo>
                        <a:pt x="0" y="78000"/>
                      </a:lnTo>
                      <a:lnTo>
                        <a:pt x="0" y="90000"/>
                      </a:lnTo>
                      <a:lnTo>
                        <a:pt x="0" y="102000"/>
                      </a:lnTo>
                      <a:lnTo>
                        <a:pt x="16000" y="108000"/>
                      </a:lnTo>
                      <a:lnTo>
                        <a:pt x="24000" y="120000"/>
                      </a:lnTo>
                      <a:lnTo>
                        <a:pt x="32000" y="12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8" name="Shape 69">
                  <a:extLst>
                    <a:ext uri="{FF2B5EF4-FFF2-40B4-BE49-F238E27FC236}">
                      <a16:creationId xmlns:a16="http://schemas.microsoft.com/office/drawing/2014/main" id="{48FD4523-8A01-E249-8484-5A58FC102413}"/>
                    </a:ext>
                  </a:extLst>
                </p:cNvPr>
                <p:cNvSpPr/>
                <p:nvPr/>
              </p:nvSpPr>
              <p:spPr>
                <a:xfrm>
                  <a:off x="5256170" y="5056067"/>
                  <a:ext cx="58500" cy="42900"/>
                </a:xfrm>
                <a:custGeom>
                  <a:avLst/>
                  <a:gdLst/>
                  <a:ahLst/>
                  <a:cxnLst/>
                  <a:rect l="0" t="0" r="0" b="0"/>
                  <a:pathLst>
                    <a:path w="120000" h="120000" extrusionOk="0">
                      <a:moveTo>
                        <a:pt x="45000" y="40000"/>
                      </a:moveTo>
                      <a:lnTo>
                        <a:pt x="0" y="0"/>
                      </a:lnTo>
                      <a:lnTo>
                        <a:pt x="0" y="60000"/>
                      </a:lnTo>
                      <a:lnTo>
                        <a:pt x="30000" y="80000"/>
                      </a:lnTo>
                      <a:lnTo>
                        <a:pt x="30000" y="100000"/>
                      </a:lnTo>
                      <a:lnTo>
                        <a:pt x="60000" y="120000"/>
                      </a:lnTo>
                      <a:lnTo>
                        <a:pt x="120000" y="100000"/>
                      </a:lnTo>
                      <a:lnTo>
                        <a:pt x="120000" y="60000"/>
                      </a:lnTo>
                      <a:lnTo>
                        <a:pt x="105000" y="60000"/>
                      </a:lnTo>
                      <a:lnTo>
                        <a:pt x="75000" y="40000"/>
                      </a:lnTo>
                      <a:lnTo>
                        <a:pt x="45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9" name="Shape 70">
                  <a:extLst>
                    <a:ext uri="{FF2B5EF4-FFF2-40B4-BE49-F238E27FC236}">
                      <a16:creationId xmlns:a16="http://schemas.microsoft.com/office/drawing/2014/main" id="{51FB99B9-D950-FD48-8692-9A10D46CEFC4}"/>
                    </a:ext>
                  </a:extLst>
                </p:cNvPr>
                <p:cNvSpPr/>
                <p:nvPr/>
              </p:nvSpPr>
              <p:spPr>
                <a:xfrm>
                  <a:off x="5122539" y="4871943"/>
                  <a:ext cx="21600" cy="900"/>
                </a:xfrm>
                <a:custGeom>
                  <a:avLst/>
                  <a:gdLst/>
                  <a:ahLst/>
                  <a:cxnLst/>
                  <a:rect l="0" t="0" r="0" b="0"/>
                  <a:pathLst>
                    <a:path w="120000" h="120000" extrusionOk="0">
                      <a:moveTo>
                        <a:pt x="120000" y="0"/>
                      </a:moveTo>
                      <a:lnTo>
                        <a:pt x="0" y="0"/>
                      </a:lnTo>
                      <a:lnTo>
                        <a:pt x="120000" y="0"/>
                      </a:lnTo>
                      <a:close/>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0" name="Shape 71">
                  <a:extLst>
                    <a:ext uri="{FF2B5EF4-FFF2-40B4-BE49-F238E27FC236}">
                      <a16:creationId xmlns:a16="http://schemas.microsoft.com/office/drawing/2014/main" id="{8586E0E4-D10B-8444-8B7E-EB3834FA34FF}"/>
                    </a:ext>
                  </a:extLst>
                </p:cNvPr>
                <p:cNvSpPr/>
                <p:nvPr/>
              </p:nvSpPr>
              <p:spPr>
                <a:xfrm>
                  <a:off x="5190345" y="5042076"/>
                  <a:ext cx="58500" cy="14100"/>
                </a:xfrm>
                <a:custGeom>
                  <a:avLst/>
                  <a:gdLst/>
                  <a:ahLst/>
                  <a:cxnLst/>
                  <a:rect l="0" t="0" r="0" b="0"/>
                  <a:pathLst>
                    <a:path w="120000" h="120000" extrusionOk="0">
                      <a:moveTo>
                        <a:pt x="120000" y="0"/>
                      </a:moveTo>
                      <a:lnTo>
                        <a:pt x="15000" y="0"/>
                      </a:lnTo>
                      <a:lnTo>
                        <a:pt x="0" y="60000"/>
                      </a:lnTo>
                      <a:lnTo>
                        <a:pt x="15000" y="120000"/>
                      </a:lnTo>
                      <a:lnTo>
                        <a:pt x="120000" y="60000"/>
                      </a:lnTo>
                      <a:lnTo>
                        <a:pt x="105000" y="0"/>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1" name="Shape 72">
                  <a:extLst>
                    <a:ext uri="{FF2B5EF4-FFF2-40B4-BE49-F238E27FC236}">
                      <a16:creationId xmlns:a16="http://schemas.microsoft.com/office/drawing/2014/main" id="{305F3888-537C-2948-8EB3-69857860DE75}"/>
                    </a:ext>
                  </a:extLst>
                </p:cNvPr>
                <p:cNvSpPr/>
                <p:nvPr/>
              </p:nvSpPr>
              <p:spPr>
                <a:xfrm>
                  <a:off x="5094694" y="4992111"/>
                  <a:ext cx="65700" cy="36000"/>
                </a:xfrm>
                <a:custGeom>
                  <a:avLst/>
                  <a:gdLst/>
                  <a:ahLst/>
                  <a:cxnLst/>
                  <a:rect l="0" t="0" r="0" b="0"/>
                  <a:pathLst>
                    <a:path w="120000" h="120000" extrusionOk="0">
                      <a:moveTo>
                        <a:pt x="13333" y="24000"/>
                      </a:moveTo>
                      <a:lnTo>
                        <a:pt x="26666" y="72000"/>
                      </a:lnTo>
                      <a:lnTo>
                        <a:pt x="66666" y="96000"/>
                      </a:lnTo>
                      <a:lnTo>
                        <a:pt x="80000" y="120000"/>
                      </a:lnTo>
                      <a:lnTo>
                        <a:pt x="106666" y="120000"/>
                      </a:lnTo>
                      <a:lnTo>
                        <a:pt x="120000" y="120000"/>
                      </a:lnTo>
                      <a:lnTo>
                        <a:pt x="106666" y="72000"/>
                      </a:lnTo>
                      <a:lnTo>
                        <a:pt x="80000" y="48000"/>
                      </a:lnTo>
                      <a:lnTo>
                        <a:pt x="66666" y="0"/>
                      </a:lnTo>
                      <a:lnTo>
                        <a:pt x="40000" y="0"/>
                      </a:lnTo>
                      <a:lnTo>
                        <a:pt x="0" y="0"/>
                      </a:lnTo>
                      <a:lnTo>
                        <a:pt x="13333" y="24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2" name="Shape 74">
                  <a:extLst>
                    <a:ext uri="{FF2B5EF4-FFF2-40B4-BE49-F238E27FC236}">
                      <a16:creationId xmlns:a16="http://schemas.microsoft.com/office/drawing/2014/main" id="{8BCFDFC5-8DFA-6847-A0ED-F208E43F0B04}"/>
                    </a:ext>
                  </a:extLst>
                </p:cNvPr>
                <p:cNvSpPr/>
                <p:nvPr/>
              </p:nvSpPr>
              <p:spPr>
                <a:xfrm>
                  <a:off x="4963049" y="4928158"/>
                  <a:ext cx="51300" cy="36000"/>
                </a:xfrm>
                <a:custGeom>
                  <a:avLst/>
                  <a:gdLst/>
                  <a:ahLst/>
                  <a:cxnLst/>
                  <a:rect l="0" t="0" r="0" b="0"/>
                  <a:pathLst>
                    <a:path w="120000" h="120000" extrusionOk="0">
                      <a:moveTo>
                        <a:pt x="102857" y="96000"/>
                      </a:moveTo>
                      <a:lnTo>
                        <a:pt x="102857" y="48000"/>
                      </a:lnTo>
                      <a:lnTo>
                        <a:pt x="119999" y="24000"/>
                      </a:lnTo>
                      <a:lnTo>
                        <a:pt x="102857" y="0"/>
                      </a:lnTo>
                      <a:lnTo>
                        <a:pt x="17142" y="0"/>
                      </a:lnTo>
                      <a:lnTo>
                        <a:pt x="0" y="24000"/>
                      </a:lnTo>
                      <a:lnTo>
                        <a:pt x="17142" y="96000"/>
                      </a:lnTo>
                      <a:lnTo>
                        <a:pt x="51428" y="120000"/>
                      </a:lnTo>
                      <a:lnTo>
                        <a:pt x="102857" y="96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3" name="Shape 75">
                  <a:extLst>
                    <a:ext uri="{FF2B5EF4-FFF2-40B4-BE49-F238E27FC236}">
                      <a16:creationId xmlns:a16="http://schemas.microsoft.com/office/drawing/2014/main" id="{8229BBF6-40C5-5F4E-8775-B58491BCD423}"/>
                    </a:ext>
                  </a:extLst>
                </p:cNvPr>
                <p:cNvSpPr/>
                <p:nvPr/>
              </p:nvSpPr>
              <p:spPr>
                <a:xfrm>
                  <a:off x="4919853" y="4949141"/>
                  <a:ext cx="28800" cy="21900"/>
                </a:xfrm>
                <a:custGeom>
                  <a:avLst/>
                  <a:gdLst/>
                  <a:ahLst/>
                  <a:cxnLst/>
                  <a:rect l="0" t="0" r="0" b="0"/>
                  <a:pathLst>
                    <a:path w="120000" h="120000" extrusionOk="0">
                      <a:moveTo>
                        <a:pt x="120000" y="40000"/>
                      </a:moveTo>
                      <a:lnTo>
                        <a:pt x="60000" y="0"/>
                      </a:lnTo>
                      <a:lnTo>
                        <a:pt x="0" y="80000"/>
                      </a:lnTo>
                      <a:lnTo>
                        <a:pt x="0" y="120000"/>
                      </a:lnTo>
                      <a:lnTo>
                        <a:pt x="60000" y="120000"/>
                      </a:lnTo>
                      <a:lnTo>
                        <a:pt x="120000" y="80000"/>
                      </a:lnTo>
                      <a:lnTo>
                        <a:pt x="120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15" name="Shape 76" descr="Illinois, 25 percent by 2025." title="Illinois">
                <a:extLst>
                  <a:ext uri="{FF2B5EF4-FFF2-40B4-BE49-F238E27FC236}">
                    <a16:creationId xmlns:a16="http://schemas.microsoft.com/office/drawing/2014/main" id="{A46232D2-FC98-C648-A93E-0353225C8C8C}"/>
                  </a:ext>
                </a:extLst>
              </p:cNvPr>
              <p:cNvSpPr/>
              <p:nvPr/>
            </p:nvSpPr>
            <p:spPr>
              <a:xfrm>
                <a:off x="5497291" y="2503697"/>
                <a:ext cx="554597" cy="948030"/>
              </a:xfrm>
              <a:custGeom>
                <a:avLst/>
                <a:gdLst/>
                <a:ahLst/>
                <a:cxnLst/>
                <a:rect l="0" t="0" r="0" b="0"/>
                <a:pathLst>
                  <a:path w="120000" h="120000" extrusionOk="0">
                    <a:moveTo>
                      <a:pt x="0" y="53596"/>
                    </a:moveTo>
                    <a:lnTo>
                      <a:pt x="0" y="52610"/>
                    </a:lnTo>
                    <a:lnTo>
                      <a:pt x="1387" y="50049"/>
                    </a:lnTo>
                    <a:lnTo>
                      <a:pt x="1734" y="49852"/>
                    </a:lnTo>
                    <a:lnTo>
                      <a:pt x="3121" y="49261"/>
                    </a:lnTo>
                    <a:lnTo>
                      <a:pt x="2774" y="45517"/>
                    </a:lnTo>
                    <a:lnTo>
                      <a:pt x="7976" y="44137"/>
                    </a:lnTo>
                    <a:lnTo>
                      <a:pt x="9017" y="43349"/>
                    </a:lnTo>
                    <a:lnTo>
                      <a:pt x="9364" y="43349"/>
                    </a:lnTo>
                    <a:lnTo>
                      <a:pt x="10057" y="42758"/>
                    </a:lnTo>
                    <a:lnTo>
                      <a:pt x="10057" y="41379"/>
                    </a:lnTo>
                    <a:lnTo>
                      <a:pt x="13179" y="35862"/>
                    </a:lnTo>
                    <a:lnTo>
                      <a:pt x="13179" y="34482"/>
                    </a:lnTo>
                    <a:lnTo>
                      <a:pt x="11445" y="32709"/>
                    </a:lnTo>
                    <a:lnTo>
                      <a:pt x="7976" y="30738"/>
                    </a:lnTo>
                    <a:lnTo>
                      <a:pt x="9017" y="28768"/>
                    </a:lnTo>
                    <a:lnTo>
                      <a:pt x="9364" y="27980"/>
                    </a:lnTo>
                    <a:lnTo>
                      <a:pt x="10751" y="26995"/>
                    </a:lnTo>
                    <a:lnTo>
                      <a:pt x="16647" y="26009"/>
                    </a:lnTo>
                    <a:lnTo>
                      <a:pt x="24971" y="24433"/>
                    </a:lnTo>
                    <a:lnTo>
                      <a:pt x="28439" y="23054"/>
                    </a:lnTo>
                    <a:lnTo>
                      <a:pt x="29132" y="19507"/>
                    </a:lnTo>
                    <a:lnTo>
                      <a:pt x="29826" y="18916"/>
                    </a:lnTo>
                    <a:lnTo>
                      <a:pt x="30867" y="18522"/>
                    </a:lnTo>
                    <a:lnTo>
                      <a:pt x="31213" y="18522"/>
                    </a:lnTo>
                    <a:lnTo>
                      <a:pt x="32947" y="16354"/>
                    </a:lnTo>
                    <a:lnTo>
                      <a:pt x="32947" y="15172"/>
                    </a:lnTo>
                    <a:lnTo>
                      <a:pt x="32947" y="13596"/>
                    </a:lnTo>
                    <a:lnTo>
                      <a:pt x="32947" y="13004"/>
                    </a:lnTo>
                    <a:lnTo>
                      <a:pt x="32254" y="11034"/>
                    </a:lnTo>
                    <a:lnTo>
                      <a:pt x="28786" y="10049"/>
                    </a:lnTo>
                    <a:lnTo>
                      <a:pt x="27745" y="9655"/>
                    </a:lnTo>
                    <a:lnTo>
                      <a:pt x="26011" y="9261"/>
                    </a:lnTo>
                    <a:lnTo>
                      <a:pt x="24971" y="8669"/>
                    </a:lnTo>
                    <a:lnTo>
                      <a:pt x="22890" y="5911"/>
                    </a:lnTo>
                    <a:lnTo>
                      <a:pt x="18728" y="4532"/>
                    </a:lnTo>
                    <a:lnTo>
                      <a:pt x="18034" y="3743"/>
                    </a:lnTo>
                    <a:lnTo>
                      <a:pt x="18034" y="3546"/>
                    </a:lnTo>
                    <a:lnTo>
                      <a:pt x="19768" y="3152"/>
                    </a:lnTo>
                    <a:lnTo>
                      <a:pt x="22543" y="3152"/>
                    </a:lnTo>
                    <a:lnTo>
                      <a:pt x="23930" y="3152"/>
                    </a:lnTo>
                    <a:lnTo>
                      <a:pt x="32254" y="2561"/>
                    </a:lnTo>
                    <a:lnTo>
                      <a:pt x="34682" y="2561"/>
                    </a:lnTo>
                    <a:lnTo>
                      <a:pt x="37803" y="2561"/>
                    </a:lnTo>
                    <a:lnTo>
                      <a:pt x="38843" y="2561"/>
                    </a:lnTo>
                    <a:lnTo>
                      <a:pt x="40231" y="2364"/>
                    </a:lnTo>
                    <a:lnTo>
                      <a:pt x="46127" y="2364"/>
                    </a:lnTo>
                    <a:lnTo>
                      <a:pt x="49595" y="2167"/>
                    </a:lnTo>
                    <a:lnTo>
                      <a:pt x="52369" y="2167"/>
                    </a:lnTo>
                    <a:lnTo>
                      <a:pt x="53063" y="2167"/>
                    </a:lnTo>
                    <a:lnTo>
                      <a:pt x="56184" y="1773"/>
                    </a:lnTo>
                    <a:lnTo>
                      <a:pt x="62080" y="1576"/>
                    </a:lnTo>
                    <a:lnTo>
                      <a:pt x="64855" y="1576"/>
                    </a:lnTo>
                    <a:lnTo>
                      <a:pt x="66936" y="1576"/>
                    </a:lnTo>
                    <a:lnTo>
                      <a:pt x="68670" y="1182"/>
                    </a:lnTo>
                    <a:lnTo>
                      <a:pt x="69710" y="1182"/>
                    </a:lnTo>
                    <a:lnTo>
                      <a:pt x="70404" y="1182"/>
                    </a:lnTo>
                    <a:lnTo>
                      <a:pt x="71098" y="1182"/>
                    </a:lnTo>
                    <a:lnTo>
                      <a:pt x="72138" y="1182"/>
                    </a:lnTo>
                    <a:lnTo>
                      <a:pt x="73526" y="985"/>
                    </a:lnTo>
                    <a:lnTo>
                      <a:pt x="82196" y="788"/>
                    </a:lnTo>
                    <a:lnTo>
                      <a:pt x="83930" y="394"/>
                    </a:lnTo>
                    <a:lnTo>
                      <a:pt x="85317" y="394"/>
                    </a:lnTo>
                    <a:lnTo>
                      <a:pt x="87052" y="394"/>
                    </a:lnTo>
                    <a:lnTo>
                      <a:pt x="90867" y="197"/>
                    </a:lnTo>
                    <a:lnTo>
                      <a:pt x="96416" y="0"/>
                    </a:lnTo>
                    <a:lnTo>
                      <a:pt x="96416" y="2364"/>
                    </a:lnTo>
                    <a:lnTo>
                      <a:pt x="96763" y="5123"/>
                    </a:lnTo>
                    <a:lnTo>
                      <a:pt x="98843" y="7093"/>
                    </a:lnTo>
                    <a:lnTo>
                      <a:pt x="101965" y="10246"/>
                    </a:lnTo>
                    <a:lnTo>
                      <a:pt x="104046" y="12807"/>
                    </a:lnTo>
                    <a:lnTo>
                      <a:pt x="106820" y="15960"/>
                    </a:lnTo>
                    <a:lnTo>
                      <a:pt x="107861" y="19507"/>
                    </a:lnTo>
                    <a:lnTo>
                      <a:pt x="107861" y="20098"/>
                    </a:lnTo>
                    <a:lnTo>
                      <a:pt x="107861" y="21280"/>
                    </a:lnTo>
                    <a:lnTo>
                      <a:pt x="108554" y="23448"/>
                    </a:lnTo>
                    <a:lnTo>
                      <a:pt x="108554" y="24236"/>
                    </a:lnTo>
                    <a:lnTo>
                      <a:pt x="108554" y="25024"/>
                    </a:lnTo>
                    <a:lnTo>
                      <a:pt x="108554" y="25221"/>
                    </a:lnTo>
                    <a:lnTo>
                      <a:pt x="108554" y="26009"/>
                    </a:lnTo>
                    <a:lnTo>
                      <a:pt x="109248" y="27783"/>
                    </a:lnTo>
                    <a:lnTo>
                      <a:pt x="109248" y="28571"/>
                    </a:lnTo>
                    <a:lnTo>
                      <a:pt x="109248" y="29359"/>
                    </a:lnTo>
                    <a:lnTo>
                      <a:pt x="109942" y="30935"/>
                    </a:lnTo>
                    <a:lnTo>
                      <a:pt x="109942" y="31330"/>
                    </a:lnTo>
                    <a:lnTo>
                      <a:pt x="109942" y="32315"/>
                    </a:lnTo>
                    <a:lnTo>
                      <a:pt x="110635" y="36650"/>
                    </a:lnTo>
                    <a:lnTo>
                      <a:pt x="111329" y="39211"/>
                    </a:lnTo>
                    <a:lnTo>
                      <a:pt x="111329" y="40591"/>
                    </a:lnTo>
                    <a:lnTo>
                      <a:pt x="111676" y="42167"/>
                    </a:lnTo>
                    <a:lnTo>
                      <a:pt x="111676" y="42561"/>
                    </a:lnTo>
                    <a:lnTo>
                      <a:pt x="111676" y="44137"/>
                    </a:lnTo>
                    <a:lnTo>
                      <a:pt x="112369" y="46108"/>
                    </a:lnTo>
                    <a:lnTo>
                      <a:pt x="112716" y="49261"/>
                    </a:lnTo>
                    <a:lnTo>
                      <a:pt x="112716" y="49852"/>
                    </a:lnTo>
                    <a:lnTo>
                      <a:pt x="113063" y="51231"/>
                    </a:lnTo>
                    <a:lnTo>
                      <a:pt x="113757" y="54975"/>
                    </a:lnTo>
                    <a:lnTo>
                      <a:pt x="114104" y="56748"/>
                    </a:lnTo>
                    <a:lnTo>
                      <a:pt x="114797" y="59113"/>
                    </a:lnTo>
                    <a:lnTo>
                      <a:pt x="115144" y="61083"/>
                    </a:lnTo>
                    <a:lnTo>
                      <a:pt x="115144" y="63251"/>
                    </a:lnTo>
                    <a:lnTo>
                      <a:pt x="115491" y="63842"/>
                    </a:lnTo>
                    <a:lnTo>
                      <a:pt x="116184" y="66403"/>
                    </a:lnTo>
                    <a:lnTo>
                      <a:pt x="114797" y="68374"/>
                    </a:lnTo>
                    <a:lnTo>
                      <a:pt x="114797" y="68965"/>
                    </a:lnTo>
                    <a:lnTo>
                      <a:pt x="115144" y="68768"/>
                    </a:lnTo>
                    <a:lnTo>
                      <a:pt x="114104" y="70935"/>
                    </a:lnTo>
                    <a:lnTo>
                      <a:pt x="114797" y="71921"/>
                    </a:lnTo>
                    <a:lnTo>
                      <a:pt x="116184" y="74088"/>
                    </a:lnTo>
                    <a:lnTo>
                      <a:pt x="117919" y="76059"/>
                    </a:lnTo>
                    <a:lnTo>
                      <a:pt x="117572" y="76256"/>
                    </a:lnTo>
                    <a:lnTo>
                      <a:pt x="117572" y="76847"/>
                    </a:lnTo>
                    <a:lnTo>
                      <a:pt x="117919" y="77044"/>
                    </a:lnTo>
                    <a:lnTo>
                      <a:pt x="119653" y="79605"/>
                    </a:lnTo>
                    <a:lnTo>
                      <a:pt x="116184" y="82955"/>
                    </a:lnTo>
                    <a:lnTo>
                      <a:pt x="115491" y="83349"/>
                    </a:lnTo>
                    <a:lnTo>
                      <a:pt x="115144" y="85123"/>
                    </a:lnTo>
                    <a:lnTo>
                      <a:pt x="113063" y="85517"/>
                    </a:lnTo>
                    <a:lnTo>
                      <a:pt x="113757" y="86896"/>
                    </a:lnTo>
                    <a:lnTo>
                      <a:pt x="112716" y="88078"/>
                    </a:lnTo>
                    <a:lnTo>
                      <a:pt x="107861" y="90837"/>
                    </a:lnTo>
                    <a:lnTo>
                      <a:pt x="106820" y="90837"/>
                    </a:lnTo>
                    <a:lnTo>
                      <a:pt x="107514" y="90837"/>
                    </a:lnTo>
                    <a:lnTo>
                      <a:pt x="107514" y="91231"/>
                    </a:lnTo>
                    <a:lnTo>
                      <a:pt x="107861" y="93596"/>
                    </a:lnTo>
                    <a:lnTo>
                      <a:pt x="107514" y="95172"/>
                    </a:lnTo>
                    <a:lnTo>
                      <a:pt x="105433" y="98719"/>
                    </a:lnTo>
                    <a:lnTo>
                      <a:pt x="106127" y="98916"/>
                    </a:lnTo>
                    <a:lnTo>
                      <a:pt x="107861" y="100689"/>
                    </a:lnTo>
                    <a:lnTo>
                      <a:pt x="105433" y="102463"/>
                    </a:lnTo>
                    <a:lnTo>
                      <a:pt x="104393" y="104433"/>
                    </a:lnTo>
                    <a:lnTo>
                      <a:pt x="105433" y="105418"/>
                    </a:lnTo>
                    <a:lnTo>
                      <a:pt x="105433" y="105812"/>
                    </a:lnTo>
                    <a:lnTo>
                      <a:pt x="107861" y="106798"/>
                    </a:lnTo>
                    <a:lnTo>
                      <a:pt x="106127" y="107783"/>
                    </a:lnTo>
                    <a:lnTo>
                      <a:pt x="102658" y="108177"/>
                    </a:lnTo>
                    <a:lnTo>
                      <a:pt x="99537" y="109359"/>
                    </a:lnTo>
                    <a:lnTo>
                      <a:pt x="99190" y="109556"/>
                    </a:lnTo>
                    <a:lnTo>
                      <a:pt x="98843" y="109359"/>
                    </a:lnTo>
                    <a:lnTo>
                      <a:pt x="97803" y="108965"/>
                    </a:lnTo>
                    <a:lnTo>
                      <a:pt x="95722" y="112906"/>
                    </a:lnTo>
                    <a:lnTo>
                      <a:pt x="98150" y="115665"/>
                    </a:lnTo>
                    <a:lnTo>
                      <a:pt x="96763" y="117044"/>
                    </a:lnTo>
                    <a:lnTo>
                      <a:pt x="96416" y="117044"/>
                    </a:lnTo>
                    <a:lnTo>
                      <a:pt x="94335" y="117044"/>
                    </a:lnTo>
                    <a:lnTo>
                      <a:pt x="92601" y="115862"/>
                    </a:lnTo>
                    <a:lnTo>
                      <a:pt x="88439" y="115665"/>
                    </a:lnTo>
                    <a:lnTo>
                      <a:pt x="83236" y="114285"/>
                    </a:lnTo>
                    <a:lnTo>
                      <a:pt x="82890" y="114285"/>
                    </a:lnTo>
                    <a:lnTo>
                      <a:pt x="81502" y="114285"/>
                    </a:lnTo>
                    <a:lnTo>
                      <a:pt x="77341" y="117241"/>
                    </a:lnTo>
                    <a:lnTo>
                      <a:pt x="76647" y="118029"/>
                    </a:lnTo>
                    <a:lnTo>
                      <a:pt x="75953" y="118423"/>
                    </a:lnTo>
                    <a:lnTo>
                      <a:pt x="76994" y="119408"/>
                    </a:lnTo>
                    <a:lnTo>
                      <a:pt x="74219" y="118029"/>
                    </a:lnTo>
                    <a:lnTo>
                      <a:pt x="74219" y="119802"/>
                    </a:lnTo>
                    <a:lnTo>
                      <a:pt x="72832" y="119408"/>
                    </a:lnTo>
                    <a:lnTo>
                      <a:pt x="70751" y="118817"/>
                    </a:lnTo>
                    <a:lnTo>
                      <a:pt x="67283" y="114482"/>
                    </a:lnTo>
                    <a:lnTo>
                      <a:pt x="66242" y="114482"/>
                    </a:lnTo>
                    <a:lnTo>
                      <a:pt x="65895" y="113103"/>
                    </a:lnTo>
                    <a:lnTo>
                      <a:pt x="66242" y="112512"/>
                    </a:lnTo>
                    <a:lnTo>
                      <a:pt x="67283" y="112512"/>
                    </a:lnTo>
                    <a:lnTo>
                      <a:pt x="67976" y="111724"/>
                    </a:lnTo>
                    <a:lnTo>
                      <a:pt x="64508" y="107783"/>
                    </a:lnTo>
                    <a:lnTo>
                      <a:pt x="64855" y="106600"/>
                    </a:lnTo>
                    <a:lnTo>
                      <a:pt x="59653" y="103842"/>
                    </a:lnTo>
                    <a:lnTo>
                      <a:pt x="59653" y="103054"/>
                    </a:lnTo>
                    <a:lnTo>
                      <a:pt x="55144" y="101477"/>
                    </a:lnTo>
                    <a:lnTo>
                      <a:pt x="53410" y="101477"/>
                    </a:lnTo>
                    <a:lnTo>
                      <a:pt x="51329" y="101674"/>
                    </a:lnTo>
                    <a:lnTo>
                      <a:pt x="49595" y="99704"/>
                    </a:lnTo>
                    <a:lnTo>
                      <a:pt x="45780" y="97931"/>
                    </a:lnTo>
                    <a:lnTo>
                      <a:pt x="43352" y="97339"/>
                    </a:lnTo>
                    <a:lnTo>
                      <a:pt x="41965" y="96748"/>
                    </a:lnTo>
                    <a:lnTo>
                      <a:pt x="41271" y="96748"/>
                    </a:lnTo>
                    <a:lnTo>
                      <a:pt x="37803" y="94778"/>
                    </a:lnTo>
                    <a:lnTo>
                      <a:pt x="37803" y="93990"/>
                    </a:lnTo>
                    <a:lnTo>
                      <a:pt x="37803" y="91231"/>
                    </a:lnTo>
                    <a:lnTo>
                      <a:pt x="39884" y="88866"/>
                    </a:lnTo>
                    <a:lnTo>
                      <a:pt x="39884" y="88275"/>
                    </a:lnTo>
                    <a:lnTo>
                      <a:pt x="40231" y="88078"/>
                    </a:lnTo>
                    <a:lnTo>
                      <a:pt x="40231" y="87684"/>
                    </a:lnTo>
                    <a:lnTo>
                      <a:pt x="42312" y="85911"/>
                    </a:lnTo>
                    <a:lnTo>
                      <a:pt x="42312" y="85320"/>
                    </a:lnTo>
                    <a:lnTo>
                      <a:pt x="41965" y="83349"/>
                    </a:lnTo>
                    <a:lnTo>
                      <a:pt x="42312" y="82955"/>
                    </a:lnTo>
                    <a:lnTo>
                      <a:pt x="43352" y="82364"/>
                    </a:lnTo>
                    <a:lnTo>
                      <a:pt x="43352" y="81970"/>
                    </a:lnTo>
                    <a:lnTo>
                      <a:pt x="43352" y="80985"/>
                    </a:lnTo>
                    <a:lnTo>
                      <a:pt x="39537" y="79605"/>
                    </a:lnTo>
                    <a:lnTo>
                      <a:pt x="38497" y="79605"/>
                    </a:lnTo>
                    <a:lnTo>
                      <a:pt x="37109" y="79605"/>
                    </a:lnTo>
                    <a:lnTo>
                      <a:pt x="35375" y="79014"/>
                    </a:lnTo>
                    <a:lnTo>
                      <a:pt x="32947" y="79014"/>
                    </a:lnTo>
                    <a:lnTo>
                      <a:pt x="30867" y="80985"/>
                    </a:lnTo>
                    <a:lnTo>
                      <a:pt x="29826" y="81182"/>
                    </a:lnTo>
                    <a:lnTo>
                      <a:pt x="27398" y="79802"/>
                    </a:lnTo>
                    <a:lnTo>
                      <a:pt x="26358" y="78423"/>
                    </a:lnTo>
                    <a:lnTo>
                      <a:pt x="26011" y="76059"/>
                    </a:lnTo>
                    <a:lnTo>
                      <a:pt x="24971" y="73891"/>
                    </a:lnTo>
                    <a:lnTo>
                      <a:pt x="23930" y="73103"/>
                    </a:lnTo>
                    <a:lnTo>
                      <a:pt x="21156" y="71330"/>
                    </a:lnTo>
                    <a:lnTo>
                      <a:pt x="18034" y="70344"/>
                    </a:lnTo>
                    <a:lnTo>
                      <a:pt x="16300" y="69753"/>
                    </a:lnTo>
                    <a:lnTo>
                      <a:pt x="12832" y="67586"/>
                    </a:lnTo>
                    <a:lnTo>
                      <a:pt x="11445" y="67389"/>
                    </a:lnTo>
                    <a:lnTo>
                      <a:pt x="10751" y="66206"/>
                    </a:lnTo>
                    <a:lnTo>
                      <a:pt x="7976" y="65221"/>
                    </a:lnTo>
                    <a:lnTo>
                      <a:pt x="7630" y="64827"/>
                    </a:lnTo>
                    <a:lnTo>
                      <a:pt x="6589" y="64630"/>
                    </a:lnTo>
                    <a:lnTo>
                      <a:pt x="5202" y="63251"/>
                    </a:lnTo>
                    <a:lnTo>
                      <a:pt x="5202" y="62857"/>
                    </a:lnTo>
                    <a:lnTo>
                      <a:pt x="4508" y="61871"/>
                    </a:lnTo>
                    <a:lnTo>
                      <a:pt x="2080" y="60492"/>
                    </a:lnTo>
                    <a:lnTo>
                      <a:pt x="2080" y="59113"/>
                    </a:lnTo>
                    <a:lnTo>
                      <a:pt x="1387" y="57931"/>
                    </a:lnTo>
                    <a:lnTo>
                      <a:pt x="0" y="55369"/>
                    </a:lnTo>
                    <a:lnTo>
                      <a:pt x="0" y="5359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6" name="Shape 77" descr="Iowa, 105 mega watts." title="Iowa">
                <a:extLst>
                  <a:ext uri="{FF2B5EF4-FFF2-40B4-BE49-F238E27FC236}">
                    <a16:creationId xmlns:a16="http://schemas.microsoft.com/office/drawing/2014/main" id="{DA508813-D5C0-6C40-ABDC-9BFFC4994CAE}"/>
                  </a:ext>
                </a:extLst>
              </p:cNvPr>
              <p:cNvSpPr/>
              <p:nvPr/>
            </p:nvSpPr>
            <p:spPr>
              <a:xfrm>
                <a:off x="4820080" y="2365867"/>
                <a:ext cx="833213" cy="529843"/>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7" name="Shape 78" descr="Kansas, 20 percent by 2020." title="Kansas">
                <a:extLst>
                  <a:ext uri="{FF2B5EF4-FFF2-40B4-BE49-F238E27FC236}">
                    <a16:creationId xmlns:a16="http://schemas.microsoft.com/office/drawing/2014/main" id="{4F2A755A-19B8-4149-A9F0-C3B4632564D1}"/>
                  </a:ext>
                </a:extLst>
              </p:cNvPr>
              <p:cNvSpPr/>
              <p:nvPr/>
            </p:nvSpPr>
            <p:spPr>
              <a:xfrm>
                <a:off x="4085243" y="2973115"/>
                <a:ext cx="1023345" cy="523523"/>
              </a:xfrm>
              <a:custGeom>
                <a:avLst/>
                <a:gdLst/>
                <a:ahLst/>
                <a:cxnLst/>
                <a:rect l="0" t="0" r="0" b="0"/>
                <a:pathLst>
                  <a:path w="120000" h="120000" extrusionOk="0">
                    <a:moveTo>
                      <a:pt x="118497" y="37744"/>
                    </a:moveTo>
                    <a:lnTo>
                      <a:pt x="118497" y="40237"/>
                    </a:lnTo>
                    <a:lnTo>
                      <a:pt x="118497" y="43442"/>
                    </a:lnTo>
                    <a:lnTo>
                      <a:pt x="118685" y="45934"/>
                    </a:lnTo>
                    <a:lnTo>
                      <a:pt x="118685" y="49139"/>
                    </a:lnTo>
                    <a:lnTo>
                      <a:pt x="118685" y="49851"/>
                    </a:lnTo>
                    <a:lnTo>
                      <a:pt x="118685" y="54124"/>
                    </a:lnTo>
                    <a:lnTo>
                      <a:pt x="118685" y="59109"/>
                    </a:lnTo>
                    <a:lnTo>
                      <a:pt x="118685" y="60178"/>
                    </a:lnTo>
                    <a:lnTo>
                      <a:pt x="118685" y="63738"/>
                    </a:lnTo>
                    <a:lnTo>
                      <a:pt x="118873" y="69080"/>
                    </a:lnTo>
                    <a:lnTo>
                      <a:pt x="118873" y="72640"/>
                    </a:lnTo>
                    <a:lnTo>
                      <a:pt x="118873" y="75845"/>
                    </a:lnTo>
                    <a:lnTo>
                      <a:pt x="118873" y="76913"/>
                    </a:lnTo>
                    <a:lnTo>
                      <a:pt x="119248" y="80830"/>
                    </a:lnTo>
                    <a:lnTo>
                      <a:pt x="119248" y="86884"/>
                    </a:lnTo>
                    <a:lnTo>
                      <a:pt x="119248" y="91157"/>
                    </a:lnTo>
                    <a:lnTo>
                      <a:pt x="119248" y="92225"/>
                    </a:lnTo>
                    <a:lnTo>
                      <a:pt x="119248" y="98278"/>
                    </a:lnTo>
                    <a:lnTo>
                      <a:pt x="119436" y="103264"/>
                    </a:lnTo>
                    <a:lnTo>
                      <a:pt x="119436" y="104688"/>
                    </a:lnTo>
                    <a:lnTo>
                      <a:pt x="119812" y="111097"/>
                    </a:lnTo>
                    <a:lnTo>
                      <a:pt x="119812" y="113946"/>
                    </a:lnTo>
                    <a:lnTo>
                      <a:pt x="119812" y="115370"/>
                    </a:lnTo>
                    <a:lnTo>
                      <a:pt x="119812" y="116439"/>
                    </a:lnTo>
                    <a:lnTo>
                      <a:pt x="119812" y="117507"/>
                    </a:lnTo>
                    <a:lnTo>
                      <a:pt x="117370" y="117507"/>
                    </a:lnTo>
                    <a:lnTo>
                      <a:pt x="113427" y="117863"/>
                    </a:lnTo>
                    <a:lnTo>
                      <a:pt x="112300" y="117863"/>
                    </a:lnTo>
                    <a:lnTo>
                      <a:pt x="109483" y="117863"/>
                    </a:lnTo>
                    <a:lnTo>
                      <a:pt x="108544" y="117863"/>
                    </a:lnTo>
                    <a:lnTo>
                      <a:pt x="106854" y="117863"/>
                    </a:lnTo>
                    <a:lnTo>
                      <a:pt x="105352" y="117863"/>
                    </a:lnTo>
                    <a:lnTo>
                      <a:pt x="104976" y="117863"/>
                    </a:lnTo>
                    <a:lnTo>
                      <a:pt x="103474" y="118575"/>
                    </a:lnTo>
                    <a:lnTo>
                      <a:pt x="102723" y="118575"/>
                    </a:lnTo>
                    <a:lnTo>
                      <a:pt x="100845" y="118575"/>
                    </a:lnTo>
                    <a:lnTo>
                      <a:pt x="99342" y="118575"/>
                    </a:lnTo>
                    <a:lnTo>
                      <a:pt x="98028" y="118575"/>
                    </a:lnTo>
                    <a:lnTo>
                      <a:pt x="97464" y="118575"/>
                    </a:lnTo>
                    <a:lnTo>
                      <a:pt x="95399" y="118931"/>
                    </a:lnTo>
                    <a:lnTo>
                      <a:pt x="90328" y="118931"/>
                    </a:lnTo>
                    <a:lnTo>
                      <a:pt x="89201" y="118931"/>
                    </a:lnTo>
                    <a:lnTo>
                      <a:pt x="87323" y="118931"/>
                    </a:lnTo>
                    <a:lnTo>
                      <a:pt x="85446" y="118931"/>
                    </a:lnTo>
                    <a:lnTo>
                      <a:pt x="83380" y="118931"/>
                    </a:lnTo>
                    <a:lnTo>
                      <a:pt x="81314" y="118931"/>
                    </a:lnTo>
                    <a:lnTo>
                      <a:pt x="78873" y="118931"/>
                    </a:lnTo>
                    <a:lnTo>
                      <a:pt x="76244" y="118931"/>
                    </a:lnTo>
                    <a:lnTo>
                      <a:pt x="75305" y="118931"/>
                    </a:lnTo>
                    <a:lnTo>
                      <a:pt x="73615" y="118931"/>
                    </a:lnTo>
                    <a:lnTo>
                      <a:pt x="73427" y="118931"/>
                    </a:lnTo>
                    <a:lnTo>
                      <a:pt x="70234" y="118931"/>
                    </a:lnTo>
                    <a:lnTo>
                      <a:pt x="68356" y="118931"/>
                    </a:lnTo>
                    <a:lnTo>
                      <a:pt x="65352" y="118931"/>
                    </a:lnTo>
                    <a:lnTo>
                      <a:pt x="64600" y="118931"/>
                    </a:lnTo>
                    <a:lnTo>
                      <a:pt x="63474" y="119643"/>
                    </a:lnTo>
                    <a:lnTo>
                      <a:pt x="63286" y="118931"/>
                    </a:lnTo>
                    <a:lnTo>
                      <a:pt x="60281" y="118931"/>
                    </a:lnTo>
                    <a:lnTo>
                      <a:pt x="59530" y="118931"/>
                    </a:lnTo>
                    <a:lnTo>
                      <a:pt x="59342" y="118931"/>
                    </a:lnTo>
                    <a:lnTo>
                      <a:pt x="57276" y="118931"/>
                    </a:lnTo>
                    <a:lnTo>
                      <a:pt x="56338" y="118931"/>
                    </a:lnTo>
                    <a:lnTo>
                      <a:pt x="52957" y="118931"/>
                    </a:lnTo>
                    <a:lnTo>
                      <a:pt x="52206" y="118931"/>
                    </a:lnTo>
                    <a:lnTo>
                      <a:pt x="49014" y="118931"/>
                    </a:lnTo>
                    <a:lnTo>
                      <a:pt x="43568" y="118931"/>
                    </a:lnTo>
                    <a:lnTo>
                      <a:pt x="43004" y="118931"/>
                    </a:lnTo>
                    <a:lnTo>
                      <a:pt x="41690" y="118931"/>
                    </a:lnTo>
                    <a:lnTo>
                      <a:pt x="40938" y="118931"/>
                    </a:lnTo>
                    <a:lnTo>
                      <a:pt x="40375" y="118931"/>
                    </a:lnTo>
                    <a:lnTo>
                      <a:pt x="34178" y="118931"/>
                    </a:lnTo>
                    <a:lnTo>
                      <a:pt x="32863" y="118575"/>
                    </a:lnTo>
                    <a:lnTo>
                      <a:pt x="32300" y="118575"/>
                    </a:lnTo>
                    <a:lnTo>
                      <a:pt x="31549" y="118575"/>
                    </a:lnTo>
                    <a:lnTo>
                      <a:pt x="30985" y="118575"/>
                    </a:lnTo>
                    <a:lnTo>
                      <a:pt x="23661" y="117863"/>
                    </a:lnTo>
                    <a:lnTo>
                      <a:pt x="22910" y="117863"/>
                    </a:lnTo>
                    <a:lnTo>
                      <a:pt x="17652" y="117863"/>
                    </a:lnTo>
                    <a:lnTo>
                      <a:pt x="16901" y="117863"/>
                    </a:lnTo>
                    <a:lnTo>
                      <a:pt x="15586" y="117863"/>
                    </a:lnTo>
                    <a:lnTo>
                      <a:pt x="14835" y="117863"/>
                    </a:lnTo>
                    <a:lnTo>
                      <a:pt x="10892" y="117507"/>
                    </a:lnTo>
                    <a:lnTo>
                      <a:pt x="8075" y="117507"/>
                    </a:lnTo>
                    <a:lnTo>
                      <a:pt x="4882" y="117507"/>
                    </a:lnTo>
                    <a:lnTo>
                      <a:pt x="3755" y="117507"/>
                    </a:lnTo>
                    <a:lnTo>
                      <a:pt x="375" y="117151"/>
                    </a:lnTo>
                    <a:lnTo>
                      <a:pt x="0" y="117151"/>
                    </a:lnTo>
                    <a:lnTo>
                      <a:pt x="187" y="112166"/>
                    </a:lnTo>
                    <a:lnTo>
                      <a:pt x="375" y="107181"/>
                    </a:lnTo>
                    <a:lnTo>
                      <a:pt x="375" y="101839"/>
                    </a:lnTo>
                    <a:lnTo>
                      <a:pt x="375" y="97210"/>
                    </a:lnTo>
                    <a:lnTo>
                      <a:pt x="751" y="92225"/>
                    </a:lnTo>
                    <a:lnTo>
                      <a:pt x="751" y="91869"/>
                    </a:lnTo>
                    <a:lnTo>
                      <a:pt x="751" y="87952"/>
                    </a:lnTo>
                    <a:lnTo>
                      <a:pt x="938" y="77982"/>
                    </a:lnTo>
                    <a:lnTo>
                      <a:pt x="938" y="72997"/>
                    </a:lnTo>
                    <a:lnTo>
                      <a:pt x="1126" y="67655"/>
                    </a:lnTo>
                    <a:lnTo>
                      <a:pt x="1126" y="63738"/>
                    </a:lnTo>
                    <a:lnTo>
                      <a:pt x="1126" y="60534"/>
                    </a:lnTo>
                    <a:lnTo>
                      <a:pt x="1126" y="54124"/>
                    </a:lnTo>
                    <a:lnTo>
                      <a:pt x="1126" y="53056"/>
                    </a:lnTo>
                    <a:lnTo>
                      <a:pt x="1502" y="50919"/>
                    </a:lnTo>
                    <a:lnTo>
                      <a:pt x="1502" y="46646"/>
                    </a:lnTo>
                    <a:lnTo>
                      <a:pt x="1690" y="38813"/>
                    </a:lnTo>
                    <a:lnTo>
                      <a:pt x="1690" y="37388"/>
                    </a:lnTo>
                    <a:lnTo>
                      <a:pt x="1690" y="35964"/>
                    </a:lnTo>
                    <a:lnTo>
                      <a:pt x="1690" y="33827"/>
                    </a:lnTo>
                    <a:lnTo>
                      <a:pt x="2065" y="24569"/>
                    </a:lnTo>
                    <a:lnTo>
                      <a:pt x="2065" y="19584"/>
                    </a:lnTo>
                    <a:lnTo>
                      <a:pt x="2253" y="17091"/>
                    </a:lnTo>
                    <a:lnTo>
                      <a:pt x="2253" y="16735"/>
                    </a:lnTo>
                    <a:lnTo>
                      <a:pt x="2441" y="0"/>
                    </a:lnTo>
                    <a:lnTo>
                      <a:pt x="12394" y="712"/>
                    </a:lnTo>
                    <a:lnTo>
                      <a:pt x="12957" y="712"/>
                    </a:lnTo>
                    <a:lnTo>
                      <a:pt x="13708" y="712"/>
                    </a:lnTo>
                    <a:lnTo>
                      <a:pt x="16713" y="712"/>
                    </a:lnTo>
                    <a:lnTo>
                      <a:pt x="20657" y="712"/>
                    </a:lnTo>
                    <a:lnTo>
                      <a:pt x="22347" y="1424"/>
                    </a:lnTo>
                    <a:lnTo>
                      <a:pt x="22910" y="1424"/>
                    </a:lnTo>
                    <a:lnTo>
                      <a:pt x="25539" y="1424"/>
                    </a:lnTo>
                    <a:lnTo>
                      <a:pt x="28356" y="1424"/>
                    </a:lnTo>
                    <a:lnTo>
                      <a:pt x="31361" y="1780"/>
                    </a:lnTo>
                    <a:lnTo>
                      <a:pt x="31549" y="1780"/>
                    </a:lnTo>
                    <a:lnTo>
                      <a:pt x="32300" y="1780"/>
                    </a:lnTo>
                    <a:lnTo>
                      <a:pt x="36995" y="1780"/>
                    </a:lnTo>
                    <a:lnTo>
                      <a:pt x="40000" y="1780"/>
                    </a:lnTo>
                    <a:lnTo>
                      <a:pt x="43943" y="1780"/>
                    </a:lnTo>
                    <a:lnTo>
                      <a:pt x="44882" y="1780"/>
                    </a:lnTo>
                    <a:lnTo>
                      <a:pt x="46948" y="1780"/>
                    </a:lnTo>
                    <a:lnTo>
                      <a:pt x="47699" y="1780"/>
                    </a:lnTo>
                    <a:lnTo>
                      <a:pt x="48638" y="2136"/>
                    </a:lnTo>
                    <a:lnTo>
                      <a:pt x="51643" y="2136"/>
                    </a:lnTo>
                    <a:lnTo>
                      <a:pt x="53521" y="2136"/>
                    </a:lnTo>
                    <a:lnTo>
                      <a:pt x="54084" y="2136"/>
                    </a:lnTo>
                    <a:lnTo>
                      <a:pt x="55399" y="2136"/>
                    </a:lnTo>
                    <a:lnTo>
                      <a:pt x="57464" y="2136"/>
                    </a:lnTo>
                    <a:lnTo>
                      <a:pt x="59342" y="2136"/>
                    </a:lnTo>
                    <a:lnTo>
                      <a:pt x="60845" y="2136"/>
                    </a:lnTo>
                    <a:lnTo>
                      <a:pt x="63286" y="2136"/>
                    </a:lnTo>
                    <a:lnTo>
                      <a:pt x="65352" y="2136"/>
                    </a:lnTo>
                    <a:lnTo>
                      <a:pt x="66103" y="2136"/>
                    </a:lnTo>
                    <a:lnTo>
                      <a:pt x="67230" y="2136"/>
                    </a:lnTo>
                    <a:lnTo>
                      <a:pt x="67981" y="2136"/>
                    </a:lnTo>
                    <a:lnTo>
                      <a:pt x="70985" y="2136"/>
                    </a:lnTo>
                    <a:lnTo>
                      <a:pt x="74929" y="2136"/>
                    </a:lnTo>
                    <a:lnTo>
                      <a:pt x="76807" y="2136"/>
                    </a:lnTo>
                    <a:lnTo>
                      <a:pt x="78685" y="2136"/>
                    </a:lnTo>
                    <a:lnTo>
                      <a:pt x="82065" y="2136"/>
                    </a:lnTo>
                    <a:lnTo>
                      <a:pt x="82629" y="2136"/>
                    </a:lnTo>
                    <a:lnTo>
                      <a:pt x="83568" y="1780"/>
                    </a:lnTo>
                    <a:lnTo>
                      <a:pt x="84694" y="1780"/>
                    </a:lnTo>
                    <a:lnTo>
                      <a:pt x="88638" y="1780"/>
                    </a:lnTo>
                    <a:lnTo>
                      <a:pt x="89201" y="1780"/>
                    </a:lnTo>
                    <a:lnTo>
                      <a:pt x="90328" y="1780"/>
                    </a:lnTo>
                    <a:lnTo>
                      <a:pt x="92206" y="1780"/>
                    </a:lnTo>
                    <a:lnTo>
                      <a:pt x="92582" y="1780"/>
                    </a:lnTo>
                    <a:lnTo>
                      <a:pt x="94272" y="1780"/>
                    </a:lnTo>
                    <a:lnTo>
                      <a:pt x="95962" y="1780"/>
                    </a:lnTo>
                    <a:lnTo>
                      <a:pt x="96150" y="1780"/>
                    </a:lnTo>
                    <a:lnTo>
                      <a:pt x="98028" y="1780"/>
                    </a:lnTo>
                    <a:lnTo>
                      <a:pt x="99342" y="1780"/>
                    </a:lnTo>
                    <a:lnTo>
                      <a:pt x="106291" y="1424"/>
                    </a:lnTo>
                    <a:lnTo>
                      <a:pt x="106854" y="1424"/>
                    </a:lnTo>
                    <a:lnTo>
                      <a:pt x="109859" y="5697"/>
                    </a:lnTo>
                    <a:lnTo>
                      <a:pt x="111361" y="5697"/>
                    </a:lnTo>
                    <a:lnTo>
                      <a:pt x="111924" y="5341"/>
                    </a:lnTo>
                    <a:lnTo>
                      <a:pt x="112863" y="5697"/>
                    </a:lnTo>
                    <a:lnTo>
                      <a:pt x="113615" y="7833"/>
                    </a:lnTo>
                    <a:lnTo>
                      <a:pt x="113615" y="11038"/>
                    </a:lnTo>
                    <a:lnTo>
                      <a:pt x="111924" y="13531"/>
                    </a:lnTo>
                    <a:lnTo>
                      <a:pt x="111173" y="15667"/>
                    </a:lnTo>
                    <a:lnTo>
                      <a:pt x="110234" y="19584"/>
                    </a:lnTo>
                    <a:lnTo>
                      <a:pt x="111173" y="20652"/>
                    </a:lnTo>
                    <a:lnTo>
                      <a:pt x="111924" y="22433"/>
                    </a:lnTo>
                    <a:lnTo>
                      <a:pt x="112300" y="23501"/>
                    </a:lnTo>
                    <a:lnTo>
                      <a:pt x="113990" y="25637"/>
                    </a:lnTo>
                    <a:lnTo>
                      <a:pt x="114178" y="28842"/>
                    </a:lnTo>
                    <a:lnTo>
                      <a:pt x="115492" y="32047"/>
                    </a:lnTo>
                    <a:lnTo>
                      <a:pt x="116056" y="33115"/>
                    </a:lnTo>
                    <a:lnTo>
                      <a:pt x="118122" y="33471"/>
                    </a:lnTo>
                    <a:lnTo>
                      <a:pt x="118497" y="33471"/>
                    </a:lnTo>
                    <a:lnTo>
                      <a:pt x="118497" y="34540"/>
                    </a:lnTo>
                    <a:lnTo>
                      <a:pt x="118497" y="34896"/>
                    </a:lnTo>
                    <a:lnTo>
                      <a:pt x="118497" y="35252"/>
                    </a:lnTo>
                    <a:lnTo>
                      <a:pt x="118497" y="3774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8" name="Shape 79" descr="Maine, 30 percent by 2000. New renewable energy generation must reach 10 percent by 2017." title="Maine">
                <a:extLst>
                  <a:ext uri="{FF2B5EF4-FFF2-40B4-BE49-F238E27FC236}">
                    <a16:creationId xmlns:a16="http://schemas.microsoft.com/office/drawing/2014/main" id="{8F7D3A08-649D-2F48-AF1F-A88A3A3DCA87}"/>
                  </a:ext>
                </a:extLst>
              </p:cNvPr>
              <p:cNvSpPr/>
              <p:nvPr/>
            </p:nvSpPr>
            <p:spPr>
              <a:xfrm>
                <a:off x="7910904" y="1246985"/>
                <a:ext cx="507722" cy="774751"/>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9" name="Shape 80" descr="Maryland, 20 percent by 2022." title="Maryland">
                <a:extLst>
                  <a:ext uri="{FF2B5EF4-FFF2-40B4-BE49-F238E27FC236}">
                    <a16:creationId xmlns:a16="http://schemas.microsoft.com/office/drawing/2014/main" id="{A50AFD42-DAB5-114B-A8C0-D05E0E157A64}"/>
                  </a:ext>
                </a:extLst>
              </p:cNvPr>
              <p:cNvSpPr/>
              <p:nvPr/>
            </p:nvSpPr>
            <p:spPr>
              <a:xfrm>
                <a:off x="7080988" y="2723170"/>
                <a:ext cx="626753" cy="305476"/>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0" name="Shape 81" descr="Massachusetts, 22.1 percent by 2020. New renewable energy generation must reach 15 percent by 2020.  After 2020 the renewable portfolio standard requirment will increase by 1 percent annually." title="Massachusetts">
                <a:extLst>
                  <a:ext uri="{FF2B5EF4-FFF2-40B4-BE49-F238E27FC236}">
                    <a16:creationId xmlns:a16="http://schemas.microsoft.com/office/drawing/2014/main" id="{622662FC-5A4A-404E-9281-B6F3C539DA5B}"/>
                  </a:ext>
                </a:extLst>
              </p:cNvPr>
              <p:cNvSpPr/>
              <p:nvPr/>
            </p:nvSpPr>
            <p:spPr>
              <a:xfrm>
                <a:off x="7749756" y="2053854"/>
                <a:ext cx="465588" cy="246488"/>
              </a:xfrm>
              <a:custGeom>
                <a:avLst/>
                <a:gdLst/>
                <a:ahLst/>
                <a:cxnLst/>
                <a:rect l="0" t="0" r="0" b="0"/>
                <a:pathLst>
                  <a:path w="120000" h="120000" extrusionOk="0">
                    <a:moveTo>
                      <a:pt x="95172" y="92484"/>
                    </a:moveTo>
                    <a:lnTo>
                      <a:pt x="93517" y="95541"/>
                    </a:lnTo>
                    <a:lnTo>
                      <a:pt x="91034" y="100891"/>
                    </a:lnTo>
                    <a:lnTo>
                      <a:pt x="89379" y="100891"/>
                    </a:lnTo>
                    <a:lnTo>
                      <a:pt x="88137" y="110063"/>
                    </a:lnTo>
                    <a:lnTo>
                      <a:pt x="86068" y="114649"/>
                    </a:lnTo>
                    <a:lnTo>
                      <a:pt x="83172" y="114649"/>
                    </a:lnTo>
                    <a:lnTo>
                      <a:pt x="81931" y="107006"/>
                    </a:lnTo>
                    <a:lnTo>
                      <a:pt x="81517" y="101656"/>
                    </a:lnTo>
                    <a:lnTo>
                      <a:pt x="78620" y="100891"/>
                    </a:lnTo>
                    <a:lnTo>
                      <a:pt x="76137" y="97834"/>
                    </a:lnTo>
                    <a:lnTo>
                      <a:pt x="75724" y="96305"/>
                    </a:lnTo>
                    <a:lnTo>
                      <a:pt x="73241" y="95541"/>
                    </a:lnTo>
                    <a:lnTo>
                      <a:pt x="71586" y="85605"/>
                    </a:lnTo>
                    <a:lnTo>
                      <a:pt x="70344" y="87133"/>
                    </a:lnTo>
                    <a:lnTo>
                      <a:pt x="69517" y="79490"/>
                    </a:lnTo>
                    <a:lnTo>
                      <a:pt x="68689" y="77197"/>
                    </a:lnTo>
                    <a:lnTo>
                      <a:pt x="67034" y="78726"/>
                    </a:lnTo>
                    <a:lnTo>
                      <a:pt x="65379" y="79490"/>
                    </a:lnTo>
                    <a:lnTo>
                      <a:pt x="63724" y="79490"/>
                    </a:lnTo>
                    <a:lnTo>
                      <a:pt x="56689" y="84076"/>
                    </a:lnTo>
                    <a:lnTo>
                      <a:pt x="55448" y="84840"/>
                    </a:lnTo>
                    <a:lnTo>
                      <a:pt x="55448" y="82547"/>
                    </a:lnTo>
                    <a:lnTo>
                      <a:pt x="46758" y="87133"/>
                    </a:lnTo>
                    <a:lnTo>
                      <a:pt x="45931" y="87898"/>
                    </a:lnTo>
                    <a:lnTo>
                      <a:pt x="45103" y="87898"/>
                    </a:lnTo>
                    <a:lnTo>
                      <a:pt x="44689" y="87898"/>
                    </a:lnTo>
                    <a:lnTo>
                      <a:pt x="38896" y="90191"/>
                    </a:lnTo>
                    <a:lnTo>
                      <a:pt x="37241" y="90955"/>
                    </a:lnTo>
                    <a:lnTo>
                      <a:pt x="32689" y="93248"/>
                    </a:lnTo>
                    <a:lnTo>
                      <a:pt x="22758" y="100891"/>
                    </a:lnTo>
                    <a:lnTo>
                      <a:pt x="22758" y="97834"/>
                    </a:lnTo>
                    <a:lnTo>
                      <a:pt x="16551" y="100891"/>
                    </a:lnTo>
                    <a:lnTo>
                      <a:pt x="15310" y="100891"/>
                    </a:lnTo>
                    <a:lnTo>
                      <a:pt x="4551" y="104713"/>
                    </a:lnTo>
                    <a:lnTo>
                      <a:pt x="2068" y="106242"/>
                    </a:lnTo>
                    <a:lnTo>
                      <a:pt x="827" y="106242"/>
                    </a:lnTo>
                    <a:lnTo>
                      <a:pt x="413" y="106242"/>
                    </a:lnTo>
                    <a:lnTo>
                      <a:pt x="0" y="103949"/>
                    </a:lnTo>
                    <a:lnTo>
                      <a:pt x="0" y="100891"/>
                    </a:lnTo>
                    <a:lnTo>
                      <a:pt x="413" y="68025"/>
                    </a:lnTo>
                    <a:lnTo>
                      <a:pt x="413" y="57324"/>
                    </a:lnTo>
                    <a:lnTo>
                      <a:pt x="413" y="52738"/>
                    </a:lnTo>
                    <a:lnTo>
                      <a:pt x="413" y="46624"/>
                    </a:lnTo>
                    <a:lnTo>
                      <a:pt x="6620" y="44331"/>
                    </a:lnTo>
                    <a:lnTo>
                      <a:pt x="7862" y="44331"/>
                    </a:lnTo>
                    <a:lnTo>
                      <a:pt x="8275" y="44331"/>
                    </a:lnTo>
                    <a:lnTo>
                      <a:pt x="8275" y="43566"/>
                    </a:lnTo>
                    <a:lnTo>
                      <a:pt x="9103" y="43566"/>
                    </a:lnTo>
                    <a:lnTo>
                      <a:pt x="11172" y="43566"/>
                    </a:lnTo>
                    <a:lnTo>
                      <a:pt x="16965" y="39745"/>
                    </a:lnTo>
                    <a:lnTo>
                      <a:pt x="25241" y="38216"/>
                    </a:lnTo>
                    <a:lnTo>
                      <a:pt x="26068" y="36687"/>
                    </a:lnTo>
                    <a:lnTo>
                      <a:pt x="28965" y="35923"/>
                    </a:lnTo>
                    <a:lnTo>
                      <a:pt x="29793" y="35923"/>
                    </a:lnTo>
                    <a:lnTo>
                      <a:pt x="31862" y="33630"/>
                    </a:lnTo>
                    <a:lnTo>
                      <a:pt x="38896" y="31337"/>
                    </a:lnTo>
                    <a:lnTo>
                      <a:pt x="42206" y="30573"/>
                    </a:lnTo>
                    <a:lnTo>
                      <a:pt x="43448" y="29808"/>
                    </a:lnTo>
                    <a:lnTo>
                      <a:pt x="43862" y="29808"/>
                    </a:lnTo>
                    <a:lnTo>
                      <a:pt x="63724" y="20636"/>
                    </a:lnTo>
                    <a:lnTo>
                      <a:pt x="64137" y="17579"/>
                    </a:lnTo>
                    <a:lnTo>
                      <a:pt x="64965" y="17579"/>
                    </a:lnTo>
                    <a:lnTo>
                      <a:pt x="64965" y="16815"/>
                    </a:lnTo>
                    <a:lnTo>
                      <a:pt x="69517" y="8407"/>
                    </a:lnTo>
                    <a:lnTo>
                      <a:pt x="69931" y="3821"/>
                    </a:lnTo>
                    <a:lnTo>
                      <a:pt x="76965" y="0"/>
                    </a:lnTo>
                    <a:lnTo>
                      <a:pt x="81517" y="13757"/>
                    </a:lnTo>
                    <a:lnTo>
                      <a:pt x="85655" y="11464"/>
                    </a:lnTo>
                    <a:lnTo>
                      <a:pt x="86068" y="17579"/>
                    </a:lnTo>
                    <a:lnTo>
                      <a:pt x="81931" y="22929"/>
                    </a:lnTo>
                    <a:lnTo>
                      <a:pt x="78620" y="38216"/>
                    </a:lnTo>
                    <a:lnTo>
                      <a:pt x="77379" y="35923"/>
                    </a:lnTo>
                    <a:lnTo>
                      <a:pt x="77379" y="41273"/>
                    </a:lnTo>
                    <a:lnTo>
                      <a:pt x="77793" y="41273"/>
                    </a:lnTo>
                    <a:lnTo>
                      <a:pt x="80275" y="46624"/>
                    </a:lnTo>
                    <a:lnTo>
                      <a:pt x="83586" y="48917"/>
                    </a:lnTo>
                    <a:lnTo>
                      <a:pt x="85655" y="48917"/>
                    </a:lnTo>
                    <a:lnTo>
                      <a:pt x="93931" y="65732"/>
                    </a:lnTo>
                    <a:lnTo>
                      <a:pt x="91034" y="68025"/>
                    </a:lnTo>
                    <a:lnTo>
                      <a:pt x="93931" y="71082"/>
                    </a:lnTo>
                    <a:lnTo>
                      <a:pt x="95172" y="69554"/>
                    </a:lnTo>
                    <a:lnTo>
                      <a:pt x="98068" y="80254"/>
                    </a:lnTo>
                    <a:lnTo>
                      <a:pt x="100551" y="82547"/>
                    </a:lnTo>
                    <a:lnTo>
                      <a:pt x="108413" y="82547"/>
                    </a:lnTo>
                    <a:lnTo>
                      <a:pt x="114620" y="74140"/>
                    </a:lnTo>
                    <a:lnTo>
                      <a:pt x="114206" y="66496"/>
                    </a:lnTo>
                    <a:lnTo>
                      <a:pt x="112551" y="66496"/>
                    </a:lnTo>
                    <a:lnTo>
                      <a:pt x="108413" y="51974"/>
                    </a:lnTo>
                    <a:lnTo>
                      <a:pt x="112965" y="57324"/>
                    </a:lnTo>
                    <a:lnTo>
                      <a:pt x="119586" y="80254"/>
                    </a:lnTo>
                    <a:lnTo>
                      <a:pt x="118758" y="92484"/>
                    </a:lnTo>
                    <a:lnTo>
                      <a:pt x="118344" y="84076"/>
                    </a:lnTo>
                    <a:lnTo>
                      <a:pt x="117103" y="82547"/>
                    </a:lnTo>
                    <a:lnTo>
                      <a:pt x="106344" y="93248"/>
                    </a:lnTo>
                    <a:lnTo>
                      <a:pt x="102620" y="100891"/>
                    </a:lnTo>
                    <a:lnTo>
                      <a:pt x="98482" y="103184"/>
                    </a:lnTo>
                    <a:lnTo>
                      <a:pt x="97655" y="106242"/>
                    </a:lnTo>
                    <a:lnTo>
                      <a:pt x="90206" y="119235"/>
                    </a:lnTo>
                    <a:lnTo>
                      <a:pt x="90206" y="115414"/>
                    </a:lnTo>
                    <a:lnTo>
                      <a:pt x="96827" y="106242"/>
                    </a:lnTo>
                    <a:lnTo>
                      <a:pt x="96827" y="96305"/>
                    </a:lnTo>
                    <a:lnTo>
                      <a:pt x="96000" y="92484"/>
                    </a:lnTo>
                    <a:lnTo>
                      <a:pt x="95172" y="9248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70AD47">
                      <a:lumMod val="60000"/>
                      <a:lumOff val="40000"/>
                    </a:srgbClr>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1" name="Shape 82" descr="Michigan, 10 percent and 1,100 mega watts by 2015." title="Michigan">
                <a:extLst>
                  <a:ext uri="{FF2B5EF4-FFF2-40B4-BE49-F238E27FC236}">
                    <a16:creationId xmlns:a16="http://schemas.microsoft.com/office/drawing/2014/main" id="{C4A276B8-4B6F-D049-AA3E-51C4D91131B3}"/>
                  </a:ext>
                </a:extLst>
              </p:cNvPr>
              <p:cNvSpPr/>
              <p:nvPr/>
            </p:nvSpPr>
            <p:spPr>
              <a:xfrm>
                <a:off x="6075219" y="1901830"/>
                <a:ext cx="535498" cy="706016"/>
              </a:xfrm>
              <a:custGeom>
                <a:avLst/>
                <a:gdLst/>
                <a:ahLst/>
                <a:cxnLst/>
                <a:rect l="0" t="0" r="0" b="0"/>
                <a:pathLst>
                  <a:path w="120000" h="120000" extrusionOk="0">
                    <a:moveTo>
                      <a:pt x="85253" y="31912"/>
                    </a:moveTo>
                    <a:lnTo>
                      <a:pt x="81671" y="39296"/>
                    </a:lnTo>
                    <a:lnTo>
                      <a:pt x="80597" y="40351"/>
                    </a:lnTo>
                    <a:lnTo>
                      <a:pt x="80238" y="42461"/>
                    </a:lnTo>
                    <a:lnTo>
                      <a:pt x="80597" y="44043"/>
                    </a:lnTo>
                    <a:lnTo>
                      <a:pt x="79164" y="45890"/>
                    </a:lnTo>
                    <a:lnTo>
                      <a:pt x="75940" y="48263"/>
                    </a:lnTo>
                    <a:lnTo>
                      <a:pt x="72716" y="49582"/>
                    </a:lnTo>
                    <a:lnTo>
                      <a:pt x="72358" y="50901"/>
                    </a:lnTo>
                    <a:lnTo>
                      <a:pt x="72358" y="55648"/>
                    </a:lnTo>
                    <a:lnTo>
                      <a:pt x="74865" y="58021"/>
                    </a:lnTo>
                    <a:lnTo>
                      <a:pt x="79880" y="59076"/>
                    </a:lnTo>
                    <a:lnTo>
                      <a:pt x="81671" y="58285"/>
                    </a:lnTo>
                    <a:lnTo>
                      <a:pt x="84537" y="55384"/>
                    </a:lnTo>
                    <a:lnTo>
                      <a:pt x="85253" y="54593"/>
                    </a:lnTo>
                    <a:lnTo>
                      <a:pt x="87044" y="50901"/>
                    </a:lnTo>
                    <a:lnTo>
                      <a:pt x="88835" y="50109"/>
                    </a:lnTo>
                    <a:lnTo>
                      <a:pt x="86686" y="49054"/>
                    </a:lnTo>
                    <a:lnTo>
                      <a:pt x="89194" y="48263"/>
                    </a:lnTo>
                    <a:lnTo>
                      <a:pt x="90268" y="46945"/>
                    </a:lnTo>
                    <a:lnTo>
                      <a:pt x="93492" y="45890"/>
                    </a:lnTo>
                    <a:lnTo>
                      <a:pt x="97074" y="43252"/>
                    </a:lnTo>
                    <a:lnTo>
                      <a:pt x="98507" y="43252"/>
                    </a:lnTo>
                    <a:lnTo>
                      <a:pt x="103522" y="44571"/>
                    </a:lnTo>
                    <a:lnTo>
                      <a:pt x="106388" y="47999"/>
                    </a:lnTo>
                    <a:lnTo>
                      <a:pt x="109611" y="53010"/>
                    </a:lnTo>
                    <a:lnTo>
                      <a:pt x="113552" y="61978"/>
                    </a:lnTo>
                    <a:lnTo>
                      <a:pt x="114626" y="65142"/>
                    </a:lnTo>
                    <a:lnTo>
                      <a:pt x="115343" y="67780"/>
                    </a:lnTo>
                    <a:lnTo>
                      <a:pt x="119641" y="72527"/>
                    </a:lnTo>
                    <a:lnTo>
                      <a:pt x="118567" y="82813"/>
                    </a:lnTo>
                    <a:lnTo>
                      <a:pt x="113910" y="86505"/>
                    </a:lnTo>
                    <a:lnTo>
                      <a:pt x="113552" y="83604"/>
                    </a:lnTo>
                    <a:lnTo>
                      <a:pt x="114985" y="82021"/>
                    </a:lnTo>
                    <a:lnTo>
                      <a:pt x="112119" y="82021"/>
                    </a:lnTo>
                    <a:lnTo>
                      <a:pt x="109970" y="83868"/>
                    </a:lnTo>
                    <a:lnTo>
                      <a:pt x="108895" y="87560"/>
                    </a:lnTo>
                    <a:lnTo>
                      <a:pt x="109611" y="89142"/>
                    </a:lnTo>
                    <a:lnTo>
                      <a:pt x="108537" y="92043"/>
                    </a:lnTo>
                    <a:lnTo>
                      <a:pt x="106388" y="92835"/>
                    </a:lnTo>
                    <a:lnTo>
                      <a:pt x="103522" y="95999"/>
                    </a:lnTo>
                    <a:lnTo>
                      <a:pt x="103164" y="102329"/>
                    </a:lnTo>
                    <a:lnTo>
                      <a:pt x="98507" y="107076"/>
                    </a:lnTo>
                    <a:lnTo>
                      <a:pt x="98149" y="111032"/>
                    </a:lnTo>
                    <a:lnTo>
                      <a:pt x="97074" y="111560"/>
                    </a:lnTo>
                    <a:lnTo>
                      <a:pt x="94208" y="111824"/>
                    </a:lnTo>
                    <a:lnTo>
                      <a:pt x="92776" y="111824"/>
                    </a:lnTo>
                    <a:lnTo>
                      <a:pt x="88119" y="112615"/>
                    </a:lnTo>
                    <a:lnTo>
                      <a:pt x="85253" y="112879"/>
                    </a:lnTo>
                    <a:lnTo>
                      <a:pt x="76298" y="114197"/>
                    </a:lnTo>
                    <a:lnTo>
                      <a:pt x="71283" y="114725"/>
                    </a:lnTo>
                    <a:lnTo>
                      <a:pt x="70208" y="114725"/>
                    </a:lnTo>
                    <a:lnTo>
                      <a:pt x="67701" y="115252"/>
                    </a:lnTo>
                    <a:lnTo>
                      <a:pt x="60537" y="116043"/>
                    </a:lnTo>
                    <a:lnTo>
                      <a:pt x="58746" y="116307"/>
                    </a:lnTo>
                    <a:lnTo>
                      <a:pt x="58388" y="114461"/>
                    </a:lnTo>
                    <a:lnTo>
                      <a:pt x="58029" y="114725"/>
                    </a:lnTo>
                    <a:lnTo>
                      <a:pt x="53014" y="115252"/>
                    </a:lnTo>
                    <a:lnTo>
                      <a:pt x="49432" y="115516"/>
                    </a:lnTo>
                    <a:lnTo>
                      <a:pt x="47641" y="115516"/>
                    </a:lnTo>
                    <a:lnTo>
                      <a:pt x="46567" y="115516"/>
                    </a:lnTo>
                    <a:lnTo>
                      <a:pt x="45850" y="116043"/>
                    </a:lnTo>
                    <a:lnTo>
                      <a:pt x="44417" y="116043"/>
                    </a:lnTo>
                    <a:lnTo>
                      <a:pt x="42626" y="116043"/>
                    </a:lnTo>
                    <a:lnTo>
                      <a:pt x="38686" y="116571"/>
                    </a:lnTo>
                    <a:lnTo>
                      <a:pt x="34029" y="116571"/>
                    </a:lnTo>
                    <a:lnTo>
                      <a:pt x="31522" y="117098"/>
                    </a:lnTo>
                    <a:lnTo>
                      <a:pt x="24716" y="117890"/>
                    </a:lnTo>
                    <a:lnTo>
                      <a:pt x="22567" y="117890"/>
                    </a:lnTo>
                    <a:lnTo>
                      <a:pt x="17552" y="118153"/>
                    </a:lnTo>
                    <a:lnTo>
                      <a:pt x="17194" y="118417"/>
                    </a:lnTo>
                    <a:lnTo>
                      <a:pt x="13611" y="118417"/>
                    </a:lnTo>
                    <a:lnTo>
                      <a:pt x="9313" y="119208"/>
                    </a:lnTo>
                    <a:lnTo>
                      <a:pt x="6805" y="119208"/>
                    </a:lnTo>
                    <a:lnTo>
                      <a:pt x="3223" y="119736"/>
                    </a:lnTo>
                    <a:lnTo>
                      <a:pt x="716" y="119736"/>
                    </a:lnTo>
                    <a:lnTo>
                      <a:pt x="4656" y="116571"/>
                    </a:lnTo>
                    <a:lnTo>
                      <a:pt x="8597" y="109714"/>
                    </a:lnTo>
                    <a:lnTo>
                      <a:pt x="11820" y="104439"/>
                    </a:lnTo>
                    <a:lnTo>
                      <a:pt x="13253" y="99428"/>
                    </a:lnTo>
                    <a:lnTo>
                      <a:pt x="14328" y="89934"/>
                    </a:lnTo>
                    <a:lnTo>
                      <a:pt x="13611" y="89406"/>
                    </a:lnTo>
                    <a:lnTo>
                      <a:pt x="12179" y="82813"/>
                    </a:lnTo>
                    <a:lnTo>
                      <a:pt x="10388" y="79648"/>
                    </a:lnTo>
                    <a:lnTo>
                      <a:pt x="3940" y="70417"/>
                    </a:lnTo>
                    <a:lnTo>
                      <a:pt x="3940" y="69890"/>
                    </a:lnTo>
                    <a:lnTo>
                      <a:pt x="1432" y="63032"/>
                    </a:lnTo>
                    <a:lnTo>
                      <a:pt x="2149" y="62769"/>
                    </a:lnTo>
                    <a:lnTo>
                      <a:pt x="2865" y="60131"/>
                    </a:lnTo>
                    <a:lnTo>
                      <a:pt x="716" y="54857"/>
                    </a:lnTo>
                    <a:lnTo>
                      <a:pt x="0" y="53802"/>
                    </a:lnTo>
                    <a:lnTo>
                      <a:pt x="2149" y="49582"/>
                    </a:lnTo>
                    <a:lnTo>
                      <a:pt x="5373" y="44043"/>
                    </a:lnTo>
                    <a:lnTo>
                      <a:pt x="5373" y="41670"/>
                    </a:lnTo>
                    <a:lnTo>
                      <a:pt x="5373" y="39560"/>
                    </a:lnTo>
                    <a:lnTo>
                      <a:pt x="5373" y="38505"/>
                    </a:lnTo>
                    <a:lnTo>
                      <a:pt x="3940" y="35076"/>
                    </a:lnTo>
                    <a:lnTo>
                      <a:pt x="8238" y="32439"/>
                    </a:lnTo>
                    <a:lnTo>
                      <a:pt x="8238" y="31912"/>
                    </a:lnTo>
                    <a:lnTo>
                      <a:pt x="8238" y="28219"/>
                    </a:lnTo>
                    <a:lnTo>
                      <a:pt x="10388" y="28219"/>
                    </a:lnTo>
                    <a:lnTo>
                      <a:pt x="15761" y="24791"/>
                    </a:lnTo>
                    <a:lnTo>
                      <a:pt x="21134" y="20043"/>
                    </a:lnTo>
                    <a:lnTo>
                      <a:pt x="19343" y="24527"/>
                    </a:lnTo>
                    <a:lnTo>
                      <a:pt x="20059" y="30593"/>
                    </a:lnTo>
                    <a:lnTo>
                      <a:pt x="22567" y="24791"/>
                    </a:lnTo>
                    <a:lnTo>
                      <a:pt x="23641" y="28219"/>
                    </a:lnTo>
                    <a:lnTo>
                      <a:pt x="22567" y="31384"/>
                    </a:lnTo>
                    <a:lnTo>
                      <a:pt x="23641" y="31384"/>
                    </a:lnTo>
                    <a:lnTo>
                      <a:pt x="25074" y="27692"/>
                    </a:lnTo>
                    <a:lnTo>
                      <a:pt x="26149" y="23736"/>
                    </a:lnTo>
                    <a:lnTo>
                      <a:pt x="25074" y="17934"/>
                    </a:lnTo>
                    <a:lnTo>
                      <a:pt x="25074" y="16879"/>
                    </a:lnTo>
                    <a:lnTo>
                      <a:pt x="27940" y="13714"/>
                    </a:lnTo>
                    <a:lnTo>
                      <a:pt x="32238" y="12659"/>
                    </a:lnTo>
                    <a:lnTo>
                      <a:pt x="34746" y="12395"/>
                    </a:lnTo>
                    <a:lnTo>
                      <a:pt x="34746" y="10549"/>
                    </a:lnTo>
                    <a:lnTo>
                      <a:pt x="31522" y="8703"/>
                    </a:lnTo>
                    <a:lnTo>
                      <a:pt x="31522" y="5010"/>
                    </a:lnTo>
                    <a:lnTo>
                      <a:pt x="32955" y="4219"/>
                    </a:lnTo>
                    <a:lnTo>
                      <a:pt x="32955" y="1318"/>
                    </a:lnTo>
                    <a:lnTo>
                      <a:pt x="38686" y="1054"/>
                    </a:lnTo>
                    <a:lnTo>
                      <a:pt x="40119" y="0"/>
                    </a:lnTo>
                    <a:lnTo>
                      <a:pt x="41552" y="527"/>
                    </a:lnTo>
                    <a:lnTo>
                      <a:pt x="46925" y="2373"/>
                    </a:lnTo>
                    <a:lnTo>
                      <a:pt x="55522" y="3164"/>
                    </a:lnTo>
                    <a:lnTo>
                      <a:pt x="58388" y="6065"/>
                    </a:lnTo>
                    <a:lnTo>
                      <a:pt x="64835" y="6857"/>
                    </a:lnTo>
                    <a:lnTo>
                      <a:pt x="71283" y="8703"/>
                    </a:lnTo>
                    <a:lnTo>
                      <a:pt x="75940" y="8703"/>
                    </a:lnTo>
                    <a:lnTo>
                      <a:pt x="79164" y="12659"/>
                    </a:lnTo>
                    <a:lnTo>
                      <a:pt x="83104" y="16879"/>
                    </a:lnTo>
                    <a:lnTo>
                      <a:pt x="80238" y="16351"/>
                    </a:lnTo>
                    <a:lnTo>
                      <a:pt x="79164" y="18725"/>
                    </a:lnTo>
                    <a:lnTo>
                      <a:pt x="81671" y="21098"/>
                    </a:lnTo>
                    <a:lnTo>
                      <a:pt x="83104" y="21626"/>
                    </a:lnTo>
                    <a:lnTo>
                      <a:pt x="83104" y="22153"/>
                    </a:lnTo>
                    <a:lnTo>
                      <a:pt x="84179" y="25318"/>
                    </a:lnTo>
                    <a:lnTo>
                      <a:pt x="85253" y="31912"/>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2" name="Shape 83">
                <a:extLst>
                  <a:ext uri="{FF2B5EF4-FFF2-40B4-BE49-F238E27FC236}">
                    <a16:creationId xmlns:a16="http://schemas.microsoft.com/office/drawing/2014/main" id="{A1DFEB5F-5253-ED46-AEE2-3791A9639E4C}"/>
                  </a:ext>
                </a:extLst>
              </p:cNvPr>
              <p:cNvSpPr/>
              <p:nvPr/>
            </p:nvSpPr>
            <p:spPr>
              <a:xfrm>
                <a:off x="5561535" y="1677843"/>
                <a:ext cx="842693" cy="396066"/>
              </a:xfrm>
              <a:custGeom>
                <a:avLst/>
                <a:gdLst/>
                <a:ahLst/>
                <a:cxnLst/>
                <a:rect l="0" t="0" r="0" b="0"/>
                <a:pathLst>
                  <a:path w="120000" h="120000" extrusionOk="0">
                    <a:moveTo>
                      <a:pt x="69714" y="81259"/>
                    </a:moveTo>
                    <a:lnTo>
                      <a:pt x="66514" y="82677"/>
                    </a:lnTo>
                    <a:lnTo>
                      <a:pt x="64457" y="76535"/>
                    </a:lnTo>
                    <a:lnTo>
                      <a:pt x="63085" y="83149"/>
                    </a:lnTo>
                    <a:lnTo>
                      <a:pt x="60571" y="83149"/>
                    </a:lnTo>
                    <a:lnTo>
                      <a:pt x="59885" y="79842"/>
                    </a:lnTo>
                    <a:lnTo>
                      <a:pt x="56228" y="94960"/>
                    </a:lnTo>
                    <a:lnTo>
                      <a:pt x="53028" y="111496"/>
                    </a:lnTo>
                    <a:lnTo>
                      <a:pt x="51428" y="118110"/>
                    </a:lnTo>
                    <a:lnTo>
                      <a:pt x="51657" y="119527"/>
                    </a:lnTo>
                    <a:lnTo>
                      <a:pt x="50057" y="118110"/>
                    </a:lnTo>
                    <a:lnTo>
                      <a:pt x="45714" y="87874"/>
                    </a:lnTo>
                    <a:lnTo>
                      <a:pt x="45028" y="86929"/>
                    </a:lnTo>
                    <a:lnTo>
                      <a:pt x="43200" y="85984"/>
                    </a:lnTo>
                    <a:lnTo>
                      <a:pt x="43200" y="85039"/>
                    </a:lnTo>
                    <a:lnTo>
                      <a:pt x="41828" y="85984"/>
                    </a:lnTo>
                    <a:lnTo>
                      <a:pt x="40914" y="84566"/>
                    </a:lnTo>
                    <a:lnTo>
                      <a:pt x="41371" y="81259"/>
                    </a:lnTo>
                    <a:lnTo>
                      <a:pt x="40685" y="79370"/>
                    </a:lnTo>
                    <a:lnTo>
                      <a:pt x="38171" y="77480"/>
                    </a:lnTo>
                    <a:lnTo>
                      <a:pt x="33600" y="76535"/>
                    </a:lnTo>
                    <a:lnTo>
                      <a:pt x="31771" y="77480"/>
                    </a:lnTo>
                    <a:lnTo>
                      <a:pt x="30628" y="76062"/>
                    </a:lnTo>
                    <a:lnTo>
                      <a:pt x="29485" y="76062"/>
                    </a:lnTo>
                    <a:lnTo>
                      <a:pt x="27657" y="76062"/>
                    </a:lnTo>
                    <a:lnTo>
                      <a:pt x="26057" y="74173"/>
                    </a:lnTo>
                    <a:lnTo>
                      <a:pt x="25142" y="73228"/>
                    </a:lnTo>
                    <a:lnTo>
                      <a:pt x="23542" y="71338"/>
                    </a:lnTo>
                    <a:lnTo>
                      <a:pt x="10057" y="66141"/>
                    </a:lnTo>
                    <a:lnTo>
                      <a:pt x="8685" y="65669"/>
                    </a:lnTo>
                    <a:lnTo>
                      <a:pt x="5257" y="62834"/>
                    </a:lnTo>
                    <a:lnTo>
                      <a:pt x="3428" y="56220"/>
                    </a:lnTo>
                    <a:lnTo>
                      <a:pt x="0" y="52913"/>
                    </a:lnTo>
                    <a:lnTo>
                      <a:pt x="2742" y="49606"/>
                    </a:lnTo>
                    <a:lnTo>
                      <a:pt x="6628" y="45826"/>
                    </a:lnTo>
                    <a:lnTo>
                      <a:pt x="8457" y="41574"/>
                    </a:lnTo>
                    <a:lnTo>
                      <a:pt x="10742" y="38740"/>
                    </a:lnTo>
                    <a:lnTo>
                      <a:pt x="12571" y="38740"/>
                    </a:lnTo>
                    <a:lnTo>
                      <a:pt x="19200" y="33070"/>
                    </a:lnTo>
                    <a:lnTo>
                      <a:pt x="24228" y="25511"/>
                    </a:lnTo>
                    <a:lnTo>
                      <a:pt x="25142" y="21259"/>
                    </a:lnTo>
                    <a:lnTo>
                      <a:pt x="29028" y="14173"/>
                    </a:lnTo>
                    <a:lnTo>
                      <a:pt x="30628" y="11811"/>
                    </a:lnTo>
                    <a:lnTo>
                      <a:pt x="32228" y="6141"/>
                    </a:lnTo>
                    <a:lnTo>
                      <a:pt x="36800" y="944"/>
                    </a:lnTo>
                    <a:lnTo>
                      <a:pt x="38857" y="0"/>
                    </a:lnTo>
                    <a:lnTo>
                      <a:pt x="43200" y="472"/>
                    </a:lnTo>
                    <a:lnTo>
                      <a:pt x="43428" y="1889"/>
                    </a:lnTo>
                    <a:lnTo>
                      <a:pt x="39314" y="8503"/>
                    </a:lnTo>
                    <a:lnTo>
                      <a:pt x="35657" y="14645"/>
                    </a:lnTo>
                    <a:lnTo>
                      <a:pt x="35200" y="17480"/>
                    </a:lnTo>
                    <a:lnTo>
                      <a:pt x="33600" y="21259"/>
                    </a:lnTo>
                    <a:lnTo>
                      <a:pt x="33600" y="24566"/>
                    </a:lnTo>
                    <a:lnTo>
                      <a:pt x="32457" y="28818"/>
                    </a:lnTo>
                    <a:lnTo>
                      <a:pt x="35885" y="28818"/>
                    </a:lnTo>
                    <a:lnTo>
                      <a:pt x="39314" y="28818"/>
                    </a:lnTo>
                    <a:lnTo>
                      <a:pt x="44800" y="29763"/>
                    </a:lnTo>
                    <a:lnTo>
                      <a:pt x="47542" y="35433"/>
                    </a:lnTo>
                    <a:lnTo>
                      <a:pt x="52342" y="47244"/>
                    </a:lnTo>
                    <a:lnTo>
                      <a:pt x="56228" y="46299"/>
                    </a:lnTo>
                    <a:lnTo>
                      <a:pt x="62400" y="45826"/>
                    </a:lnTo>
                    <a:lnTo>
                      <a:pt x="63771" y="44409"/>
                    </a:lnTo>
                    <a:lnTo>
                      <a:pt x="63085" y="42519"/>
                    </a:lnTo>
                    <a:lnTo>
                      <a:pt x="64457" y="44409"/>
                    </a:lnTo>
                    <a:lnTo>
                      <a:pt x="66285" y="43937"/>
                    </a:lnTo>
                    <a:lnTo>
                      <a:pt x="72914" y="34015"/>
                    </a:lnTo>
                    <a:lnTo>
                      <a:pt x="77028" y="31181"/>
                    </a:lnTo>
                    <a:lnTo>
                      <a:pt x="78857" y="32125"/>
                    </a:lnTo>
                    <a:lnTo>
                      <a:pt x="83428" y="30708"/>
                    </a:lnTo>
                    <a:lnTo>
                      <a:pt x="87314" y="25511"/>
                    </a:lnTo>
                    <a:lnTo>
                      <a:pt x="91428" y="23622"/>
                    </a:lnTo>
                    <a:lnTo>
                      <a:pt x="91428" y="37322"/>
                    </a:lnTo>
                    <a:lnTo>
                      <a:pt x="92571" y="38740"/>
                    </a:lnTo>
                    <a:lnTo>
                      <a:pt x="96914" y="37795"/>
                    </a:lnTo>
                    <a:lnTo>
                      <a:pt x="98742" y="36377"/>
                    </a:lnTo>
                    <a:lnTo>
                      <a:pt x="100114" y="39685"/>
                    </a:lnTo>
                    <a:lnTo>
                      <a:pt x="102171" y="34488"/>
                    </a:lnTo>
                    <a:lnTo>
                      <a:pt x="104914" y="34015"/>
                    </a:lnTo>
                    <a:lnTo>
                      <a:pt x="105828" y="31181"/>
                    </a:lnTo>
                    <a:lnTo>
                      <a:pt x="106971" y="32125"/>
                    </a:lnTo>
                    <a:lnTo>
                      <a:pt x="107428" y="33070"/>
                    </a:lnTo>
                    <a:lnTo>
                      <a:pt x="107428" y="39685"/>
                    </a:lnTo>
                    <a:lnTo>
                      <a:pt x="108800" y="49133"/>
                    </a:lnTo>
                    <a:lnTo>
                      <a:pt x="110400" y="50551"/>
                    </a:lnTo>
                    <a:lnTo>
                      <a:pt x="111542" y="54330"/>
                    </a:lnTo>
                    <a:lnTo>
                      <a:pt x="112457" y="54330"/>
                    </a:lnTo>
                    <a:lnTo>
                      <a:pt x="113600" y="51023"/>
                    </a:lnTo>
                    <a:lnTo>
                      <a:pt x="114971" y="52440"/>
                    </a:lnTo>
                    <a:lnTo>
                      <a:pt x="116800" y="51023"/>
                    </a:lnTo>
                    <a:lnTo>
                      <a:pt x="119771" y="55748"/>
                    </a:lnTo>
                    <a:lnTo>
                      <a:pt x="117485" y="59527"/>
                    </a:lnTo>
                    <a:lnTo>
                      <a:pt x="115200" y="60000"/>
                    </a:lnTo>
                    <a:lnTo>
                      <a:pt x="112914" y="59055"/>
                    </a:lnTo>
                    <a:lnTo>
                      <a:pt x="111085" y="60000"/>
                    </a:lnTo>
                    <a:lnTo>
                      <a:pt x="109257" y="59055"/>
                    </a:lnTo>
                    <a:lnTo>
                      <a:pt x="104914" y="62834"/>
                    </a:lnTo>
                    <a:lnTo>
                      <a:pt x="100114" y="59055"/>
                    </a:lnTo>
                    <a:lnTo>
                      <a:pt x="99200" y="60944"/>
                    </a:lnTo>
                    <a:lnTo>
                      <a:pt x="98742" y="69921"/>
                    </a:lnTo>
                    <a:lnTo>
                      <a:pt x="93714" y="62362"/>
                    </a:lnTo>
                    <a:lnTo>
                      <a:pt x="91428" y="60944"/>
                    </a:lnTo>
                    <a:lnTo>
                      <a:pt x="84800" y="60000"/>
                    </a:lnTo>
                    <a:lnTo>
                      <a:pt x="83428" y="65669"/>
                    </a:lnTo>
                    <a:lnTo>
                      <a:pt x="81142" y="67559"/>
                    </a:lnTo>
                    <a:lnTo>
                      <a:pt x="79314" y="68031"/>
                    </a:lnTo>
                    <a:lnTo>
                      <a:pt x="77942" y="69921"/>
                    </a:lnTo>
                    <a:lnTo>
                      <a:pt x="74742" y="68503"/>
                    </a:lnTo>
                    <a:lnTo>
                      <a:pt x="72457" y="70866"/>
                    </a:lnTo>
                    <a:lnTo>
                      <a:pt x="69714" y="8125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3" name="Shape 84">
                <a:extLst>
                  <a:ext uri="{FF2B5EF4-FFF2-40B4-BE49-F238E27FC236}">
                    <a16:creationId xmlns:a16="http://schemas.microsoft.com/office/drawing/2014/main" id="{6E55BFD9-E857-A747-AA99-7F5B9B98CE35}"/>
                  </a:ext>
                </a:extLst>
              </p:cNvPr>
              <p:cNvSpPr/>
              <p:nvPr/>
            </p:nvSpPr>
            <p:spPr>
              <a:xfrm>
                <a:off x="6265296" y="1889434"/>
                <a:ext cx="38448" cy="36868"/>
              </a:xfrm>
              <a:custGeom>
                <a:avLst/>
                <a:gdLst/>
                <a:ahLst/>
                <a:cxnLst/>
                <a:rect l="0" t="0" r="0" b="0"/>
                <a:pathLst>
                  <a:path w="120000" h="120000" extrusionOk="0">
                    <a:moveTo>
                      <a:pt x="0" y="31304"/>
                    </a:moveTo>
                    <a:lnTo>
                      <a:pt x="0" y="0"/>
                    </a:lnTo>
                    <a:lnTo>
                      <a:pt x="115000" y="88695"/>
                    </a:lnTo>
                    <a:lnTo>
                      <a:pt x="65000" y="114782"/>
                    </a:lnTo>
                    <a:lnTo>
                      <a:pt x="0" y="31304"/>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4" name="Shape 85">
                <a:extLst>
                  <a:ext uri="{FF2B5EF4-FFF2-40B4-BE49-F238E27FC236}">
                    <a16:creationId xmlns:a16="http://schemas.microsoft.com/office/drawing/2014/main" id="{5D784C2A-80BD-EF40-BA53-8726A1687856}"/>
                  </a:ext>
                </a:extLst>
              </p:cNvPr>
              <p:cNvSpPr/>
              <p:nvPr/>
            </p:nvSpPr>
            <p:spPr>
              <a:xfrm>
                <a:off x="5704528" y="1592522"/>
                <a:ext cx="36868" cy="35288"/>
              </a:xfrm>
              <a:custGeom>
                <a:avLst/>
                <a:gdLst/>
                <a:ahLst/>
                <a:cxnLst/>
                <a:rect l="0" t="0" r="0" b="0"/>
                <a:pathLst>
                  <a:path w="120000" h="120000" extrusionOk="0">
                    <a:moveTo>
                      <a:pt x="0" y="36521"/>
                    </a:moveTo>
                    <a:lnTo>
                      <a:pt x="114782" y="0"/>
                    </a:lnTo>
                    <a:lnTo>
                      <a:pt x="99130" y="36521"/>
                    </a:lnTo>
                    <a:lnTo>
                      <a:pt x="67826" y="114782"/>
                    </a:lnTo>
                    <a:lnTo>
                      <a:pt x="0" y="3652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5" name="Shape 86" descr="Minnesota, 25 percent by 2025. 30 percent by 2020 for Xcel Energy." title="Minnesota">
                <a:extLst>
                  <a:ext uri="{FF2B5EF4-FFF2-40B4-BE49-F238E27FC236}">
                    <a16:creationId xmlns:a16="http://schemas.microsoft.com/office/drawing/2014/main" id="{D2950D6C-C0F4-8640-BB64-D11C1BCB8227}"/>
                  </a:ext>
                </a:extLst>
              </p:cNvPr>
              <p:cNvSpPr/>
              <p:nvPr/>
            </p:nvSpPr>
            <p:spPr>
              <a:xfrm>
                <a:off x="4736283" y="1408022"/>
                <a:ext cx="910635" cy="988057"/>
              </a:xfrm>
              <a:custGeom>
                <a:avLst/>
                <a:gdLst/>
                <a:ahLst/>
                <a:cxnLst/>
                <a:rect l="0" t="0" r="0" b="0"/>
                <a:pathLst>
                  <a:path w="120000" h="120000" extrusionOk="0">
                    <a:moveTo>
                      <a:pt x="13309" y="92976"/>
                    </a:moveTo>
                    <a:lnTo>
                      <a:pt x="13309" y="89574"/>
                    </a:lnTo>
                    <a:lnTo>
                      <a:pt x="13098" y="83527"/>
                    </a:lnTo>
                    <a:lnTo>
                      <a:pt x="12676" y="82204"/>
                    </a:lnTo>
                    <a:lnTo>
                      <a:pt x="12253" y="81448"/>
                    </a:lnTo>
                    <a:lnTo>
                      <a:pt x="10140" y="80692"/>
                    </a:lnTo>
                    <a:lnTo>
                      <a:pt x="6549" y="76913"/>
                    </a:lnTo>
                    <a:lnTo>
                      <a:pt x="6549" y="76535"/>
                    </a:lnTo>
                    <a:lnTo>
                      <a:pt x="9929" y="73889"/>
                    </a:lnTo>
                    <a:lnTo>
                      <a:pt x="10985" y="69921"/>
                    </a:lnTo>
                    <a:lnTo>
                      <a:pt x="10774" y="68598"/>
                    </a:lnTo>
                    <a:lnTo>
                      <a:pt x="10774" y="68031"/>
                    </a:lnTo>
                    <a:lnTo>
                      <a:pt x="10774" y="68409"/>
                    </a:lnTo>
                    <a:lnTo>
                      <a:pt x="9929" y="61606"/>
                    </a:lnTo>
                    <a:lnTo>
                      <a:pt x="8028" y="58582"/>
                    </a:lnTo>
                    <a:lnTo>
                      <a:pt x="7605" y="55937"/>
                    </a:lnTo>
                    <a:lnTo>
                      <a:pt x="7183" y="55937"/>
                    </a:lnTo>
                    <a:lnTo>
                      <a:pt x="7183" y="51023"/>
                    </a:lnTo>
                    <a:lnTo>
                      <a:pt x="6549" y="48377"/>
                    </a:lnTo>
                    <a:lnTo>
                      <a:pt x="6338" y="45354"/>
                    </a:lnTo>
                    <a:lnTo>
                      <a:pt x="6338" y="44787"/>
                    </a:lnTo>
                    <a:lnTo>
                      <a:pt x="6338" y="43653"/>
                    </a:lnTo>
                    <a:lnTo>
                      <a:pt x="6338" y="41763"/>
                    </a:lnTo>
                    <a:lnTo>
                      <a:pt x="6338" y="41574"/>
                    </a:lnTo>
                    <a:lnTo>
                      <a:pt x="6126" y="41007"/>
                    </a:lnTo>
                    <a:lnTo>
                      <a:pt x="6338" y="40818"/>
                    </a:lnTo>
                    <a:lnTo>
                      <a:pt x="6126" y="38362"/>
                    </a:lnTo>
                    <a:lnTo>
                      <a:pt x="6126" y="38173"/>
                    </a:lnTo>
                    <a:lnTo>
                      <a:pt x="5704" y="35905"/>
                    </a:lnTo>
                    <a:lnTo>
                      <a:pt x="5492" y="34771"/>
                    </a:lnTo>
                    <a:lnTo>
                      <a:pt x="3169" y="30803"/>
                    </a:lnTo>
                    <a:lnTo>
                      <a:pt x="1690" y="25133"/>
                    </a:lnTo>
                    <a:lnTo>
                      <a:pt x="1056" y="24755"/>
                    </a:lnTo>
                    <a:lnTo>
                      <a:pt x="1267" y="24377"/>
                    </a:lnTo>
                    <a:lnTo>
                      <a:pt x="1690" y="24000"/>
                    </a:lnTo>
                    <a:lnTo>
                      <a:pt x="1267" y="19842"/>
                    </a:lnTo>
                    <a:lnTo>
                      <a:pt x="1056" y="17385"/>
                    </a:lnTo>
                    <a:lnTo>
                      <a:pt x="422" y="10960"/>
                    </a:lnTo>
                    <a:lnTo>
                      <a:pt x="845" y="10582"/>
                    </a:lnTo>
                    <a:lnTo>
                      <a:pt x="0" y="8125"/>
                    </a:lnTo>
                    <a:lnTo>
                      <a:pt x="12464" y="8125"/>
                    </a:lnTo>
                    <a:lnTo>
                      <a:pt x="29154" y="7748"/>
                    </a:lnTo>
                    <a:lnTo>
                      <a:pt x="31478" y="7559"/>
                    </a:lnTo>
                    <a:lnTo>
                      <a:pt x="31478" y="0"/>
                    </a:lnTo>
                    <a:lnTo>
                      <a:pt x="34436" y="188"/>
                    </a:lnTo>
                    <a:lnTo>
                      <a:pt x="36549" y="944"/>
                    </a:lnTo>
                    <a:lnTo>
                      <a:pt x="38873" y="11716"/>
                    </a:lnTo>
                    <a:lnTo>
                      <a:pt x="40563" y="13039"/>
                    </a:lnTo>
                    <a:lnTo>
                      <a:pt x="42887" y="13228"/>
                    </a:lnTo>
                    <a:lnTo>
                      <a:pt x="45633" y="13228"/>
                    </a:lnTo>
                    <a:lnTo>
                      <a:pt x="45845" y="13984"/>
                    </a:lnTo>
                    <a:lnTo>
                      <a:pt x="51971" y="14362"/>
                    </a:lnTo>
                    <a:lnTo>
                      <a:pt x="52816" y="16629"/>
                    </a:lnTo>
                    <a:lnTo>
                      <a:pt x="56619" y="16440"/>
                    </a:lnTo>
                    <a:lnTo>
                      <a:pt x="58098" y="15685"/>
                    </a:lnTo>
                    <a:lnTo>
                      <a:pt x="57887" y="15118"/>
                    </a:lnTo>
                    <a:lnTo>
                      <a:pt x="61690" y="13795"/>
                    </a:lnTo>
                    <a:lnTo>
                      <a:pt x="63802" y="13984"/>
                    </a:lnTo>
                    <a:lnTo>
                      <a:pt x="65704" y="13795"/>
                    </a:lnTo>
                    <a:lnTo>
                      <a:pt x="69295" y="15685"/>
                    </a:lnTo>
                    <a:lnTo>
                      <a:pt x="70774" y="15307"/>
                    </a:lnTo>
                    <a:lnTo>
                      <a:pt x="70985" y="17385"/>
                    </a:lnTo>
                    <a:lnTo>
                      <a:pt x="73098" y="17385"/>
                    </a:lnTo>
                    <a:lnTo>
                      <a:pt x="75211" y="21732"/>
                    </a:lnTo>
                    <a:lnTo>
                      <a:pt x="76690" y="20787"/>
                    </a:lnTo>
                    <a:lnTo>
                      <a:pt x="76267" y="19275"/>
                    </a:lnTo>
                    <a:lnTo>
                      <a:pt x="79647" y="18708"/>
                    </a:lnTo>
                    <a:lnTo>
                      <a:pt x="80704" y="19275"/>
                    </a:lnTo>
                    <a:lnTo>
                      <a:pt x="81338" y="20787"/>
                    </a:lnTo>
                    <a:lnTo>
                      <a:pt x="84295" y="21732"/>
                    </a:lnTo>
                    <a:lnTo>
                      <a:pt x="88943" y="24000"/>
                    </a:lnTo>
                    <a:lnTo>
                      <a:pt x="92535" y="23811"/>
                    </a:lnTo>
                    <a:lnTo>
                      <a:pt x="95915" y="21165"/>
                    </a:lnTo>
                    <a:lnTo>
                      <a:pt x="98873" y="19842"/>
                    </a:lnTo>
                    <a:lnTo>
                      <a:pt x="100352" y="22677"/>
                    </a:lnTo>
                    <a:lnTo>
                      <a:pt x="102464" y="22488"/>
                    </a:lnTo>
                    <a:lnTo>
                      <a:pt x="106901" y="22488"/>
                    </a:lnTo>
                    <a:lnTo>
                      <a:pt x="109647" y="21921"/>
                    </a:lnTo>
                    <a:lnTo>
                      <a:pt x="114084" y="24000"/>
                    </a:lnTo>
                    <a:lnTo>
                      <a:pt x="116197" y="23244"/>
                    </a:lnTo>
                    <a:lnTo>
                      <a:pt x="119788" y="23244"/>
                    </a:lnTo>
                    <a:lnTo>
                      <a:pt x="112394" y="27401"/>
                    </a:lnTo>
                    <a:lnTo>
                      <a:pt x="105000" y="30236"/>
                    </a:lnTo>
                    <a:lnTo>
                      <a:pt x="101197" y="32503"/>
                    </a:lnTo>
                    <a:lnTo>
                      <a:pt x="97394" y="35905"/>
                    </a:lnTo>
                    <a:lnTo>
                      <a:pt x="94014" y="39496"/>
                    </a:lnTo>
                    <a:lnTo>
                      <a:pt x="92112" y="41574"/>
                    </a:lnTo>
                    <a:lnTo>
                      <a:pt x="85985" y="47055"/>
                    </a:lnTo>
                    <a:lnTo>
                      <a:pt x="82816" y="49133"/>
                    </a:lnTo>
                    <a:lnTo>
                      <a:pt x="81971" y="51023"/>
                    </a:lnTo>
                    <a:lnTo>
                      <a:pt x="82816" y="51779"/>
                    </a:lnTo>
                    <a:lnTo>
                      <a:pt x="81549" y="51023"/>
                    </a:lnTo>
                    <a:lnTo>
                      <a:pt x="79225" y="53102"/>
                    </a:lnTo>
                    <a:lnTo>
                      <a:pt x="78380" y="53102"/>
                    </a:lnTo>
                    <a:lnTo>
                      <a:pt x="78380" y="53858"/>
                    </a:lnTo>
                    <a:lnTo>
                      <a:pt x="78591" y="56314"/>
                    </a:lnTo>
                    <a:lnTo>
                      <a:pt x="78591" y="58015"/>
                    </a:lnTo>
                    <a:lnTo>
                      <a:pt x="79014" y="63307"/>
                    </a:lnTo>
                    <a:lnTo>
                      <a:pt x="79225" y="65007"/>
                    </a:lnTo>
                    <a:lnTo>
                      <a:pt x="72253" y="70110"/>
                    </a:lnTo>
                    <a:lnTo>
                      <a:pt x="70774" y="72566"/>
                    </a:lnTo>
                    <a:lnTo>
                      <a:pt x="70140" y="74267"/>
                    </a:lnTo>
                    <a:lnTo>
                      <a:pt x="72464" y="75968"/>
                    </a:lnTo>
                    <a:lnTo>
                      <a:pt x="73098" y="76913"/>
                    </a:lnTo>
                    <a:lnTo>
                      <a:pt x="72887" y="81259"/>
                    </a:lnTo>
                    <a:lnTo>
                      <a:pt x="72887" y="82204"/>
                    </a:lnTo>
                    <a:lnTo>
                      <a:pt x="72887" y="82771"/>
                    </a:lnTo>
                    <a:lnTo>
                      <a:pt x="72887" y="82960"/>
                    </a:lnTo>
                    <a:lnTo>
                      <a:pt x="73098" y="84661"/>
                    </a:lnTo>
                    <a:lnTo>
                      <a:pt x="72887" y="87118"/>
                    </a:lnTo>
                    <a:lnTo>
                      <a:pt x="73098" y="89763"/>
                    </a:lnTo>
                    <a:lnTo>
                      <a:pt x="72887" y="92409"/>
                    </a:lnTo>
                    <a:lnTo>
                      <a:pt x="73732" y="92976"/>
                    </a:lnTo>
                    <a:lnTo>
                      <a:pt x="74366" y="93543"/>
                    </a:lnTo>
                    <a:lnTo>
                      <a:pt x="77746" y="95811"/>
                    </a:lnTo>
                    <a:lnTo>
                      <a:pt x="80704" y="96188"/>
                    </a:lnTo>
                    <a:lnTo>
                      <a:pt x="80704" y="96377"/>
                    </a:lnTo>
                    <a:lnTo>
                      <a:pt x="81126" y="97133"/>
                    </a:lnTo>
                    <a:lnTo>
                      <a:pt x="82183" y="97889"/>
                    </a:lnTo>
                    <a:lnTo>
                      <a:pt x="82394" y="98267"/>
                    </a:lnTo>
                    <a:lnTo>
                      <a:pt x="83873" y="98456"/>
                    </a:lnTo>
                    <a:lnTo>
                      <a:pt x="84929" y="98834"/>
                    </a:lnTo>
                    <a:lnTo>
                      <a:pt x="86197" y="99212"/>
                    </a:lnTo>
                    <a:lnTo>
                      <a:pt x="88309" y="101858"/>
                    </a:lnTo>
                    <a:lnTo>
                      <a:pt x="88943" y="102992"/>
                    </a:lnTo>
                    <a:lnTo>
                      <a:pt x="91267" y="104314"/>
                    </a:lnTo>
                    <a:lnTo>
                      <a:pt x="92746" y="105637"/>
                    </a:lnTo>
                    <a:lnTo>
                      <a:pt x="94014" y="106015"/>
                    </a:lnTo>
                    <a:lnTo>
                      <a:pt x="94859" y="106015"/>
                    </a:lnTo>
                    <a:lnTo>
                      <a:pt x="95915" y="106582"/>
                    </a:lnTo>
                    <a:lnTo>
                      <a:pt x="95915" y="106960"/>
                    </a:lnTo>
                    <a:lnTo>
                      <a:pt x="96760" y="107716"/>
                    </a:lnTo>
                    <a:lnTo>
                      <a:pt x="98239" y="109228"/>
                    </a:lnTo>
                    <a:lnTo>
                      <a:pt x="98661" y="109417"/>
                    </a:lnTo>
                    <a:lnTo>
                      <a:pt x="99507" y="110740"/>
                    </a:lnTo>
                    <a:lnTo>
                      <a:pt x="99507" y="111307"/>
                    </a:lnTo>
                    <a:lnTo>
                      <a:pt x="99084" y="111874"/>
                    </a:lnTo>
                    <a:lnTo>
                      <a:pt x="99084" y="114141"/>
                    </a:lnTo>
                    <a:lnTo>
                      <a:pt x="99718" y="114708"/>
                    </a:lnTo>
                    <a:lnTo>
                      <a:pt x="100352" y="116220"/>
                    </a:lnTo>
                    <a:lnTo>
                      <a:pt x="99718" y="116598"/>
                    </a:lnTo>
                    <a:lnTo>
                      <a:pt x="98239" y="116598"/>
                    </a:lnTo>
                    <a:lnTo>
                      <a:pt x="94014" y="116787"/>
                    </a:lnTo>
                    <a:lnTo>
                      <a:pt x="93591" y="116787"/>
                    </a:lnTo>
                    <a:lnTo>
                      <a:pt x="91901" y="116787"/>
                    </a:lnTo>
                    <a:lnTo>
                      <a:pt x="85985" y="117354"/>
                    </a:lnTo>
                    <a:lnTo>
                      <a:pt x="79859" y="117543"/>
                    </a:lnTo>
                    <a:lnTo>
                      <a:pt x="78380" y="117543"/>
                    </a:lnTo>
                    <a:lnTo>
                      <a:pt x="70774" y="118110"/>
                    </a:lnTo>
                    <a:lnTo>
                      <a:pt x="70563" y="118110"/>
                    </a:lnTo>
                    <a:lnTo>
                      <a:pt x="69929" y="118110"/>
                    </a:lnTo>
                    <a:lnTo>
                      <a:pt x="64647" y="118110"/>
                    </a:lnTo>
                    <a:lnTo>
                      <a:pt x="64014" y="118488"/>
                    </a:lnTo>
                    <a:lnTo>
                      <a:pt x="62535" y="118488"/>
                    </a:lnTo>
                    <a:lnTo>
                      <a:pt x="60211" y="118488"/>
                    </a:lnTo>
                    <a:lnTo>
                      <a:pt x="56619" y="118677"/>
                    </a:lnTo>
                    <a:lnTo>
                      <a:pt x="56408" y="118677"/>
                    </a:lnTo>
                    <a:lnTo>
                      <a:pt x="54718" y="118677"/>
                    </a:lnTo>
                    <a:lnTo>
                      <a:pt x="54084" y="118677"/>
                    </a:lnTo>
                    <a:lnTo>
                      <a:pt x="50070" y="118866"/>
                    </a:lnTo>
                    <a:lnTo>
                      <a:pt x="47957" y="118866"/>
                    </a:lnTo>
                    <a:lnTo>
                      <a:pt x="47112" y="118866"/>
                    </a:lnTo>
                    <a:lnTo>
                      <a:pt x="43521" y="118866"/>
                    </a:lnTo>
                    <a:lnTo>
                      <a:pt x="41830" y="118866"/>
                    </a:lnTo>
                    <a:lnTo>
                      <a:pt x="39929" y="118866"/>
                    </a:lnTo>
                    <a:lnTo>
                      <a:pt x="39718" y="118866"/>
                    </a:lnTo>
                    <a:lnTo>
                      <a:pt x="39084" y="118866"/>
                    </a:lnTo>
                    <a:lnTo>
                      <a:pt x="35704" y="119244"/>
                    </a:lnTo>
                    <a:lnTo>
                      <a:pt x="33591" y="119244"/>
                    </a:lnTo>
                    <a:lnTo>
                      <a:pt x="31478" y="119433"/>
                    </a:lnTo>
                    <a:lnTo>
                      <a:pt x="30422" y="119433"/>
                    </a:lnTo>
                    <a:lnTo>
                      <a:pt x="25985" y="119433"/>
                    </a:lnTo>
                    <a:lnTo>
                      <a:pt x="25352" y="119433"/>
                    </a:lnTo>
                    <a:lnTo>
                      <a:pt x="23239" y="119433"/>
                    </a:lnTo>
                    <a:lnTo>
                      <a:pt x="22394" y="119433"/>
                    </a:lnTo>
                    <a:lnTo>
                      <a:pt x="21338" y="119433"/>
                    </a:lnTo>
                    <a:lnTo>
                      <a:pt x="20492" y="119433"/>
                    </a:lnTo>
                    <a:lnTo>
                      <a:pt x="16901" y="119433"/>
                    </a:lnTo>
                    <a:lnTo>
                      <a:pt x="14788" y="119811"/>
                    </a:lnTo>
                    <a:lnTo>
                      <a:pt x="13732" y="119811"/>
                    </a:lnTo>
                    <a:lnTo>
                      <a:pt x="13732" y="117165"/>
                    </a:lnTo>
                    <a:lnTo>
                      <a:pt x="13732" y="114519"/>
                    </a:lnTo>
                    <a:lnTo>
                      <a:pt x="13732" y="112440"/>
                    </a:lnTo>
                    <a:lnTo>
                      <a:pt x="13309" y="109417"/>
                    </a:lnTo>
                    <a:lnTo>
                      <a:pt x="13309" y="106960"/>
                    </a:lnTo>
                    <a:lnTo>
                      <a:pt x="13309" y="105259"/>
                    </a:lnTo>
                    <a:lnTo>
                      <a:pt x="13309" y="98456"/>
                    </a:lnTo>
                    <a:lnTo>
                      <a:pt x="13309" y="96566"/>
                    </a:lnTo>
                    <a:lnTo>
                      <a:pt x="13309" y="9297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6" name="Shape 87" descr="Missouri, 15 percent by 2021." title="Missouri">
                <a:extLst>
                  <a:ext uri="{FF2B5EF4-FFF2-40B4-BE49-F238E27FC236}">
                    <a16:creationId xmlns:a16="http://schemas.microsoft.com/office/drawing/2014/main" id="{70ACCEEB-7BE1-D546-9EC2-4223A7952F53}"/>
                  </a:ext>
                </a:extLst>
              </p:cNvPr>
              <p:cNvSpPr/>
              <p:nvPr/>
            </p:nvSpPr>
            <p:spPr>
              <a:xfrm>
                <a:off x="4939330" y="2860722"/>
                <a:ext cx="924855" cy="768431"/>
              </a:xfrm>
              <a:custGeom>
                <a:avLst/>
                <a:gdLst/>
                <a:ahLst/>
                <a:cxnLst/>
                <a:rect l="0" t="0" r="0" b="0"/>
                <a:pathLst>
                  <a:path w="120000" h="120000" extrusionOk="0">
                    <a:moveTo>
                      <a:pt x="25951" y="3151"/>
                    </a:moveTo>
                    <a:lnTo>
                      <a:pt x="29688" y="3151"/>
                    </a:lnTo>
                    <a:lnTo>
                      <a:pt x="30103" y="2909"/>
                    </a:lnTo>
                    <a:lnTo>
                      <a:pt x="33840" y="2666"/>
                    </a:lnTo>
                    <a:lnTo>
                      <a:pt x="34048" y="2666"/>
                    </a:lnTo>
                    <a:lnTo>
                      <a:pt x="37577" y="2666"/>
                    </a:lnTo>
                    <a:lnTo>
                      <a:pt x="38408" y="2666"/>
                    </a:lnTo>
                    <a:lnTo>
                      <a:pt x="39446" y="2181"/>
                    </a:lnTo>
                    <a:lnTo>
                      <a:pt x="40484" y="2181"/>
                    </a:lnTo>
                    <a:lnTo>
                      <a:pt x="42352" y="2181"/>
                    </a:lnTo>
                    <a:lnTo>
                      <a:pt x="45259" y="1939"/>
                    </a:lnTo>
                    <a:lnTo>
                      <a:pt x="46920" y="1939"/>
                    </a:lnTo>
                    <a:lnTo>
                      <a:pt x="51072" y="1454"/>
                    </a:lnTo>
                    <a:lnTo>
                      <a:pt x="51695" y="1454"/>
                    </a:lnTo>
                    <a:lnTo>
                      <a:pt x="52733" y="1212"/>
                    </a:lnTo>
                    <a:lnTo>
                      <a:pt x="55432" y="969"/>
                    </a:lnTo>
                    <a:lnTo>
                      <a:pt x="57923" y="969"/>
                    </a:lnTo>
                    <a:lnTo>
                      <a:pt x="59377" y="484"/>
                    </a:lnTo>
                    <a:lnTo>
                      <a:pt x="59584" y="484"/>
                    </a:lnTo>
                    <a:lnTo>
                      <a:pt x="60830" y="484"/>
                    </a:lnTo>
                    <a:lnTo>
                      <a:pt x="62906" y="484"/>
                    </a:lnTo>
                    <a:lnTo>
                      <a:pt x="63321" y="484"/>
                    </a:lnTo>
                    <a:lnTo>
                      <a:pt x="64775" y="242"/>
                    </a:lnTo>
                    <a:lnTo>
                      <a:pt x="68304" y="0"/>
                    </a:lnTo>
                    <a:lnTo>
                      <a:pt x="68512" y="242"/>
                    </a:lnTo>
                    <a:lnTo>
                      <a:pt x="70380" y="1454"/>
                    </a:lnTo>
                    <a:lnTo>
                      <a:pt x="72249" y="4848"/>
                    </a:lnTo>
                    <a:lnTo>
                      <a:pt x="73702" y="5575"/>
                    </a:lnTo>
                    <a:lnTo>
                      <a:pt x="73494" y="5818"/>
                    </a:lnTo>
                    <a:lnTo>
                      <a:pt x="72664" y="8969"/>
                    </a:lnTo>
                    <a:lnTo>
                      <a:pt x="72664" y="10181"/>
                    </a:lnTo>
                    <a:lnTo>
                      <a:pt x="72664" y="12363"/>
                    </a:lnTo>
                    <a:lnTo>
                      <a:pt x="73494" y="15757"/>
                    </a:lnTo>
                    <a:lnTo>
                      <a:pt x="73910" y="16969"/>
                    </a:lnTo>
                    <a:lnTo>
                      <a:pt x="73910" y="18666"/>
                    </a:lnTo>
                    <a:lnTo>
                      <a:pt x="75363" y="20363"/>
                    </a:lnTo>
                    <a:lnTo>
                      <a:pt x="75778" y="21575"/>
                    </a:lnTo>
                    <a:lnTo>
                      <a:pt x="75778" y="22060"/>
                    </a:lnTo>
                    <a:lnTo>
                      <a:pt x="76608" y="23757"/>
                    </a:lnTo>
                    <a:lnTo>
                      <a:pt x="77231" y="24000"/>
                    </a:lnTo>
                    <a:lnTo>
                      <a:pt x="77439" y="24484"/>
                    </a:lnTo>
                    <a:lnTo>
                      <a:pt x="79100" y="25696"/>
                    </a:lnTo>
                    <a:lnTo>
                      <a:pt x="79515" y="27151"/>
                    </a:lnTo>
                    <a:lnTo>
                      <a:pt x="80346" y="27393"/>
                    </a:lnTo>
                    <a:lnTo>
                      <a:pt x="82422" y="30060"/>
                    </a:lnTo>
                    <a:lnTo>
                      <a:pt x="83460" y="30787"/>
                    </a:lnTo>
                    <a:lnTo>
                      <a:pt x="85121" y="32000"/>
                    </a:lnTo>
                    <a:lnTo>
                      <a:pt x="86989" y="34181"/>
                    </a:lnTo>
                    <a:lnTo>
                      <a:pt x="87612" y="35151"/>
                    </a:lnTo>
                    <a:lnTo>
                      <a:pt x="88027" y="37818"/>
                    </a:lnTo>
                    <a:lnTo>
                      <a:pt x="88442" y="40727"/>
                    </a:lnTo>
                    <a:lnTo>
                      <a:pt x="88858" y="42424"/>
                    </a:lnTo>
                    <a:lnTo>
                      <a:pt x="90311" y="44121"/>
                    </a:lnTo>
                    <a:lnTo>
                      <a:pt x="90934" y="43878"/>
                    </a:lnTo>
                    <a:lnTo>
                      <a:pt x="92387" y="41454"/>
                    </a:lnTo>
                    <a:lnTo>
                      <a:pt x="93840" y="41454"/>
                    </a:lnTo>
                    <a:lnTo>
                      <a:pt x="94671" y="42181"/>
                    </a:lnTo>
                    <a:lnTo>
                      <a:pt x="95501" y="42181"/>
                    </a:lnTo>
                    <a:lnTo>
                      <a:pt x="96124" y="42181"/>
                    </a:lnTo>
                    <a:lnTo>
                      <a:pt x="98408" y="43878"/>
                    </a:lnTo>
                    <a:lnTo>
                      <a:pt x="98408" y="45090"/>
                    </a:lnTo>
                    <a:lnTo>
                      <a:pt x="98408" y="45575"/>
                    </a:lnTo>
                    <a:lnTo>
                      <a:pt x="97785" y="46060"/>
                    </a:lnTo>
                    <a:lnTo>
                      <a:pt x="97577" y="46787"/>
                    </a:lnTo>
                    <a:lnTo>
                      <a:pt x="97785" y="49212"/>
                    </a:lnTo>
                    <a:lnTo>
                      <a:pt x="97785" y="49939"/>
                    </a:lnTo>
                    <a:lnTo>
                      <a:pt x="96747" y="52121"/>
                    </a:lnTo>
                    <a:lnTo>
                      <a:pt x="96747" y="52606"/>
                    </a:lnTo>
                    <a:lnTo>
                      <a:pt x="96332" y="52848"/>
                    </a:lnTo>
                    <a:lnTo>
                      <a:pt x="96332" y="53575"/>
                    </a:lnTo>
                    <a:lnTo>
                      <a:pt x="95294" y="56484"/>
                    </a:lnTo>
                    <a:lnTo>
                      <a:pt x="95294" y="59878"/>
                    </a:lnTo>
                    <a:lnTo>
                      <a:pt x="95294" y="60848"/>
                    </a:lnTo>
                    <a:lnTo>
                      <a:pt x="97370" y="63272"/>
                    </a:lnTo>
                    <a:lnTo>
                      <a:pt x="97577" y="63272"/>
                    </a:lnTo>
                    <a:lnTo>
                      <a:pt x="98408" y="64000"/>
                    </a:lnTo>
                    <a:lnTo>
                      <a:pt x="99861" y="64727"/>
                    </a:lnTo>
                    <a:lnTo>
                      <a:pt x="102145" y="66909"/>
                    </a:lnTo>
                    <a:lnTo>
                      <a:pt x="103391" y="69333"/>
                    </a:lnTo>
                    <a:lnTo>
                      <a:pt x="104429" y="69090"/>
                    </a:lnTo>
                    <a:lnTo>
                      <a:pt x="105674" y="69090"/>
                    </a:lnTo>
                    <a:lnTo>
                      <a:pt x="108166" y="71030"/>
                    </a:lnTo>
                    <a:lnTo>
                      <a:pt x="108166" y="72000"/>
                    </a:lnTo>
                    <a:lnTo>
                      <a:pt x="111280" y="75393"/>
                    </a:lnTo>
                    <a:lnTo>
                      <a:pt x="111072" y="76606"/>
                    </a:lnTo>
                    <a:lnTo>
                      <a:pt x="113148" y="81696"/>
                    </a:lnTo>
                    <a:lnTo>
                      <a:pt x="112733" y="82666"/>
                    </a:lnTo>
                    <a:lnTo>
                      <a:pt x="112318" y="82666"/>
                    </a:lnTo>
                    <a:lnTo>
                      <a:pt x="111903" y="83393"/>
                    </a:lnTo>
                    <a:lnTo>
                      <a:pt x="112318" y="85090"/>
                    </a:lnTo>
                    <a:lnTo>
                      <a:pt x="112733" y="85090"/>
                    </a:lnTo>
                    <a:lnTo>
                      <a:pt x="114809" y="90424"/>
                    </a:lnTo>
                    <a:lnTo>
                      <a:pt x="116055" y="91151"/>
                    </a:lnTo>
                    <a:lnTo>
                      <a:pt x="116885" y="91393"/>
                    </a:lnTo>
                    <a:lnTo>
                      <a:pt x="116885" y="89454"/>
                    </a:lnTo>
                    <a:lnTo>
                      <a:pt x="118546" y="91151"/>
                    </a:lnTo>
                    <a:lnTo>
                      <a:pt x="119169" y="91393"/>
                    </a:lnTo>
                    <a:lnTo>
                      <a:pt x="119792" y="92121"/>
                    </a:lnTo>
                    <a:lnTo>
                      <a:pt x="119792" y="92363"/>
                    </a:lnTo>
                    <a:lnTo>
                      <a:pt x="119792" y="93818"/>
                    </a:lnTo>
                    <a:lnTo>
                      <a:pt x="119377" y="94545"/>
                    </a:lnTo>
                    <a:lnTo>
                      <a:pt x="119792" y="96484"/>
                    </a:lnTo>
                    <a:lnTo>
                      <a:pt x="119792" y="97454"/>
                    </a:lnTo>
                    <a:lnTo>
                      <a:pt x="118546" y="97939"/>
                    </a:lnTo>
                    <a:lnTo>
                      <a:pt x="119169" y="100121"/>
                    </a:lnTo>
                    <a:lnTo>
                      <a:pt x="117923" y="102787"/>
                    </a:lnTo>
                    <a:lnTo>
                      <a:pt x="116262" y="101090"/>
                    </a:lnTo>
                    <a:lnTo>
                      <a:pt x="115640" y="101090"/>
                    </a:lnTo>
                    <a:lnTo>
                      <a:pt x="115640" y="101575"/>
                    </a:lnTo>
                    <a:lnTo>
                      <a:pt x="115017" y="104484"/>
                    </a:lnTo>
                    <a:lnTo>
                      <a:pt x="113564" y="104969"/>
                    </a:lnTo>
                    <a:lnTo>
                      <a:pt x="113356" y="102787"/>
                    </a:lnTo>
                    <a:lnTo>
                      <a:pt x="112733" y="104969"/>
                    </a:lnTo>
                    <a:lnTo>
                      <a:pt x="113564" y="108121"/>
                    </a:lnTo>
                    <a:lnTo>
                      <a:pt x="113148" y="109333"/>
                    </a:lnTo>
                    <a:lnTo>
                      <a:pt x="113356" y="111515"/>
                    </a:lnTo>
                    <a:lnTo>
                      <a:pt x="110449" y="112000"/>
                    </a:lnTo>
                    <a:lnTo>
                      <a:pt x="111903" y="113212"/>
                    </a:lnTo>
                    <a:lnTo>
                      <a:pt x="112525" y="114909"/>
                    </a:lnTo>
                    <a:lnTo>
                      <a:pt x="112318" y="115636"/>
                    </a:lnTo>
                    <a:lnTo>
                      <a:pt x="110242" y="118303"/>
                    </a:lnTo>
                    <a:lnTo>
                      <a:pt x="107335" y="119030"/>
                    </a:lnTo>
                    <a:lnTo>
                      <a:pt x="106089" y="119030"/>
                    </a:lnTo>
                    <a:lnTo>
                      <a:pt x="102768" y="119272"/>
                    </a:lnTo>
                    <a:lnTo>
                      <a:pt x="101314" y="119757"/>
                    </a:lnTo>
                    <a:lnTo>
                      <a:pt x="100484" y="119757"/>
                    </a:lnTo>
                    <a:lnTo>
                      <a:pt x="98615" y="119757"/>
                    </a:lnTo>
                    <a:lnTo>
                      <a:pt x="100069" y="116363"/>
                    </a:lnTo>
                    <a:lnTo>
                      <a:pt x="100692" y="115878"/>
                    </a:lnTo>
                    <a:lnTo>
                      <a:pt x="101937" y="113939"/>
                    </a:lnTo>
                    <a:lnTo>
                      <a:pt x="102768" y="112484"/>
                    </a:lnTo>
                    <a:lnTo>
                      <a:pt x="101937" y="105939"/>
                    </a:lnTo>
                    <a:lnTo>
                      <a:pt x="100692" y="106181"/>
                    </a:lnTo>
                    <a:lnTo>
                      <a:pt x="100069" y="106181"/>
                    </a:lnTo>
                    <a:lnTo>
                      <a:pt x="99238" y="106181"/>
                    </a:lnTo>
                    <a:lnTo>
                      <a:pt x="94463" y="106666"/>
                    </a:lnTo>
                    <a:lnTo>
                      <a:pt x="92179" y="106909"/>
                    </a:lnTo>
                    <a:lnTo>
                      <a:pt x="91764" y="106909"/>
                    </a:lnTo>
                    <a:lnTo>
                      <a:pt x="90934" y="106909"/>
                    </a:lnTo>
                    <a:lnTo>
                      <a:pt x="89273" y="107151"/>
                    </a:lnTo>
                    <a:lnTo>
                      <a:pt x="86989" y="107151"/>
                    </a:lnTo>
                    <a:lnTo>
                      <a:pt x="84705" y="107636"/>
                    </a:lnTo>
                    <a:lnTo>
                      <a:pt x="83460" y="107636"/>
                    </a:lnTo>
                    <a:lnTo>
                      <a:pt x="82837" y="107636"/>
                    </a:lnTo>
                    <a:lnTo>
                      <a:pt x="79723" y="107878"/>
                    </a:lnTo>
                    <a:lnTo>
                      <a:pt x="79515" y="107878"/>
                    </a:lnTo>
                    <a:lnTo>
                      <a:pt x="78892" y="107878"/>
                    </a:lnTo>
                    <a:lnTo>
                      <a:pt x="78062" y="108121"/>
                    </a:lnTo>
                    <a:lnTo>
                      <a:pt x="77231" y="108121"/>
                    </a:lnTo>
                    <a:lnTo>
                      <a:pt x="75155" y="108121"/>
                    </a:lnTo>
                    <a:lnTo>
                      <a:pt x="73702" y="108121"/>
                    </a:lnTo>
                    <a:lnTo>
                      <a:pt x="69134" y="108606"/>
                    </a:lnTo>
                    <a:lnTo>
                      <a:pt x="67058" y="108606"/>
                    </a:lnTo>
                    <a:lnTo>
                      <a:pt x="66851" y="108606"/>
                    </a:lnTo>
                    <a:lnTo>
                      <a:pt x="66643" y="108606"/>
                    </a:lnTo>
                    <a:lnTo>
                      <a:pt x="62491" y="109333"/>
                    </a:lnTo>
                    <a:lnTo>
                      <a:pt x="61453" y="109333"/>
                    </a:lnTo>
                    <a:lnTo>
                      <a:pt x="59584" y="109333"/>
                    </a:lnTo>
                    <a:lnTo>
                      <a:pt x="56262" y="109575"/>
                    </a:lnTo>
                    <a:lnTo>
                      <a:pt x="55847" y="109575"/>
                    </a:lnTo>
                    <a:lnTo>
                      <a:pt x="55432" y="109575"/>
                    </a:lnTo>
                    <a:lnTo>
                      <a:pt x="53979" y="109575"/>
                    </a:lnTo>
                    <a:lnTo>
                      <a:pt x="50449" y="109818"/>
                    </a:lnTo>
                    <a:lnTo>
                      <a:pt x="48788" y="109818"/>
                    </a:lnTo>
                    <a:lnTo>
                      <a:pt x="46089" y="109818"/>
                    </a:lnTo>
                    <a:lnTo>
                      <a:pt x="45882" y="109818"/>
                    </a:lnTo>
                    <a:lnTo>
                      <a:pt x="44636" y="110303"/>
                    </a:lnTo>
                    <a:lnTo>
                      <a:pt x="43598" y="110303"/>
                    </a:lnTo>
                    <a:lnTo>
                      <a:pt x="40899" y="110303"/>
                    </a:lnTo>
                    <a:lnTo>
                      <a:pt x="39031" y="110303"/>
                    </a:lnTo>
                    <a:lnTo>
                      <a:pt x="37162" y="110303"/>
                    </a:lnTo>
                    <a:lnTo>
                      <a:pt x="36124" y="110545"/>
                    </a:lnTo>
                    <a:lnTo>
                      <a:pt x="34878" y="110545"/>
                    </a:lnTo>
                    <a:lnTo>
                      <a:pt x="33425" y="110545"/>
                    </a:lnTo>
                    <a:lnTo>
                      <a:pt x="31972" y="111030"/>
                    </a:lnTo>
                    <a:lnTo>
                      <a:pt x="26989" y="111030"/>
                    </a:lnTo>
                    <a:lnTo>
                      <a:pt x="24498" y="111030"/>
                    </a:lnTo>
                    <a:lnTo>
                      <a:pt x="22629" y="111030"/>
                    </a:lnTo>
                    <a:lnTo>
                      <a:pt x="22629" y="108606"/>
                    </a:lnTo>
                    <a:lnTo>
                      <a:pt x="22629" y="107151"/>
                    </a:lnTo>
                    <a:lnTo>
                      <a:pt x="22629" y="106666"/>
                    </a:lnTo>
                    <a:lnTo>
                      <a:pt x="22629" y="106181"/>
                    </a:lnTo>
                    <a:lnTo>
                      <a:pt x="22214" y="104969"/>
                    </a:lnTo>
                    <a:lnTo>
                      <a:pt x="22214" y="104242"/>
                    </a:lnTo>
                    <a:lnTo>
                      <a:pt x="22214" y="101575"/>
                    </a:lnTo>
                    <a:lnTo>
                      <a:pt x="22214" y="98909"/>
                    </a:lnTo>
                    <a:lnTo>
                      <a:pt x="22214" y="97939"/>
                    </a:lnTo>
                    <a:lnTo>
                      <a:pt x="22214" y="97212"/>
                    </a:lnTo>
                    <a:lnTo>
                      <a:pt x="22214" y="96484"/>
                    </a:lnTo>
                    <a:lnTo>
                      <a:pt x="22214" y="95515"/>
                    </a:lnTo>
                    <a:lnTo>
                      <a:pt x="22214" y="93575"/>
                    </a:lnTo>
                    <a:lnTo>
                      <a:pt x="22006" y="89212"/>
                    </a:lnTo>
                    <a:lnTo>
                      <a:pt x="22006" y="88000"/>
                    </a:lnTo>
                    <a:lnTo>
                      <a:pt x="21799" y="84848"/>
                    </a:lnTo>
                    <a:lnTo>
                      <a:pt x="21799" y="80727"/>
                    </a:lnTo>
                    <a:lnTo>
                      <a:pt x="21799" y="80000"/>
                    </a:lnTo>
                    <a:lnTo>
                      <a:pt x="21799" y="77090"/>
                    </a:lnTo>
                    <a:lnTo>
                      <a:pt x="21799" y="72969"/>
                    </a:lnTo>
                    <a:lnTo>
                      <a:pt x="21384" y="70303"/>
                    </a:lnTo>
                    <a:lnTo>
                      <a:pt x="21384" y="69575"/>
                    </a:lnTo>
                    <a:lnTo>
                      <a:pt x="21384" y="67393"/>
                    </a:lnTo>
                    <a:lnTo>
                      <a:pt x="21384" y="64969"/>
                    </a:lnTo>
                    <a:lnTo>
                      <a:pt x="21176" y="61333"/>
                    </a:lnTo>
                    <a:lnTo>
                      <a:pt x="21176" y="58909"/>
                    </a:lnTo>
                    <a:lnTo>
                      <a:pt x="21176" y="58181"/>
                    </a:lnTo>
                    <a:lnTo>
                      <a:pt x="21176" y="54787"/>
                    </a:lnTo>
                    <a:lnTo>
                      <a:pt x="21176" y="51878"/>
                    </a:lnTo>
                    <a:lnTo>
                      <a:pt x="21176" y="51636"/>
                    </a:lnTo>
                    <a:lnTo>
                      <a:pt x="21176" y="49212"/>
                    </a:lnTo>
                    <a:lnTo>
                      <a:pt x="20968" y="47515"/>
                    </a:lnTo>
                    <a:lnTo>
                      <a:pt x="20968" y="45575"/>
                    </a:lnTo>
                    <a:lnTo>
                      <a:pt x="20968" y="43878"/>
                    </a:lnTo>
                    <a:lnTo>
                      <a:pt x="20968" y="42181"/>
                    </a:lnTo>
                    <a:lnTo>
                      <a:pt x="20968" y="41696"/>
                    </a:lnTo>
                    <a:lnTo>
                      <a:pt x="20968" y="41454"/>
                    </a:lnTo>
                    <a:lnTo>
                      <a:pt x="20968" y="40727"/>
                    </a:lnTo>
                    <a:lnTo>
                      <a:pt x="20553" y="40727"/>
                    </a:lnTo>
                    <a:lnTo>
                      <a:pt x="18269" y="40484"/>
                    </a:lnTo>
                    <a:lnTo>
                      <a:pt x="17647" y="39757"/>
                    </a:lnTo>
                    <a:lnTo>
                      <a:pt x="16193" y="37818"/>
                    </a:lnTo>
                    <a:lnTo>
                      <a:pt x="15986" y="35393"/>
                    </a:lnTo>
                    <a:lnTo>
                      <a:pt x="14325" y="34181"/>
                    </a:lnTo>
                    <a:lnTo>
                      <a:pt x="13702" y="33454"/>
                    </a:lnTo>
                    <a:lnTo>
                      <a:pt x="12871" y="32000"/>
                    </a:lnTo>
                    <a:lnTo>
                      <a:pt x="12041" y="31515"/>
                    </a:lnTo>
                    <a:lnTo>
                      <a:pt x="12871" y="28848"/>
                    </a:lnTo>
                    <a:lnTo>
                      <a:pt x="13702" y="27393"/>
                    </a:lnTo>
                    <a:lnTo>
                      <a:pt x="15778" y="25696"/>
                    </a:lnTo>
                    <a:lnTo>
                      <a:pt x="15778" y="23272"/>
                    </a:lnTo>
                    <a:lnTo>
                      <a:pt x="14740" y="22060"/>
                    </a:lnTo>
                    <a:lnTo>
                      <a:pt x="13702" y="21575"/>
                    </a:lnTo>
                    <a:lnTo>
                      <a:pt x="13079" y="22060"/>
                    </a:lnTo>
                    <a:lnTo>
                      <a:pt x="11418" y="22060"/>
                    </a:lnTo>
                    <a:lnTo>
                      <a:pt x="8304" y="18909"/>
                    </a:lnTo>
                    <a:lnTo>
                      <a:pt x="7058" y="18424"/>
                    </a:lnTo>
                    <a:lnTo>
                      <a:pt x="4775" y="12363"/>
                    </a:lnTo>
                    <a:lnTo>
                      <a:pt x="3944" y="12363"/>
                    </a:lnTo>
                    <a:lnTo>
                      <a:pt x="2698" y="10909"/>
                    </a:lnTo>
                    <a:lnTo>
                      <a:pt x="1660" y="4606"/>
                    </a:lnTo>
                    <a:lnTo>
                      <a:pt x="1038" y="5575"/>
                    </a:lnTo>
                    <a:lnTo>
                      <a:pt x="415" y="5575"/>
                    </a:lnTo>
                    <a:lnTo>
                      <a:pt x="0" y="3878"/>
                    </a:lnTo>
                    <a:lnTo>
                      <a:pt x="207" y="3878"/>
                    </a:lnTo>
                    <a:lnTo>
                      <a:pt x="415" y="3878"/>
                    </a:lnTo>
                    <a:lnTo>
                      <a:pt x="4567" y="3878"/>
                    </a:lnTo>
                    <a:lnTo>
                      <a:pt x="6851" y="3878"/>
                    </a:lnTo>
                    <a:lnTo>
                      <a:pt x="8719" y="3878"/>
                    </a:lnTo>
                    <a:lnTo>
                      <a:pt x="9757" y="3878"/>
                    </a:lnTo>
                    <a:lnTo>
                      <a:pt x="13079" y="3636"/>
                    </a:lnTo>
                    <a:lnTo>
                      <a:pt x="14532" y="3636"/>
                    </a:lnTo>
                    <a:lnTo>
                      <a:pt x="17439" y="3636"/>
                    </a:lnTo>
                    <a:lnTo>
                      <a:pt x="19100" y="3636"/>
                    </a:lnTo>
                    <a:lnTo>
                      <a:pt x="21384" y="3636"/>
                    </a:lnTo>
                    <a:lnTo>
                      <a:pt x="22006" y="3151"/>
                    </a:lnTo>
                    <a:lnTo>
                      <a:pt x="25743" y="3151"/>
                    </a:lnTo>
                    <a:lnTo>
                      <a:pt x="25951" y="315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7" name="Shape 88" descr="Montana, 15 percent by 2015." title="Montana">
                <a:extLst>
                  <a:ext uri="{FF2B5EF4-FFF2-40B4-BE49-F238E27FC236}">
                    <a16:creationId xmlns:a16="http://schemas.microsoft.com/office/drawing/2014/main" id="{2E780738-8DE8-5347-B1BA-29F2F58BD055}"/>
                  </a:ext>
                </a:extLst>
              </p:cNvPr>
              <p:cNvSpPr/>
              <p:nvPr/>
            </p:nvSpPr>
            <p:spPr>
              <a:xfrm>
                <a:off x="2525142" y="1301319"/>
                <a:ext cx="1416251" cy="832159"/>
              </a:xfrm>
              <a:custGeom>
                <a:avLst/>
                <a:gdLst/>
                <a:ahLst/>
                <a:cxnLst/>
                <a:rect l="0" t="0" r="0" b="0"/>
                <a:pathLst>
                  <a:path w="120000" h="120000" extrusionOk="0">
                    <a:moveTo>
                      <a:pt x="15356" y="83507"/>
                    </a:moveTo>
                    <a:lnTo>
                      <a:pt x="11823" y="86865"/>
                    </a:lnTo>
                    <a:lnTo>
                      <a:pt x="10464" y="86865"/>
                    </a:lnTo>
                    <a:lnTo>
                      <a:pt x="8561" y="85074"/>
                    </a:lnTo>
                    <a:lnTo>
                      <a:pt x="12502" y="63134"/>
                    </a:lnTo>
                    <a:lnTo>
                      <a:pt x="12910" y="63134"/>
                    </a:lnTo>
                    <a:lnTo>
                      <a:pt x="13725" y="60447"/>
                    </a:lnTo>
                    <a:lnTo>
                      <a:pt x="13725" y="59552"/>
                    </a:lnTo>
                    <a:lnTo>
                      <a:pt x="13182" y="59328"/>
                    </a:lnTo>
                    <a:lnTo>
                      <a:pt x="11959" y="59552"/>
                    </a:lnTo>
                    <a:lnTo>
                      <a:pt x="10872" y="59328"/>
                    </a:lnTo>
                    <a:lnTo>
                      <a:pt x="10736" y="58656"/>
                    </a:lnTo>
                    <a:lnTo>
                      <a:pt x="10872" y="57537"/>
                    </a:lnTo>
                    <a:lnTo>
                      <a:pt x="10464" y="56865"/>
                    </a:lnTo>
                    <a:lnTo>
                      <a:pt x="9377" y="57537"/>
                    </a:lnTo>
                    <a:lnTo>
                      <a:pt x="9105" y="57089"/>
                    </a:lnTo>
                    <a:lnTo>
                      <a:pt x="9513" y="56194"/>
                    </a:lnTo>
                    <a:lnTo>
                      <a:pt x="8018" y="51492"/>
                    </a:lnTo>
                    <a:lnTo>
                      <a:pt x="7066" y="49477"/>
                    </a:lnTo>
                    <a:lnTo>
                      <a:pt x="5028" y="42985"/>
                    </a:lnTo>
                    <a:lnTo>
                      <a:pt x="3669" y="41641"/>
                    </a:lnTo>
                    <a:lnTo>
                      <a:pt x="1494" y="37388"/>
                    </a:lnTo>
                    <a:lnTo>
                      <a:pt x="2718" y="36716"/>
                    </a:lnTo>
                    <a:lnTo>
                      <a:pt x="1630" y="34925"/>
                    </a:lnTo>
                    <a:lnTo>
                      <a:pt x="2174" y="30895"/>
                    </a:lnTo>
                    <a:lnTo>
                      <a:pt x="0" y="23731"/>
                    </a:lnTo>
                    <a:lnTo>
                      <a:pt x="0" y="23507"/>
                    </a:lnTo>
                    <a:lnTo>
                      <a:pt x="543" y="18134"/>
                    </a:lnTo>
                    <a:lnTo>
                      <a:pt x="1087" y="12313"/>
                    </a:lnTo>
                    <a:lnTo>
                      <a:pt x="1223" y="11641"/>
                    </a:lnTo>
                    <a:lnTo>
                      <a:pt x="1223" y="11417"/>
                    </a:lnTo>
                    <a:lnTo>
                      <a:pt x="2174" y="2910"/>
                    </a:lnTo>
                    <a:lnTo>
                      <a:pt x="2446" y="447"/>
                    </a:lnTo>
                    <a:lnTo>
                      <a:pt x="2582" y="0"/>
                    </a:lnTo>
                    <a:lnTo>
                      <a:pt x="15356" y="3582"/>
                    </a:lnTo>
                    <a:lnTo>
                      <a:pt x="21608" y="5373"/>
                    </a:lnTo>
                    <a:lnTo>
                      <a:pt x="40090" y="9850"/>
                    </a:lnTo>
                    <a:lnTo>
                      <a:pt x="48924" y="11865"/>
                    </a:lnTo>
                    <a:lnTo>
                      <a:pt x="54224" y="12985"/>
                    </a:lnTo>
                    <a:lnTo>
                      <a:pt x="61562" y="14328"/>
                    </a:lnTo>
                    <a:lnTo>
                      <a:pt x="66455" y="15447"/>
                    </a:lnTo>
                    <a:lnTo>
                      <a:pt x="78686" y="17462"/>
                    </a:lnTo>
                    <a:lnTo>
                      <a:pt x="89014" y="19029"/>
                    </a:lnTo>
                    <a:lnTo>
                      <a:pt x="99614" y="20597"/>
                    </a:lnTo>
                    <a:lnTo>
                      <a:pt x="109943" y="21940"/>
                    </a:lnTo>
                    <a:lnTo>
                      <a:pt x="119864" y="22835"/>
                    </a:lnTo>
                    <a:lnTo>
                      <a:pt x="119592" y="28656"/>
                    </a:lnTo>
                    <a:lnTo>
                      <a:pt x="119592" y="30895"/>
                    </a:lnTo>
                    <a:lnTo>
                      <a:pt x="119592" y="31567"/>
                    </a:lnTo>
                    <a:lnTo>
                      <a:pt x="119592" y="31791"/>
                    </a:lnTo>
                    <a:lnTo>
                      <a:pt x="119456" y="34477"/>
                    </a:lnTo>
                    <a:lnTo>
                      <a:pt x="119456" y="37388"/>
                    </a:lnTo>
                    <a:lnTo>
                      <a:pt x="119184" y="43432"/>
                    </a:lnTo>
                    <a:lnTo>
                      <a:pt x="119048" y="46567"/>
                    </a:lnTo>
                    <a:lnTo>
                      <a:pt x="118912" y="49477"/>
                    </a:lnTo>
                    <a:lnTo>
                      <a:pt x="118912" y="52611"/>
                    </a:lnTo>
                    <a:lnTo>
                      <a:pt x="118505" y="60895"/>
                    </a:lnTo>
                    <a:lnTo>
                      <a:pt x="118505" y="61567"/>
                    </a:lnTo>
                    <a:lnTo>
                      <a:pt x="118505" y="62462"/>
                    </a:lnTo>
                    <a:lnTo>
                      <a:pt x="118233" y="67388"/>
                    </a:lnTo>
                    <a:lnTo>
                      <a:pt x="117961" y="76343"/>
                    </a:lnTo>
                    <a:lnTo>
                      <a:pt x="117961" y="78805"/>
                    </a:lnTo>
                    <a:lnTo>
                      <a:pt x="117689" y="81268"/>
                    </a:lnTo>
                    <a:lnTo>
                      <a:pt x="117689" y="82164"/>
                    </a:lnTo>
                    <a:lnTo>
                      <a:pt x="117553" y="87537"/>
                    </a:lnTo>
                    <a:lnTo>
                      <a:pt x="117553" y="88432"/>
                    </a:lnTo>
                    <a:lnTo>
                      <a:pt x="117281" y="92014"/>
                    </a:lnTo>
                    <a:lnTo>
                      <a:pt x="117146" y="95597"/>
                    </a:lnTo>
                    <a:lnTo>
                      <a:pt x="117146" y="97164"/>
                    </a:lnTo>
                    <a:lnTo>
                      <a:pt x="117146" y="100074"/>
                    </a:lnTo>
                    <a:lnTo>
                      <a:pt x="116602" y="112164"/>
                    </a:lnTo>
                    <a:lnTo>
                      <a:pt x="116602" y="113059"/>
                    </a:lnTo>
                    <a:lnTo>
                      <a:pt x="116466" y="118208"/>
                    </a:lnTo>
                    <a:lnTo>
                      <a:pt x="116602" y="118432"/>
                    </a:lnTo>
                    <a:lnTo>
                      <a:pt x="116194" y="118432"/>
                    </a:lnTo>
                    <a:lnTo>
                      <a:pt x="109263" y="117537"/>
                    </a:lnTo>
                    <a:lnTo>
                      <a:pt x="108176" y="117537"/>
                    </a:lnTo>
                    <a:lnTo>
                      <a:pt x="106002" y="117089"/>
                    </a:lnTo>
                    <a:lnTo>
                      <a:pt x="105594" y="117089"/>
                    </a:lnTo>
                    <a:lnTo>
                      <a:pt x="97032" y="115970"/>
                    </a:lnTo>
                    <a:lnTo>
                      <a:pt x="96081" y="115970"/>
                    </a:lnTo>
                    <a:lnTo>
                      <a:pt x="95809" y="115970"/>
                    </a:lnTo>
                    <a:lnTo>
                      <a:pt x="94722" y="115970"/>
                    </a:lnTo>
                    <a:lnTo>
                      <a:pt x="93363" y="115970"/>
                    </a:lnTo>
                    <a:lnTo>
                      <a:pt x="93227" y="115970"/>
                    </a:lnTo>
                    <a:lnTo>
                      <a:pt x="85617" y="114626"/>
                    </a:lnTo>
                    <a:lnTo>
                      <a:pt x="84394" y="114402"/>
                    </a:lnTo>
                    <a:lnTo>
                      <a:pt x="76240" y="113059"/>
                    </a:lnTo>
                    <a:lnTo>
                      <a:pt x="72706" y="112611"/>
                    </a:lnTo>
                    <a:lnTo>
                      <a:pt x="71347" y="112164"/>
                    </a:lnTo>
                    <a:lnTo>
                      <a:pt x="69988" y="112164"/>
                    </a:lnTo>
                    <a:lnTo>
                      <a:pt x="68901" y="111940"/>
                    </a:lnTo>
                    <a:lnTo>
                      <a:pt x="64960" y="111268"/>
                    </a:lnTo>
                    <a:lnTo>
                      <a:pt x="63601" y="110597"/>
                    </a:lnTo>
                    <a:lnTo>
                      <a:pt x="56670" y="109477"/>
                    </a:lnTo>
                    <a:lnTo>
                      <a:pt x="55855" y="109477"/>
                    </a:lnTo>
                    <a:lnTo>
                      <a:pt x="54631" y="109029"/>
                    </a:lnTo>
                    <a:lnTo>
                      <a:pt x="50419" y="108582"/>
                    </a:lnTo>
                    <a:lnTo>
                      <a:pt x="43624" y="107014"/>
                    </a:lnTo>
                    <a:lnTo>
                      <a:pt x="43080" y="115074"/>
                    </a:lnTo>
                    <a:lnTo>
                      <a:pt x="42672" y="119104"/>
                    </a:lnTo>
                    <a:lnTo>
                      <a:pt x="42672" y="119776"/>
                    </a:lnTo>
                    <a:lnTo>
                      <a:pt x="42400" y="119104"/>
                    </a:lnTo>
                    <a:lnTo>
                      <a:pt x="42129" y="119104"/>
                    </a:lnTo>
                    <a:lnTo>
                      <a:pt x="41993" y="118656"/>
                    </a:lnTo>
                    <a:lnTo>
                      <a:pt x="40770" y="115074"/>
                    </a:lnTo>
                    <a:lnTo>
                      <a:pt x="39682" y="112164"/>
                    </a:lnTo>
                    <a:lnTo>
                      <a:pt x="38731" y="113059"/>
                    </a:lnTo>
                    <a:lnTo>
                      <a:pt x="38187" y="114402"/>
                    </a:lnTo>
                    <a:lnTo>
                      <a:pt x="38187" y="116865"/>
                    </a:lnTo>
                    <a:lnTo>
                      <a:pt x="36828" y="116641"/>
                    </a:lnTo>
                    <a:lnTo>
                      <a:pt x="31528" y="115970"/>
                    </a:lnTo>
                    <a:lnTo>
                      <a:pt x="30441" y="114626"/>
                    </a:lnTo>
                    <a:lnTo>
                      <a:pt x="29082" y="115970"/>
                    </a:lnTo>
                    <a:lnTo>
                      <a:pt x="27451" y="116641"/>
                    </a:lnTo>
                    <a:lnTo>
                      <a:pt x="25141" y="115074"/>
                    </a:lnTo>
                    <a:lnTo>
                      <a:pt x="23918" y="116641"/>
                    </a:lnTo>
                    <a:lnTo>
                      <a:pt x="24054" y="117761"/>
                    </a:lnTo>
                    <a:lnTo>
                      <a:pt x="23646" y="118208"/>
                    </a:lnTo>
                    <a:lnTo>
                      <a:pt x="22423" y="115746"/>
                    </a:lnTo>
                    <a:lnTo>
                      <a:pt x="21608" y="107910"/>
                    </a:lnTo>
                    <a:lnTo>
                      <a:pt x="18618" y="104104"/>
                    </a:lnTo>
                    <a:lnTo>
                      <a:pt x="19026" y="101194"/>
                    </a:lnTo>
                    <a:lnTo>
                      <a:pt x="15356" y="83507"/>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8" name="Shape 89" descr="Nevada, 25 percent by 2025." title="Nevada">
                <a:extLst>
                  <a:ext uri="{FF2B5EF4-FFF2-40B4-BE49-F238E27FC236}">
                    <a16:creationId xmlns:a16="http://schemas.microsoft.com/office/drawing/2014/main" id="{A46C2442-F086-EA41-88FF-8368FB133867}"/>
                  </a:ext>
                </a:extLst>
              </p:cNvPr>
              <p:cNvSpPr/>
              <p:nvPr/>
            </p:nvSpPr>
            <p:spPr>
              <a:xfrm>
                <a:off x="1732479" y="2352447"/>
                <a:ext cx="865340" cy="1298274"/>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9" name="Shape 90" descr="New Hampshire, 24.8 percent by 2025." title="New Hampshire">
                <a:extLst>
                  <a:ext uri="{FF2B5EF4-FFF2-40B4-BE49-F238E27FC236}">
                    <a16:creationId xmlns:a16="http://schemas.microsoft.com/office/drawing/2014/main" id="{3D8DAE08-754E-B248-997A-6DAB643AC95A}"/>
                  </a:ext>
                </a:extLst>
              </p:cNvPr>
              <p:cNvSpPr/>
              <p:nvPr/>
            </p:nvSpPr>
            <p:spPr>
              <a:xfrm>
                <a:off x="7825495" y="1666354"/>
                <a:ext cx="227000" cy="464534"/>
              </a:xfrm>
              <a:custGeom>
                <a:avLst/>
                <a:gdLst/>
                <a:ahLst/>
                <a:cxnLst/>
                <a:rect l="0" t="0" r="0" b="0"/>
                <a:pathLst>
                  <a:path w="120000" h="120000" extrusionOk="0">
                    <a:moveTo>
                      <a:pt x="1690" y="81471"/>
                    </a:moveTo>
                    <a:lnTo>
                      <a:pt x="845" y="80267"/>
                    </a:lnTo>
                    <a:lnTo>
                      <a:pt x="3380" y="74648"/>
                    </a:lnTo>
                    <a:lnTo>
                      <a:pt x="6760" y="73043"/>
                    </a:lnTo>
                    <a:lnTo>
                      <a:pt x="6760" y="63010"/>
                    </a:lnTo>
                    <a:lnTo>
                      <a:pt x="9295" y="56989"/>
                    </a:lnTo>
                    <a:lnTo>
                      <a:pt x="6760" y="55785"/>
                    </a:lnTo>
                    <a:lnTo>
                      <a:pt x="4225" y="51772"/>
                    </a:lnTo>
                    <a:lnTo>
                      <a:pt x="6760" y="47759"/>
                    </a:lnTo>
                    <a:lnTo>
                      <a:pt x="16056" y="45752"/>
                    </a:lnTo>
                    <a:lnTo>
                      <a:pt x="16901" y="44548"/>
                    </a:lnTo>
                    <a:lnTo>
                      <a:pt x="19436" y="42943"/>
                    </a:lnTo>
                    <a:lnTo>
                      <a:pt x="28732" y="37324"/>
                    </a:lnTo>
                    <a:lnTo>
                      <a:pt x="19436" y="27290"/>
                    </a:lnTo>
                    <a:lnTo>
                      <a:pt x="24507" y="19264"/>
                    </a:lnTo>
                    <a:lnTo>
                      <a:pt x="20281" y="14849"/>
                    </a:lnTo>
                    <a:lnTo>
                      <a:pt x="19436" y="5217"/>
                    </a:lnTo>
                    <a:lnTo>
                      <a:pt x="31267" y="2408"/>
                    </a:lnTo>
                    <a:lnTo>
                      <a:pt x="33802" y="3210"/>
                    </a:lnTo>
                    <a:lnTo>
                      <a:pt x="39718" y="2408"/>
                    </a:lnTo>
                    <a:lnTo>
                      <a:pt x="39718" y="0"/>
                    </a:lnTo>
                    <a:lnTo>
                      <a:pt x="43098" y="1605"/>
                    </a:lnTo>
                    <a:lnTo>
                      <a:pt x="43098" y="3612"/>
                    </a:lnTo>
                    <a:lnTo>
                      <a:pt x="56619" y="22073"/>
                    </a:lnTo>
                    <a:lnTo>
                      <a:pt x="69295" y="41739"/>
                    </a:lnTo>
                    <a:lnTo>
                      <a:pt x="70985" y="43344"/>
                    </a:lnTo>
                    <a:lnTo>
                      <a:pt x="77746" y="54180"/>
                    </a:lnTo>
                    <a:lnTo>
                      <a:pt x="83661" y="62207"/>
                    </a:lnTo>
                    <a:lnTo>
                      <a:pt x="83661" y="64214"/>
                    </a:lnTo>
                    <a:lnTo>
                      <a:pt x="90422" y="73043"/>
                    </a:lnTo>
                    <a:lnTo>
                      <a:pt x="95492" y="80668"/>
                    </a:lnTo>
                    <a:lnTo>
                      <a:pt x="105633" y="84280"/>
                    </a:lnTo>
                    <a:lnTo>
                      <a:pt x="109014" y="89096"/>
                    </a:lnTo>
                    <a:lnTo>
                      <a:pt x="114929" y="90301"/>
                    </a:lnTo>
                    <a:lnTo>
                      <a:pt x="119154" y="90702"/>
                    </a:lnTo>
                    <a:lnTo>
                      <a:pt x="116619" y="97525"/>
                    </a:lnTo>
                    <a:lnTo>
                      <a:pt x="116619" y="99933"/>
                    </a:lnTo>
                    <a:lnTo>
                      <a:pt x="102253" y="101939"/>
                    </a:lnTo>
                    <a:lnTo>
                      <a:pt x="101408" y="104347"/>
                    </a:lnTo>
                    <a:lnTo>
                      <a:pt x="92112" y="108762"/>
                    </a:lnTo>
                    <a:lnTo>
                      <a:pt x="92112" y="109163"/>
                    </a:lnTo>
                    <a:lnTo>
                      <a:pt x="90422" y="109163"/>
                    </a:lnTo>
                    <a:lnTo>
                      <a:pt x="89577" y="111170"/>
                    </a:lnTo>
                    <a:lnTo>
                      <a:pt x="49859" y="115585"/>
                    </a:lnTo>
                    <a:lnTo>
                      <a:pt x="49014" y="115585"/>
                    </a:lnTo>
                    <a:lnTo>
                      <a:pt x="46478" y="115986"/>
                    </a:lnTo>
                    <a:lnTo>
                      <a:pt x="39718" y="116789"/>
                    </a:lnTo>
                    <a:lnTo>
                      <a:pt x="25352" y="117591"/>
                    </a:lnTo>
                    <a:lnTo>
                      <a:pt x="20281" y="118795"/>
                    </a:lnTo>
                    <a:lnTo>
                      <a:pt x="19436" y="118795"/>
                    </a:lnTo>
                    <a:lnTo>
                      <a:pt x="13521" y="119598"/>
                    </a:lnTo>
                    <a:lnTo>
                      <a:pt x="4225" y="110367"/>
                    </a:lnTo>
                    <a:lnTo>
                      <a:pt x="6760" y="107558"/>
                    </a:lnTo>
                    <a:lnTo>
                      <a:pt x="4225" y="100334"/>
                    </a:lnTo>
                    <a:lnTo>
                      <a:pt x="4225" y="97525"/>
                    </a:lnTo>
                    <a:lnTo>
                      <a:pt x="845" y="86287"/>
                    </a:lnTo>
                    <a:lnTo>
                      <a:pt x="0" y="82675"/>
                    </a:lnTo>
                    <a:lnTo>
                      <a:pt x="1690" y="8147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0" name="Shape 91" descr="New Jersey, 20.38 percent by 2021, plus 4.1% solar by 2028." title="New Jersey">
                <a:extLst>
                  <a:ext uri="{FF2B5EF4-FFF2-40B4-BE49-F238E27FC236}">
                    <a16:creationId xmlns:a16="http://schemas.microsoft.com/office/drawing/2014/main" id="{ED6CE458-173E-8D42-A727-43A55BD7ED9C}"/>
                  </a:ext>
                </a:extLst>
              </p:cNvPr>
              <p:cNvSpPr/>
              <p:nvPr/>
            </p:nvSpPr>
            <p:spPr>
              <a:xfrm>
                <a:off x="7575780" y="2422901"/>
                <a:ext cx="185392" cy="410813"/>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1" name="Shape 92" descr="New Mexico, 20 percent by 2020 for investor owned utilities. 10 percent by 2020 for cooperative utilities." title="New Mexico">
                <a:extLst>
                  <a:ext uri="{FF2B5EF4-FFF2-40B4-BE49-F238E27FC236}">
                    <a16:creationId xmlns:a16="http://schemas.microsoft.com/office/drawing/2014/main" id="{BE28B95C-FCCC-734F-9331-A99FF6A14D92}"/>
                  </a:ext>
                </a:extLst>
              </p:cNvPr>
              <p:cNvSpPr/>
              <p:nvPr/>
            </p:nvSpPr>
            <p:spPr>
              <a:xfrm>
                <a:off x="3028111" y="3419328"/>
                <a:ext cx="931176" cy="968044"/>
              </a:xfrm>
              <a:custGeom>
                <a:avLst/>
                <a:gdLst/>
                <a:ahLst/>
                <a:cxnLst/>
                <a:rect l="0" t="0" r="0" b="0"/>
                <a:pathLst>
                  <a:path w="120000" h="120000" extrusionOk="0">
                    <a:moveTo>
                      <a:pt x="3298" y="118649"/>
                    </a:moveTo>
                    <a:lnTo>
                      <a:pt x="15670" y="119807"/>
                    </a:lnTo>
                    <a:lnTo>
                      <a:pt x="16701" y="110353"/>
                    </a:lnTo>
                    <a:lnTo>
                      <a:pt x="33608" y="111897"/>
                    </a:lnTo>
                    <a:lnTo>
                      <a:pt x="48041" y="113054"/>
                    </a:lnTo>
                    <a:lnTo>
                      <a:pt x="46185" y="110546"/>
                    </a:lnTo>
                    <a:lnTo>
                      <a:pt x="46597" y="110160"/>
                    </a:lnTo>
                    <a:lnTo>
                      <a:pt x="46185" y="108810"/>
                    </a:lnTo>
                    <a:lnTo>
                      <a:pt x="46597" y="108424"/>
                    </a:lnTo>
                    <a:lnTo>
                      <a:pt x="51340" y="108810"/>
                    </a:lnTo>
                    <a:lnTo>
                      <a:pt x="53608" y="108810"/>
                    </a:lnTo>
                    <a:lnTo>
                      <a:pt x="55876" y="109003"/>
                    </a:lnTo>
                    <a:lnTo>
                      <a:pt x="58350" y="109389"/>
                    </a:lnTo>
                    <a:lnTo>
                      <a:pt x="69690" y="110353"/>
                    </a:lnTo>
                    <a:lnTo>
                      <a:pt x="74845" y="110546"/>
                    </a:lnTo>
                    <a:lnTo>
                      <a:pt x="78350" y="110546"/>
                    </a:lnTo>
                    <a:lnTo>
                      <a:pt x="79793" y="110546"/>
                    </a:lnTo>
                    <a:lnTo>
                      <a:pt x="88659" y="111511"/>
                    </a:lnTo>
                    <a:lnTo>
                      <a:pt x="90515" y="111511"/>
                    </a:lnTo>
                    <a:lnTo>
                      <a:pt x="95257" y="111704"/>
                    </a:lnTo>
                    <a:lnTo>
                      <a:pt x="95670" y="111704"/>
                    </a:lnTo>
                    <a:lnTo>
                      <a:pt x="100000" y="111897"/>
                    </a:lnTo>
                    <a:lnTo>
                      <a:pt x="100206" y="111897"/>
                    </a:lnTo>
                    <a:lnTo>
                      <a:pt x="100618" y="111897"/>
                    </a:lnTo>
                    <a:lnTo>
                      <a:pt x="102680" y="111897"/>
                    </a:lnTo>
                    <a:lnTo>
                      <a:pt x="107422" y="112475"/>
                    </a:lnTo>
                    <a:lnTo>
                      <a:pt x="108041" y="112475"/>
                    </a:lnTo>
                    <a:lnTo>
                      <a:pt x="111752" y="112475"/>
                    </a:lnTo>
                    <a:lnTo>
                      <a:pt x="112783" y="112475"/>
                    </a:lnTo>
                    <a:lnTo>
                      <a:pt x="112783" y="110546"/>
                    </a:lnTo>
                    <a:lnTo>
                      <a:pt x="113195" y="107459"/>
                    </a:lnTo>
                    <a:lnTo>
                      <a:pt x="113402" y="102636"/>
                    </a:lnTo>
                    <a:lnTo>
                      <a:pt x="113402" y="101479"/>
                    </a:lnTo>
                    <a:lnTo>
                      <a:pt x="113608" y="99356"/>
                    </a:lnTo>
                    <a:lnTo>
                      <a:pt x="113608" y="95498"/>
                    </a:lnTo>
                    <a:lnTo>
                      <a:pt x="114020" y="92411"/>
                    </a:lnTo>
                    <a:lnTo>
                      <a:pt x="114226" y="88938"/>
                    </a:lnTo>
                    <a:lnTo>
                      <a:pt x="114639" y="83729"/>
                    </a:lnTo>
                    <a:lnTo>
                      <a:pt x="114639" y="83344"/>
                    </a:lnTo>
                    <a:lnTo>
                      <a:pt x="114845" y="81028"/>
                    </a:lnTo>
                    <a:lnTo>
                      <a:pt x="114845" y="80450"/>
                    </a:lnTo>
                    <a:lnTo>
                      <a:pt x="114845" y="79678"/>
                    </a:lnTo>
                    <a:lnTo>
                      <a:pt x="115051" y="77556"/>
                    </a:lnTo>
                    <a:lnTo>
                      <a:pt x="115051" y="76784"/>
                    </a:lnTo>
                    <a:lnTo>
                      <a:pt x="115051" y="74276"/>
                    </a:lnTo>
                    <a:lnTo>
                      <a:pt x="115463" y="70610"/>
                    </a:lnTo>
                    <a:lnTo>
                      <a:pt x="115670" y="65594"/>
                    </a:lnTo>
                    <a:lnTo>
                      <a:pt x="115670" y="64244"/>
                    </a:lnTo>
                    <a:lnTo>
                      <a:pt x="116082" y="61736"/>
                    </a:lnTo>
                    <a:lnTo>
                      <a:pt x="116288" y="60192"/>
                    </a:lnTo>
                    <a:lnTo>
                      <a:pt x="116288" y="55176"/>
                    </a:lnTo>
                    <a:lnTo>
                      <a:pt x="116494" y="52475"/>
                    </a:lnTo>
                    <a:lnTo>
                      <a:pt x="116494" y="50546"/>
                    </a:lnTo>
                    <a:lnTo>
                      <a:pt x="116907" y="49581"/>
                    </a:lnTo>
                    <a:lnTo>
                      <a:pt x="116907" y="46881"/>
                    </a:lnTo>
                    <a:lnTo>
                      <a:pt x="116907" y="45723"/>
                    </a:lnTo>
                    <a:lnTo>
                      <a:pt x="117113" y="43987"/>
                    </a:lnTo>
                    <a:lnTo>
                      <a:pt x="117113" y="42829"/>
                    </a:lnTo>
                    <a:lnTo>
                      <a:pt x="117319" y="36463"/>
                    </a:lnTo>
                    <a:lnTo>
                      <a:pt x="117319" y="34147"/>
                    </a:lnTo>
                    <a:lnTo>
                      <a:pt x="117731" y="33762"/>
                    </a:lnTo>
                    <a:lnTo>
                      <a:pt x="117731" y="33183"/>
                    </a:lnTo>
                    <a:lnTo>
                      <a:pt x="117938" y="27395"/>
                    </a:lnTo>
                    <a:lnTo>
                      <a:pt x="118350" y="18327"/>
                    </a:lnTo>
                    <a:lnTo>
                      <a:pt x="119175" y="18327"/>
                    </a:lnTo>
                    <a:lnTo>
                      <a:pt x="119175" y="13504"/>
                    </a:lnTo>
                    <a:lnTo>
                      <a:pt x="119381" y="10225"/>
                    </a:lnTo>
                    <a:lnTo>
                      <a:pt x="119793" y="7717"/>
                    </a:lnTo>
                    <a:lnTo>
                      <a:pt x="118350" y="7717"/>
                    </a:lnTo>
                    <a:lnTo>
                      <a:pt x="114226" y="7331"/>
                    </a:lnTo>
                    <a:lnTo>
                      <a:pt x="113195" y="7331"/>
                    </a:lnTo>
                    <a:lnTo>
                      <a:pt x="102061" y="6752"/>
                    </a:lnTo>
                    <a:lnTo>
                      <a:pt x="95670" y="6559"/>
                    </a:lnTo>
                    <a:lnTo>
                      <a:pt x="85773" y="5980"/>
                    </a:lnTo>
                    <a:lnTo>
                      <a:pt x="81855" y="5594"/>
                    </a:lnTo>
                    <a:lnTo>
                      <a:pt x="80618" y="5594"/>
                    </a:lnTo>
                    <a:lnTo>
                      <a:pt x="71958" y="5016"/>
                    </a:lnTo>
                    <a:lnTo>
                      <a:pt x="71546" y="5016"/>
                    </a:lnTo>
                    <a:lnTo>
                      <a:pt x="69278" y="4630"/>
                    </a:lnTo>
                    <a:lnTo>
                      <a:pt x="67010" y="4437"/>
                    </a:lnTo>
                    <a:lnTo>
                      <a:pt x="58969" y="4244"/>
                    </a:lnTo>
                    <a:lnTo>
                      <a:pt x="42061" y="2508"/>
                    </a:lnTo>
                    <a:lnTo>
                      <a:pt x="41443" y="2315"/>
                    </a:lnTo>
                    <a:lnTo>
                      <a:pt x="41237" y="2315"/>
                    </a:lnTo>
                    <a:lnTo>
                      <a:pt x="41030" y="2315"/>
                    </a:lnTo>
                    <a:lnTo>
                      <a:pt x="29896" y="1157"/>
                    </a:lnTo>
                    <a:lnTo>
                      <a:pt x="25567" y="964"/>
                    </a:lnTo>
                    <a:lnTo>
                      <a:pt x="20412" y="385"/>
                    </a:lnTo>
                    <a:lnTo>
                      <a:pt x="18969" y="385"/>
                    </a:lnTo>
                    <a:lnTo>
                      <a:pt x="13814" y="0"/>
                    </a:lnTo>
                    <a:lnTo>
                      <a:pt x="13402" y="5016"/>
                    </a:lnTo>
                    <a:lnTo>
                      <a:pt x="12783" y="10225"/>
                    </a:lnTo>
                    <a:lnTo>
                      <a:pt x="11340" y="20643"/>
                    </a:lnTo>
                    <a:lnTo>
                      <a:pt x="10103" y="30675"/>
                    </a:lnTo>
                    <a:lnTo>
                      <a:pt x="10103" y="31061"/>
                    </a:lnTo>
                    <a:lnTo>
                      <a:pt x="8659" y="42250"/>
                    </a:lnTo>
                    <a:lnTo>
                      <a:pt x="8247" y="46109"/>
                    </a:lnTo>
                    <a:lnTo>
                      <a:pt x="8247" y="46302"/>
                    </a:lnTo>
                    <a:lnTo>
                      <a:pt x="7835" y="50546"/>
                    </a:lnTo>
                    <a:lnTo>
                      <a:pt x="7216" y="54598"/>
                    </a:lnTo>
                    <a:lnTo>
                      <a:pt x="6391" y="62700"/>
                    </a:lnTo>
                    <a:lnTo>
                      <a:pt x="5979" y="67138"/>
                    </a:lnTo>
                    <a:lnTo>
                      <a:pt x="5979" y="67717"/>
                    </a:lnTo>
                    <a:lnTo>
                      <a:pt x="5979" y="67909"/>
                    </a:lnTo>
                    <a:lnTo>
                      <a:pt x="4536" y="79099"/>
                    </a:lnTo>
                    <a:lnTo>
                      <a:pt x="4536" y="80257"/>
                    </a:lnTo>
                    <a:lnTo>
                      <a:pt x="3917" y="83344"/>
                    </a:lnTo>
                    <a:lnTo>
                      <a:pt x="3298" y="88167"/>
                    </a:lnTo>
                    <a:lnTo>
                      <a:pt x="3298" y="88745"/>
                    </a:lnTo>
                    <a:lnTo>
                      <a:pt x="2680" y="93762"/>
                    </a:lnTo>
                    <a:lnTo>
                      <a:pt x="2474" y="95498"/>
                    </a:lnTo>
                    <a:lnTo>
                      <a:pt x="412" y="113826"/>
                    </a:lnTo>
                    <a:lnTo>
                      <a:pt x="412" y="114405"/>
                    </a:lnTo>
                    <a:lnTo>
                      <a:pt x="0" y="118456"/>
                    </a:lnTo>
                    <a:lnTo>
                      <a:pt x="3298" y="118649"/>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2" name="Shape 93" descr="New York, 29 percent by 2015." title="New York">
                <a:extLst>
                  <a:ext uri="{FF2B5EF4-FFF2-40B4-BE49-F238E27FC236}">
                    <a16:creationId xmlns:a16="http://schemas.microsoft.com/office/drawing/2014/main" id="{85F1C8F4-87E1-614E-90BA-70FDF2DA0667}"/>
                  </a:ext>
                </a:extLst>
              </p:cNvPr>
              <p:cNvSpPr/>
              <p:nvPr/>
            </p:nvSpPr>
            <p:spPr>
              <a:xfrm>
                <a:off x="6963352" y="1782102"/>
                <a:ext cx="1029665" cy="768431"/>
              </a:xfrm>
              <a:custGeom>
                <a:avLst/>
                <a:gdLst/>
                <a:ahLst/>
                <a:cxnLst/>
                <a:rect l="0" t="0" r="0" b="0"/>
                <a:pathLst>
                  <a:path w="120000" h="120000" extrusionOk="0">
                    <a:moveTo>
                      <a:pt x="91446" y="104939"/>
                    </a:moveTo>
                    <a:lnTo>
                      <a:pt x="91259" y="104939"/>
                    </a:lnTo>
                    <a:lnTo>
                      <a:pt x="87340" y="103481"/>
                    </a:lnTo>
                    <a:lnTo>
                      <a:pt x="86034" y="103238"/>
                    </a:lnTo>
                    <a:lnTo>
                      <a:pt x="85847" y="102753"/>
                    </a:lnTo>
                    <a:lnTo>
                      <a:pt x="85287" y="102510"/>
                    </a:lnTo>
                    <a:lnTo>
                      <a:pt x="83981" y="102024"/>
                    </a:lnTo>
                    <a:lnTo>
                      <a:pt x="83421" y="101781"/>
                    </a:lnTo>
                    <a:lnTo>
                      <a:pt x="81928" y="101052"/>
                    </a:lnTo>
                    <a:lnTo>
                      <a:pt x="80435" y="100566"/>
                    </a:lnTo>
                    <a:lnTo>
                      <a:pt x="78009" y="99352"/>
                    </a:lnTo>
                    <a:lnTo>
                      <a:pt x="77822" y="99109"/>
                    </a:lnTo>
                    <a:lnTo>
                      <a:pt x="76702" y="97651"/>
                    </a:lnTo>
                    <a:lnTo>
                      <a:pt x="75023" y="97651"/>
                    </a:lnTo>
                    <a:lnTo>
                      <a:pt x="72970" y="96680"/>
                    </a:lnTo>
                    <a:lnTo>
                      <a:pt x="71290" y="94736"/>
                    </a:lnTo>
                    <a:lnTo>
                      <a:pt x="71664" y="94008"/>
                    </a:lnTo>
                    <a:lnTo>
                      <a:pt x="71104" y="91093"/>
                    </a:lnTo>
                    <a:lnTo>
                      <a:pt x="69051" y="88663"/>
                    </a:lnTo>
                    <a:lnTo>
                      <a:pt x="68678" y="88421"/>
                    </a:lnTo>
                    <a:lnTo>
                      <a:pt x="67371" y="88663"/>
                    </a:lnTo>
                    <a:lnTo>
                      <a:pt x="65318" y="85748"/>
                    </a:lnTo>
                    <a:lnTo>
                      <a:pt x="65132" y="85748"/>
                    </a:lnTo>
                    <a:lnTo>
                      <a:pt x="63639" y="86234"/>
                    </a:lnTo>
                    <a:lnTo>
                      <a:pt x="58973" y="87692"/>
                    </a:lnTo>
                    <a:lnTo>
                      <a:pt x="55987" y="88421"/>
                    </a:lnTo>
                    <a:lnTo>
                      <a:pt x="54494" y="88663"/>
                    </a:lnTo>
                    <a:lnTo>
                      <a:pt x="54307" y="88906"/>
                    </a:lnTo>
                    <a:lnTo>
                      <a:pt x="53748" y="88906"/>
                    </a:lnTo>
                    <a:lnTo>
                      <a:pt x="52441" y="89392"/>
                    </a:lnTo>
                    <a:lnTo>
                      <a:pt x="50575" y="90121"/>
                    </a:lnTo>
                    <a:lnTo>
                      <a:pt x="47962" y="90607"/>
                    </a:lnTo>
                    <a:lnTo>
                      <a:pt x="44416" y="91821"/>
                    </a:lnTo>
                    <a:lnTo>
                      <a:pt x="43110" y="92064"/>
                    </a:lnTo>
                    <a:lnTo>
                      <a:pt x="42550" y="92064"/>
                    </a:lnTo>
                    <a:lnTo>
                      <a:pt x="41804" y="92307"/>
                    </a:lnTo>
                    <a:lnTo>
                      <a:pt x="40311" y="92793"/>
                    </a:lnTo>
                    <a:lnTo>
                      <a:pt x="34152" y="94493"/>
                    </a:lnTo>
                    <a:lnTo>
                      <a:pt x="32472" y="94979"/>
                    </a:lnTo>
                    <a:lnTo>
                      <a:pt x="32286" y="94979"/>
                    </a:lnTo>
                    <a:lnTo>
                      <a:pt x="30979" y="95465"/>
                    </a:lnTo>
                    <a:lnTo>
                      <a:pt x="30419" y="95465"/>
                    </a:lnTo>
                    <a:lnTo>
                      <a:pt x="28180" y="96194"/>
                    </a:lnTo>
                    <a:lnTo>
                      <a:pt x="25007" y="96680"/>
                    </a:lnTo>
                    <a:lnTo>
                      <a:pt x="23701" y="97165"/>
                    </a:lnTo>
                    <a:lnTo>
                      <a:pt x="22954" y="97408"/>
                    </a:lnTo>
                    <a:lnTo>
                      <a:pt x="22208" y="97408"/>
                    </a:lnTo>
                    <a:lnTo>
                      <a:pt x="17729" y="98866"/>
                    </a:lnTo>
                    <a:lnTo>
                      <a:pt x="14183" y="99352"/>
                    </a:lnTo>
                    <a:lnTo>
                      <a:pt x="13437" y="99838"/>
                    </a:lnTo>
                    <a:lnTo>
                      <a:pt x="12317" y="100080"/>
                    </a:lnTo>
                    <a:lnTo>
                      <a:pt x="12130" y="100080"/>
                    </a:lnTo>
                    <a:lnTo>
                      <a:pt x="11384" y="100080"/>
                    </a:lnTo>
                    <a:lnTo>
                      <a:pt x="9517" y="100809"/>
                    </a:lnTo>
                    <a:lnTo>
                      <a:pt x="5412" y="101781"/>
                    </a:lnTo>
                    <a:lnTo>
                      <a:pt x="3359" y="102510"/>
                    </a:lnTo>
                    <a:lnTo>
                      <a:pt x="2426" y="102510"/>
                    </a:lnTo>
                    <a:lnTo>
                      <a:pt x="933" y="102753"/>
                    </a:lnTo>
                    <a:lnTo>
                      <a:pt x="0" y="95708"/>
                    </a:lnTo>
                    <a:lnTo>
                      <a:pt x="1679" y="93765"/>
                    </a:lnTo>
                    <a:lnTo>
                      <a:pt x="5598" y="87935"/>
                    </a:lnTo>
                    <a:lnTo>
                      <a:pt x="7838" y="85748"/>
                    </a:lnTo>
                    <a:lnTo>
                      <a:pt x="9517" y="81619"/>
                    </a:lnTo>
                    <a:lnTo>
                      <a:pt x="10824" y="80161"/>
                    </a:lnTo>
                    <a:lnTo>
                      <a:pt x="9704" y="75303"/>
                    </a:lnTo>
                    <a:lnTo>
                      <a:pt x="8211" y="74574"/>
                    </a:lnTo>
                    <a:lnTo>
                      <a:pt x="7838" y="72631"/>
                    </a:lnTo>
                    <a:lnTo>
                      <a:pt x="6905" y="71417"/>
                    </a:lnTo>
                    <a:lnTo>
                      <a:pt x="6345" y="67530"/>
                    </a:lnTo>
                    <a:lnTo>
                      <a:pt x="14743" y="62672"/>
                    </a:lnTo>
                    <a:lnTo>
                      <a:pt x="19222" y="61457"/>
                    </a:lnTo>
                    <a:lnTo>
                      <a:pt x="21461" y="61214"/>
                    </a:lnTo>
                    <a:lnTo>
                      <a:pt x="25007" y="61214"/>
                    </a:lnTo>
                    <a:lnTo>
                      <a:pt x="28367" y="62672"/>
                    </a:lnTo>
                    <a:lnTo>
                      <a:pt x="30793" y="61214"/>
                    </a:lnTo>
                    <a:lnTo>
                      <a:pt x="34152" y="60000"/>
                    </a:lnTo>
                    <a:lnTo>
                      <a:pt x="35832" y="59757"/>
                    </a:lnTo>
                    <a:lnTo>
                      <a:pt x="39751" y="56842"/>
                    </a:lnTo>
                    <a:lnTo>
                      <a:pt x="40497" y="55627"/>
                    </a:lnTo>
                    <a:lnTo>
                      <a:pt x="40870" y="54412"/>
                    </a:lnTo>
                    <a:lnTo>
                      <a:pt x="42923" y="51740"/>
                    </a:lnTo>
                    <a:lnTo>
                      <a:pt x="45723" y="50283"/>
                    </a:lnTo>
                    <a:lnTo>
                      <a:pt x="46283" y="47368"/>
                    </a:lnTo>
                    <a:lnTo>
                      <a:pt x="45723" y="45910"/>
                    </a:lnTo>
                    <a:lnTo>
                      <a:pt x="44976" y="42995"/>
                    </a:lnTo>
                    <a:lnTo>
                      <a:pt x="44230" y="42510"/>
                    </a:lnTo>
                    <a:lnTo>
                      <a:pt x="43856" y="41295"/>
                    </a:lnTo>
                    <a:lnTo>
                      <a:pt x="44976" y="41538"/>
                    </a:lnTo>
                    <a:lnTo>
                      <a:pt x="45723" y="39838"/>
                    </a:lnTo>
                    <a:lnTo>
                      <a:pt x="43856" y="38623"/>
                    </a:lnTo>
                    <a:lnTo>
                      <a:pt x="43297" y="39352"/>
                    </a:lnTo>
                    <a:lnTo>
                      <a:pt x="43297" y="38137"/>
                    </a:lnTo>
                    <a:lnTo>
                      <a:pt x="41804" y="37651"/>
                    </a:lnTo>
                    <a:lnTo>
                      <a:pt x="42177" y="33279"/>
                    </a:lnTo>
                    <a:lnTo>
                      <a:pt x="43856" y="31578"/>
                    </a:lnTo>
                    <a:lnTo>
                      <a:pt x="43670" y="30607"/>
                    </a:lnTo>
                    <a:lnTo>
                      <a:pt x="46656" y="26720"/>
                    </a:lnTo>
                    <a:lnTo>
                      <a:pt x="47589" y="26234"/>
                    </a:lnTo>
                    <a:lnTo>
                      <a:pt x="47962" y="24048"/>
                    </a:lnTo>
                    <a:lnTo>
                      <a:pt x="53188" y="13117"/>
                    </a:lnTo>
                    <a:lnTo>
                      <a:pt x="55614" y="10688"/>
                    </a:lnTo>
                    <a:lnTo>
                      <a:pt x="55614" y="9959"/>
                    </a:lnTo>
                    <a:lnTo>
                      <a:pt x="58600" y="6558"/>
                    </a:lnTo>
                    <a:lnTo>
                      <a:pt x="60653" y="6315"/>
                    </a:lnTo>
                    <a:lnTo>
                      <a:pt x="61026" y="5829"/>
                    </a:lnTo>
                    <a:lnTo>
                      <a:pt x="70544" y="3157"/>
                    </a:lnTo>
                    <a:lnTo>
                      <a:pt x="70730" y="3157"/>
                    </a:lnTo>
                    <a:lnTo>
                      <a:pt x="75956" y="1214"/>
                    </a:lnTo>
                    <a:lnTo>
                      <a:pt x="79875" y="0"/>
                    </a:lnTo>
                    <a:lnTo>
                      <a:pt x="80062" y="3643"/>
                    </a:lnTo>
                    <a:lnTo>
                      <a:pt x="81741" y="10931"/>
                    </a:lnTo>
                    <a:lnTo>
                      <a:pt x="81741" y="11417"/>
                    </a:lnTo>
                    <a:lnTo>
                      <a:pt x="82115" y="11659"/>
                    </a:lnTo>
                    <a:lnTo>
                      <a:pt x="83048" y="12631"/>
                    </a:lnTo>
                    <a:lnTo>
                      <a:pt x="83981" y="18704"/>
                    </a:lnTo>
                    <a:lnTo>
                      <a:pt x="83234" y="21133"/>
                    </a:lnTo>
                    <a:lnTo>
                      <a:pt x="83234" y="24048"/>
                    </a:lnTo>
                    <a:lnTo>
                      <a:pt x="85287" y="30850"/>
                    </a:lnTo>
                    <a:lnTo>
                      <a:pt x="85847" y="31821"/>
                    </a:lnTo>
                    <a:lnTo>
                      <a:pt x="85474" y="35465"/>
                    </a:lnTo>
                    <a:lnTo>
                      <a:pt x="87153" y="34979"/>
                    </a:lnTo>
                    <a:lnTo>
                      <a:pt x="89393" y="42510"/>
                    </a:lnTo>
                    <a:lnTo>
                      <a:pt x="89766" y="44210"/>
                    </a:lnTo>
                    <a:lnTo>
                      <a:pt x="90139" y="47611"/>
                    </a:lnTo>
                    <a:lnTo>
                      <a:pt x="91073" y="52469"/>
                    </a:lnTo>
                    <a:lnTo>
                      <a:pt x="91446" y="55141"/>
                    </a:lnTo>
                    <a:lnTo>
                      <a:pt x="92006" y="57327"/>
                    </a:lnTo>
                    <a:lnTo>
                      <a:pt x="92006" y="57085"/>
                    </a:lnTo>
                    <a:lnTo>
                      <a:pt x="92006" y="59028"/>
                    </a:lnTo>
                    <a:lnTo>
                      <a:pt x="92006" y="60485"/>
                    </a:lnTo>
                    <a:lnTo>
                      <a:pt x="92006" y="63886"/>
                    </a:lnTo>
                    <a:lnTo>
                      <a:pt x="91819" y="74331"/>
                    </a:lnTo>
                    <a:lnTo>
                      <a:pt x="91819" y="75303"/>
                    </a:lnTo>
                    <a:lnTo>
                      <a:pt x="92006" y="75789"/>
                    </a:lnTo>
                    <a:lnTo>
                      <a:pt x="92379" y="75789"/>
                    </a:lnTo>
                    <a:lnTo>
                      <a:pt x="92566" y="77246"/>
                    </a:lnTo>
                    <a:lnTo>
                      <a:pt x="93312" y="84048"/>
                    </a:lnTo>
                    <a:lnTo>
                      <a:pt x="93872" y="85991"/>
                    </a:lnTo>
                    <a:lnTo>
                      <a:pt x="93872" y="86963"/>
                    </a:lnTo>
                    <a:lnTo>
                      <a:pt x="93872" y="87692"/>
                    </a:lnTo>
                    <a:lnTo>
                      <a:pt x="94059" y="89635"/>
                    </a:lnTo>
                    <a:lnTo>
                      <a:pt x="94618" y="92064"/>
                    </a:lnTo>
                    <a:lnTo>
                      <a:pt x="94618" y="92793"/>
                    </a:lnTo>
                    <a:lnTo>
                      <a:pt x="94618" y="93765"/>
                    </a:lnTo>
                    <a:lnTo>
                      <a:pt x="96485" y="97408"/>
                    </a:lnTo>
                    <a:lnTo>
                      <a:pt x="93312" y="101538"/>
                    </a:lnTo>
                    <a:lnTo>
                      <a:pt x="95178" y="104210"/>
                    </a:lnTo>
                    <a:lnTo>
                      <a:pt x="93872" y="106396"/>
                    </a:lnTo>
                    <a:lnTo>
                      <a:pt x="93872" y="107611"/>
                    </a:lnTo>
                    <a:lnTo>
                      <a:pt x="93499" y="107611"/>
                    </a:lnTo>
                    <a:lnTo>
                      <a:pt x="93872" y="107854"/>
                    </a:lnTo>
                    <a:lnTo>
                      <a:pt x="94059" y="108097"/>
                    </a:lnTo>
                    <a:lnTo>
                      <a:pt x="95738" y="107125"/>
                    </a:lnTo>
                    <a:lnTo>
                      <a:pt x="95925" y="106153"/>
                    </a:lnTo>
                    <a:lnTo>
                      <a:pt x="97791" y="105182"/>
                    </a:lnTo>
                    <a:lnTo>
                      <a:pt x="99097" y="103724"/>
                    </a:lnTo>
                    <a:lnTo>
                      <a:pt x="101337" y="104210"/>
                    </a:lnTo>
                    <a:lnTo>
                      <a:pt x="102830" y="101781"/>
                    </a:lnTo>
                    <a:lnTo>
                      <a:pt x="109922" y="99352"/>
                    </a:lnTo>
                    <a:lnTo>
                      <a:pt x="113281" y="94493"/>
                    </a:lnTo>
                    <a:lnTo>
                      <a:pt x="115147" y="92793"/>
                    </a:lnTo>
                    <a:lnTo>
                      <a:pt x="114214" y="94008"/>
                    </a:lnTo>
                    <a:lnTo>
                      <a:pt x="115334" y="96194"/>
                    </a:lnTo>
                    <a:lnTo>
                      <a:pt x="117387" y="96437"/>
                    </a:lnTo>
                    <a:lnTo>
                      <a:pt x="119440" y="93765"/>
                    </a:lnTo>
                    <a:lnTo>
                      <a:pt x="119813" y="94736"/>
                    </a:lnTo>
                    <a:lnTo>
                      <a:pt x="116080" y="99109"/>
                    </a:lnTo>
                    <a:lnTo>
                      <a:pt x="102643" y="111497"/>
                    </a:lnTo>
                    <a:lnTo>
                      <a:pt x="100404" y="112955"/>
                    </a:lnTo>
                    <a:lnTo>
                      <a:pt x="97418" y="114170"/>
                    </a:lnTo>
                    <a:lnTo>
                      <a:pt x="95738" y="114898"/>
                    </a:lnTo>
                    <a:lnTo>
                      <a:pt x="95365" y="114898"/>
                    </a:lnTo>
                    <a:lnTo>
                      <a:pt x="93872" y="116356"/>
                    </a:lnTo>
                    <a:lnTo>
                      <a:pt x="92752" y="116842"/>
                    </a:lnTo>
                    <a:lnTo>
                      <a:pt x="92752" y="116356"/>
                    </a:lnTo>
                    <a:lnTo>
                      <a:pt x="92006" y="116356"/>
                    </a:lnTo>
                    <a:lnTo>
                      <a:pt x="91073" y="115627"/>
                    </a:lnTo>
                    <a:lnTo>
                      <a:pt x="90139" y="118056"/>
                    </a:lnTo>
                    <a:lnTo>
                      <a:pt x="88460" y="119757"/>
                    </a:lnTo>
                    <a:lnTo>
                      <a:pt x="88460" y="119028"/>
                    </a:lnTo>
                    <a:lnTo>
                      <a:pt x="88460" y="118299"/>
                    </a:lnTo>
                    <a:lnTo>
                      <a:pt x="88833" y="116842"/>
                    </a:lnTo>
                    <a:lnTo>
                      <a:pt x="88646" y="116356"/>
                    </a:lnTo>
                    <a:lnTo>
                      <a:pt x="88646" y="115627"/>
                    </a:lnTo>
                    <a:lnTo>
                      <a:pt x="89206" y="115141"/>
                    </a:lnTo>
                    <a:lnTo>
                      <a:pt x="89393" y="115141"/>
                    </a:lnTo>
                    <a:lnTo>
                      <a:pt x="90139" y="114655"/>
                    </a:lnTo>
                    <a:lnTo>
                      <a:pt x="90699" y="114655"/>
                    </a:lnTo>
                    <a:lnTo>
                      <a:pt x="90699" y="113684"/>
                    </a:lnTo>
                    <a:lnTo>
                      <a:pt x="90699" y="112955"/>
                    </a:lnTo>
                    <a:lnTo>
                      <a:pt x="90699" y="111497"/>
                    </a:lnTo>
                    <a:lnTo>
                      <a:pt x="91073" y="110526"/>
                    </a:lnTo>
                    <a:lnTo>
                      <a:pt x="91259" y="108097"/>
                    </a:lnTo>
                    <a:lnTo>
                      <a:pt x="91446" y="108097"/>
                    </a:lnTo>
                    <a:lnTo>
                      <a:pt x="91446" y="107854"/>
                    </a:lnTo>
                    <a:lnTo>
                      <a:pt x="91446" y="107125"/>
                    </a:lnTo>
                    <a:lnTo>
                      <a:pt x="91446" y="105425"/>
                    </a:lnTo>
                    <a:lnTo>
                      <a:pt x="91446" y="105182"/>
                    </a:lnTo>
                    <a:lnTo>
                      <a:pt x="91446" y="10493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3" name="Shape 94" descr="North Carolina, 12.5 percent by 2021 for investor owned utilites. 10 percent by 2018 for cooperative and municipal utilities." title="North Carolina">
                <a:extLst>
                  <a:ext uri="{FF2B5EF4-FFF2-40B4-BE49-F238E27FC236}">
                    <a16:creationId xmlns:a16="http://schemas.microsoft.com/office/drawing/2014/main" id="{5C13F376-1EC1-ED49-83B6-F02CD5051B5A}"/>
                  </a:ext>
                </a:extLst>
              </p:cNvPr>
              <p:cNvSpPr/>
              <p:nvPr/>
            </p:nvSpPr>
            <p:spPr>
              <a:xfrm>
                <a:off x="6560481" y="3251577"/>
                <a:ext cx="1208738" cy="523523"/>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4" name="Shape 95" descr="Ohio, 12.5 percent by 2024." title="Ohio">
                <a:extLst>
                  <a:ext uri="{FF2B5EF4-FFF2-40B4-BE49-F238E27FC236}">
                    <a16:creationId xmlns:a16="http://schemas.microsoft.com/office/drawing/2014/main" id="{02980B03-AFDA-8B41-9F54-F3762AB76008}"/>
                  </a:ext>
                </a:extLst>
              </p:cNvPr>
              <p:cNvSpPr/>
              <p:nvPr/>
            </p:nvSpPr>
            <p:spPr>
              <a:xfrm>
                <a:off x="6339708" y="2459804"/>
                <a:ext cx="578298" cy="644133"/>
              </a:xfrm>
              <a:custGeom>
                <a:avLst/>
                <a:gdLst/>
                <a:ahLst/>
                <a:cxnLst/>
                <a:rect l="0" t="0" r="0" b="0"/>
                <a:pathLst>
                  <a:path w="120000" h="120000" extrusionOk="0">
                    <a:moveTo>
                      <a:pt x="44542" y="116803"/>
                    </a:moveTo>
                    <a:lnTo>
                      <a:pt x="43213" y="116803"/>
                    </a:lnTo>
                    <a:lnTo>
                      <a:pt x="39889" y="113898"/>
                    </a:lnTo>
                    <a:lnTo>
                      <a:pt x="38559" y="113026"/>
                    </a:lnTo>
                    <a:lnTo>
                      <a:pt x="35900" y="113026"/>
                    </a:lnTo>
                    <a:lnTo>
                      <a:pt x="35567" y="113026"/>
                    </a:lnTo>
                    <a:lnTo>
                      <a:pt x="34570" y="113898"/>
                    </a:lnTo>
                    <a:lnTo>
                      <a:pt x="32243" y="113607"/>
                    </a:lnTo>
                    <a:lnTo>
                      <a:pt x="28919" y="112154"/>
                    </a:lnTo>
                    <a:lnTo>
                      <a:pt x="28919" y="110992"/>
                    </a:lnTo>
                    <a:lnTo>
                      <a:pt x="27922" y="109830"/>
                    </a:lnTo>
                    <a:lnTo>
                      <a:pt x="27257" y="108958"/>
                    </a:lnTo>
                    <a:lnTo>
                      <a:pt x="25595" y="106634"/>
                    </a:lnTo>
                    <a:lnTo>
                      <a:pt x="24265" y="106343"/>
                    </a:lnTo>
                    <a:lnTo>
                      <a:pt x="20609" y="104309"/>
                    </a:lnTo>
                    <a:lnTo>
                      <a:pt x="20277" y="104891"/>
                    </a:lnTo>
                    <a:lnTo>
                      <a:pt x="16952" y="105762"/>
                    </a:lnTo>
                    <a:lnTo>
                      <a:pt x="13296" y="104309"/>
                    </a:lnTo>
                    <a:lnTo>
                      <a:pt x="12299" y="104891"/>
                    </a:lnTo>
                    <a:lnTo>
                      <a:pt x="11301" y="105472"/>
                    </a:lnTo>
                    <a:lnTo>
                      <a:pt x="11301" y="104891"/>
                    </a:lnTo>
                    <a:lnTo>
                      <a:pt x="11301" y="103438"/>
                    </a:lnTo>
                    <a:lnTo>
                      <a:pt x="10969" y="99370"/>
                    </a:lnTo>
                    <a:lnTo>
                      <a:pt x="9972" y="94430"/>
                    </a:lnTo>
                    <a:lnTo>
                      <a:pt x="9972" y="93268"/>
                    </a:lnTo>
                    <a:lnTo>
                      <a:pt x="9639" y="92397"/>
                    </a:lnTo>
                    <a:lnTo>
                      <a:pt x="9639" y="91234"/>
                    </a:lnTo>
                    <a:lnTo>
                      <a:pt x="8975" y="90072"/>
                    </a:lnTo>
                    <a:lnTo>
                      <a:pt x="8975" y="89782"/>
                    </a:lnTo>
                    <a:lnTo>
                      <a:pt x="8642" y="86004"/>
                    </a:lnTo>
                    <a:lnTo>
                      <a:pt x="8310" y="82808"/>
                    </a:lnTo>
                    <a:lnTo>
                      <a:pt x="8310" y="81646"/>
                    </a:lnTo>
                    <a:lnTo>
                      <a:pt x="7645" y="79903"/>
                    </a:lnTo>
                    <a:lnTo>
                      <a:pt x="7645" y="76997"/>
                    </a:lnTo>
                    <a:lnTo>
                      <a:pt x="6648" y="73510"/>
                    </a:lnTo>
                    <a:lnTo>
                      <a:pt x="6648" y="69443"/>
                    </a:lnTo>
                    <a:lnTo>
                      <a:pt x="6315" y="67409"/>
                    </a:lnTo>
                    <a:lnTo>
                      <a:pt x="5983" y="66246"/>
                    </a:lnTo>
                    <a:lnTo>
                      <a:pt x="5983" y="64213"/>
                    </a:lnTo>
                    <a:lnTo>
                      <a:pt x="5318" y="61307"/>
                    </a:lnTo>
                    <a:lnTo>
                      <a:pt x="5318" y="59273"/>
                    </a:lnTo>
                    <a:lnTo>
                      <a:pt x="4986" y="57820"/>
                    </a:lnTo>
                    <a:lnTo>
                      <a:pt x="4321" y="54334"/>
                    </a:lnTo>
                    <a:lnTo>
                      <a:pt x="4321" y="53753"/>
                    </a:lnTo>
                    <a:lnTo>
                      <a:pt x="3656" y="49685"/>
                    </a:lnTo>
                    <a:lnTo>
                      <a:pt x="3656" y="48523"/>
                    </a:lnTo>
                    <a:lnTo>
                      <a:pt x="2991" y="46489"/>
                    </a:lnTo>
                    <a:lnTo>
                      <a:pt x="2991" y="45617"/>
                    </a:lnTo>
                    <a:lnTo>
                      <a:pt x="2659" y="41840"/>
                    </a:lnTo>
                    <a:lnTo>
                      <a:pt x="1994" y="37772"/>
                    </a:lnTo>
                    <a:lnTo>
                      <a:pt x="1662" y="37191"/>
                    </a:lnTo>
                    <a:lnTo>
                      <a:pt x="1329" y="34576"/>
                    </a:lnTo>
                    <a:lnTo>
                      <a:pt x="1329" y="33704"/>
                    </a:lnTo>
                    <a:lnTo>
                      <a:pt x="1329" y="32251"/>
                    </a:lnTo>
                    <a:lnTo>
                      <a:pt x="332" y="29055"/>
                    </a:lnTo>
                    <a:lnTo>
                      <a:pt x="0" y="23825"/>
                    </a:lnTo>
                    <a:lnTo>
                      <a:pt x="1329" y="23244"/>
                    </a:lnTo>
                    <a:lnTo>
                      <a:pt x="8310" y="22372"/>
                    </a:lnTo>
                    <a:lnTo>
                      <a:pt x="10304" y="22082"/>
                    </a:lnTo>
                    <a:lnTo>
                      <a:pt x="11301" y="22082"/>
                    </a:lnTo>
                    <a:lnTo>
                      <a:pt x="15955" y="21210"/>
                    </a:lnTo>
                    <a:lnTo>
                      <a:pt x="24265" y="20048"/>
                    </a:lnTo>
                    <a:lnTo>
                      <a:pt x="27257" y="19757"/>
                    </a:lnTo>
                    <a:lnTo>
                      <a:pt x="31246" y="18886"/>
                    </a:lnTo>
                    <a:lnTo>
                      <a:pt x="32576" y="18886"/>
                    </a:lnTo>
                    <a:lnTo>
                      <a:pt x="35567" y="18595"/>
                    </a:lnTo>
                    <a:lnTo>
                      <a:pt x="37562" y="19757"/>
                    </a:lnTo>
                    <a:lnTo>
                      <a:pt x="40886" y="20048"/>
                    </a:lnTo>
                    <a:lnTo>
                      <a:pt x="43213" y="20920"/>
                    </a:lnTo>
                    <a:lnTo>
                      <a:pt x="48199" y="22953"/>
                    </a:lnTo>
                    <a:lnTo>
                      <a:pt x="54847" y="22082"/>
                    </a:lnTo>
                    <a:lnTo>
                      <a:pt x="56509" y="23244"/>
                    </a:lnTo>
                    <a:lnTo>
                      <a:pt x="58836" y="24987"/>
                    </a:lnTo>
                    <a:lnTo>
                      <a:pt x="62160" y="26150"/>
                    </a:lnTo>
                    <a:lnTo>
                      <a:pt x="66481" y="24116"/>
                    </a:lnTo>
                    <a:lnTo>
                      <a:pt x="68808" y="23244"/>
                    </a:lnTo>
                    <a:lnTo>
                      <a:pt x="71468" y="21791"/>
                    </a:lnTo>
                    <a:lnTo>
                      <a:pt x="76121" y="20338"/>
                    </a:lnTo>
                    <a:lnTo>
                      <a:pt x="78448" y="20338"/>
                    </a:lnTo>
                    <a:lnTo>
                      <a:pt x="81772" y="20048"/>
                    </a:lnTo>
                    <a:lnTo>
                      <a:pt x="87756" y="14527"/>
                    </a:lnTo>
                    <a:lnTo>
                      <a:pt x="90083" y="11912"/>
                    </a:lnTo>
                    <a:lnTo>
                      <a:pt x="90415" y="11622"/>
                    </a:lnTo>
                    <a:lnTo>
                      <a:pt x="99058" y="5520"/>
                    </a:lnTo>
                    <a:lnTo>
                      <a:pt x="99722" y="5520"/>
                    </a:lnTo>
                    <a:lnTo>
                      <a:pt x="111024" y="0"/>
                    </a:lnTo>
                    <a:lnTo>
                      <a:pt x="112022" y="3196"/>
                    </a:lnTo>
                    <a:lnTo>
                      <a:pt x="112022" y="3777"/>
                    </a:lnTo>
                    <a:lnTo>
                      <a:pt x="113019" y="8426"/>
                    </a:lnTo>
                    <a:lnTo>
                      <a:pt x="113351" y="10750"/>
                    </a:lnTo>
                    <a:lnTo>
                      <a:pt x="114349" y="14818"/>
                    </a:lnTo>
                    <a:lnTo>
                      <a:pt x="114349" y="15108"/>
                    </a:lnTo>
                    <a:lnTo>
                      <a:pt x="115013" y="18886"/>
                    </a:lnTo>
                    <a:lnTo>
                      <a:pt x="115678" y="21210"/>
                    </a:lnTo>
                    <a:lnTo>
                      <a:pt x="116343" y="26150"/>
                    </a:lnTo>
                    <a:lnTo>
                      <a:pt x="116675" y="26440"/>
                    </a:lnTo>
                    <a:lnTo>
                      <a:pt x="117340" y="30508"/>
                    </a:lnTo>
                    <a:lnTo>
                      <a:pt x="117673" y="31380"/>
                    </a:lnTo>
                    <a:lnTo>
                      <a:pt x="118005" y="33704"/>
                    </a:lnTo>
                    <a:lnTo>
                      <a:pt x="118005" y="34576"/>
                    </a:lnTo>
                    <a:lnTo>
                      <a:pt x="118005" y="35157"/>
                    </a:lnTo>
                    <a:lnTo>
                      <a:pt x="119002" y="37191"/>
                    </a:lnTo>
                    <a:lnTo>
                      <a:pt x="119002" y="39225"/>
                    </a:lnTo>
                    <a:lnTo>
                      <a:pt x="119667" y="41840"/>
                    </a:lnTo>
                    <a:lnTo>
                      <a:pt x="119002" y="42421"/>
                    </a:lnTo>
                    <a:lnTo>
                      <a:pt x="117340" y="42711"/>
                    </a:lnTo>
                    <a:lnTo>
                      <a:pt x="116343" y="43874"/>
                    </a:lnTo>
                    <a:lnTo>
                      <a:pt x="118005" y="46779"/>
                    </a:lnTo>
                    <a:lnTo>
                      <a:pt x="118005" y="49685"/>
                    </a:lnTo>
                    <a:lnTo>
                      <a:pt x="118005" y="49975"/>
                    </a:lnTo>
                    <a:lnTo>
                      <a:pt x="119002" y="50266"/>
                    </a:lnTo>
                    <a:lnTo>
                      <a:pt x="119002" y="54043"/>
                    </a:lnTo>
                    <a:lnTo>
                      <a:pt x="118005" y="56368"/>
                    </a:lnTo>
                    <a:lnTo>
                      <a:pt x="117673" y="57820"/>
                    </a:lnTo>
                    <a:lnTo>
                      <a:pt x="117673" y="58401"/>
                    </a:lnTo>
                    <a:lnTo>
                      <a:pt x="117673" y="61598"/>
                    </a:lnTo>
                    <a:lnTo>
                      <a:pt x="118005" y="63631"/>
                    </a:lnTo>
                    <a:lnTo>
                      <a:pt x="116675" y="65375"/>
                    </a:lnTo>
                    <a:lnTo>
                      <a:pt x="116343" y="67699"/>
                    </a:lnTo>
                    <a:lnTo>
                      <a:pt x="115678" y="70895"/>
                    </a:lnTo>
                    <a:lnTo>
                      <a:pt x="116675" y="71767"/>
                    </a:lnTo>
                    <a:lnTo>
                      <a:pt x="116343" y="74963"/>
                    </a:lnTo>
                    <a:lnTo>
                      <a:pt x="115013" y="75835"/>
                    </a:lnTo>
                    <a:lnTo>
                      <a:pt x="113019" y="76997"/>
                    </a:lnTo>
                    <a:lnTo>
                      <a:pt x="112686" y="78450"/>
                    </a:lnTo>
                    <a:lnTo>
                      <a:pt x="111689" y="79903"/>
                    </a:lnTo>
                    <a:lnTo>
                      <a:pt x="111024" y="79903"/>
                    </a:lnTo>
                    <a:lnTo>
                      <a:pt x="110692" y="81646"/>
                    </a:lnTo>
                    <a:lnTo>
                      <a:pt x="107368" y="83970"/>
                    </a:lnTo>
                    <a:lnTo>
                      <a:pt x="106703" y="84842"/>
                    </a:lnTo>
                    <a:lnTo>
                      <a:pt x="104709" y="86004"/>
                    </a:lnTo>
                    <a:lnTo>
                      <a:pt x="101052" y="85714"/>
                    </a:lnTo>
                    <a:lnTo>
                      <a:pt x="99722" y="88910"/>
                    </a:lnTo>
                    <a:lnTo>
                      <a:pt x="96398" y="90072"/>
                    </a:lnTo>
                    <a:lnTo>
                      <a:pt x="96066" y="91234"/>
                    </a:lnTo>
                    <a:lnTo>
                      <a:pt x="95069" y="92397"/>
                    </a:lnTo>
                    <a:lnTo>
                      <a:pt x="95401" y="93268"/>
                    </a:lnTo>
                    <a:lnTo>
                      <a:pt x="96066" y="94140"/>
                    </a:lnTo>
                    <a:lnTo>
                      <a:pt x="96066" y="95302"/>
                    </a:lnTo>
                    <a:lnTo>
                      <a:pt x="95069" y="100242"/>
                    </a:lnTo>
                    <a:lnTo>
                      <a:pt x="93074" y="102276"/>
                    </a:lnTo>
                    <a:lnTo>
                      <a:pt x="92742" y="102566"/>
                    </a:lnTo>
                    <a:lnTo>
                      <a:pt x="89418" y="98208"/>
                    </a:lnTo>
                    <a:lnTo>
                      <a:pt x="88088" y="99370"/>
                    </a:lnTo>
                    <a:lnTo>
                      <a:pt x="87091" y="100532"/>
                    </a:lnTo>
                    <a:lnTo>
                      <a:pt x="85429" y="107796"/>
                    </a:lnTo>
                    <a:lnTo>
                      <a:pt x="87091" y="111573"/>
                    </a:lnTo>
                    <a:lnTo>
                      <a:pt x="85761" y="112736"/>
                    </a:lnTo>
                    <a:lnTo>
                      <a:pt x="84764" y="112736"/>
                    </a:lnTo>
                    <a:lnTo>
                      <a:pt x="83767" y="113026"/>
                    </a:lnTo>
                    <a:lnTo>
                      <a:pt x="83767" y="115932"/>
                    </a:lnTo>
                    <a:lnTo>
                      <a:pt x="82105" y="118256"/>
                    </a:lnTo>
                    <a:lnTo>
                      <a:pt x="79445" y="119709"/>
                    </a:lnTo>
                    <a:lnTo>
                      <a:pt x="76454" y="119709"/>
                    </a:lnTo>
                    <a:lnTo>
                      <a:pt x="75124" y="117966"/>
                    </a:lnTo>
                    <a:lnTo>
                      <a:pt x="73795" y="117094"/>
                    </a:lnTo>
                    <a:lnTo>
                      <a:pt x="71135" y="115932"/>
                    </a:lnTo>
                    <a:lnTo>
                      <a:pt x="69473" y="115932"/>
                    </a:lnTo>
                    <a:lnTo>
                      <a:pt x="67811" y="113898"/>
                    </a:lnTo>
                    <a:lnTo>
                      <a:pt x="66814" y="110121"/>
                    </a:lnTo>
                    <a:lnTo>
                      <a:pt x="62825" y="111573"/>
                    </a:lnTo>
                    <a:lnTo>
                      <a:pt x="59833" y="115060"/>
                    </a:lnTo>
                    <a:lnTo>
                      <a:pt x="57506" y="115060"/>
                    </a:lnTo>
                    <a:lnTo>
                      <a:pt x="56509" y="115932"/>
                    </a:lnTo>
                    <a:lnTo>
                      <a:pt x="56177" y="116803"/>
                    </a:lnTo>
                    <a:lnTo>
                      <a:pt x="53518" y="114769"/>
                    </a:lnTo>
                    <a:lnTo>
                      <a:pt x="48864" y="113898"/>
                    </a:lnTo>
                    <a:lnTo>
                      <a:pt x="46537" y="115060"/>
                    </a:lnTo>
                    <a:lnTo>
                      <a:pt x="45872" y="116803"/>
                    </a:lnTo>
                    <a:lnTo>
                      <a:pt x="45207" y="116803"/>
                    </a:lnTo>
                    <a:lnTo>
                      <a:pt x="44542" y="11680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5" name="Shape 96" descr="Oregon, 25 percent by 2025 for large utilities. 5 to 10 percent by 2025 for smaller utilities." title="Oregon">
                <a:extLst>
                  <a:ext uri="{FF2B5EF4-FFF2-40B4-BE49-F238E27FC236}">
                    <a16:creationId xmlns:a16="http://schemas.microsoft.com/office/drawing/2014/main" id="{20077A7C-079F-9D42-83A6-79AF84B245D2}"/>
                  </a:ext>
                </a:extLst>
              </p:cNvPr>
              <p:cNvSpPr/>
              <p:nvPr/>
            </p:nvSpPr>
            <p:spPr>
              <a:xfrm>
                <a:off x="1310271" y="1548930"/>
                <a:ext cx="1094447" cy="875874"/>
              </a:xfrm>
              <a:custGeom>
                <a:avLst/>
                <a:gdLst/>
                <a:ahLst/>
                <a:cxnLst/>
                <a:rect l="0" t="0" r="0" b="0"/>
                <a:pathLst>
                  <a:path w="120000" h="120000" extrusionOk="0">
                    <a:moveTo>
                      <a:pt x="105417" y="67234"/>
                    </a:moveTo>
                    <a:lnTo>
                      <a:pt x="107174" y="68723"/>
                    </a:lnTo>
                    <a:lnTo>
                      <a:pt x="108052" y="69148"/>
                    </a:lnTo>
                    <a:lnTo>
                      <a:pt x="109106" y="71489"/>
                    </a:lnTo>
                    <a:lnTo>
                      <a:pt x="108579" y="72340"/>
                    </a:lnTo>
                    <a:lnTo>
                      <a:pt x="107174" y="77234"/>
                    </a:lnTo>
                    <a:lnTo>
                      <a:pt x="106647" y="77872"/>
                    </a:lnTo>
                    <a:lnTo>
                      <a:pt x="106120" y="78723"/>
                    </a:lnTo>
                    <a:lnTo>
                      <a:pt x="105592" y="81702"/>
                    </a:lnTo>
                    <a:lnTo>
                      <a:pt x="105417" y="84042"/>
                    </a:lnTo>
                    <a:lnTo>
                      <a:pt x="103660" y="93404"/>
                    </a:lnTo>
                    <a:lnTo>
                      <a:pt x="99795" y="119787"/>
                    </a:lnTo>
                    <a:lnTo>
                      <a:pt x="96632" y="119148"/>
                    </a:lnTo>
                    <a:lnTo>
                      <a:pt x="95929" y="119148"/>
                    </a:lnTo>
                    <a:lnTo>
                      <a:pt x="83455" y="116170"/>
                    </a:lnTo>
                    <a:lnTo>
                      <a:pt x="79414" y="114893"/>
                    </a:lnTo>
                    <a:lnTo>
                      <a:pt x="76778" y="114468"/>
                    </a:lnTo>
                    <a:lnTo>
                      <a:pt x="68169" y="112340"/>
                    </a:lnTo>
                    <a:lnTo>
                      <a:pt x="67642" y="112127"/>
                    </a:lnTo>
                    <a:lnTo>
                      <a:pt x="65534" y="111489"/>
                    </a:lnTo>
                    <a:lnTo>
                      <a:pt x="60614" y="110212"/>
                    </a:lnTo>
                    <a:lnTo>
                      <a:pt x="59033" y="110000"/>
                    </a:lnTo>
                    <a:lnTo>
                      <a:pt x="56046" y="109148"/>
                    </a:lnTo>
                    <a:lnTo>
                      <a:pt x="55344" y="109148"/>
                    </a:lnTo>
                    <a:lnTo>
                      <a:pt x="46734" y="106382"/>
                    </a:lnTo>
                    <a:lnTo>
                      <a:pt x="44099" y="105744"/>
                    </a:lnTo>
                    <a:lnTo>
                      <a:pt x="40937" y="104893"/>
                    </a:lnTo>
                    <a:lnTo>
                      <a:pt x="39004" y="104468"/>
                    </a:lnTo>
                    <a:lnTo>
                      <a:pt x="31449" y="102127"/>
                    </a:lnTo>
                    <a:lnTo>
                      <a:pt x="29341" y="101489"/>
                    </a:lnTo>
                    <a:lnTo>
                      <a:pt x="27584" y="100851"/>
                    </a:lnTo>
                    <a:lnTo>
                      <a:pt x="17393" y="97872"/>
                    </a:lnTo>
                    <a:lnTo>
                      <a:pt x="15988" y="97234"/>
                    </a:lnTo>
                    <a:lnTo>
                      <a:pt x="14758" y="97021"/>
                    </a:lnTo>
                    <a:lnTo>
                      <a:pt x="13352" y="96808"/>
                    </a:lnTo>
                    <a:lnTo>
                      <a:pt x="12122" y="96170"/>
                    </a:lnTo>
                    <a:lnTo>
                      <a:pt x="10893" y="95744"/>
                    </a:lnTo>
                    <a:lnTo>
                      <a:pt x="9311" y="95319"/>
                    </a:lnTo>
                    <a:lnTo>
                      <a:pt x="8960" y="95319"/>
                    </a:lnTo>
                    <a:lnTo>
                      <a:pt x="6676" y="94680"/>
                    </a:lnTo>
                    <a:lnTo>
                      <a:pt x="4216" y="93829"/>
                    </a:lnTo>
                    <a:lnTo>
                      <a:pt x="2635" y="93404"/>
                    </a:lnTo>
                    <a:lnTo>
                      <a:pt x="1405" y="92978"/>
                    </a:lnTo>
                    <a:lnTo>
                      <a:pt x="0" y="90000"/>
                    </a:lnTo>
                    <a:lnTo>
                      <a:pt x="1932" y="77872"/>
                    </a:lnTo>
                    <a:lnTo>
                      <a:pt x="351" y="72978"/>
                    </a:lnTo>
                    <a:lnTo>
                      <a:pt x="2635" y="70425"/>
                    </a:lnTo>
                    <a:lnTo>
                      <a:pt x="5797" y="62340"/>
                    </a:lnTo>
                    <a:lnTo>
                      <a:pt x="6676" y="61702"/>
                    </a:lnTo>
                    <a:lnTo>
                      <a:pt x="9136" y="57021"/>
                    </a:lnTo>
                    <a:lnTo>
                      <a:pt x="11420" y="51702"/>
                    </a:lnTo>
                    <a:lnTo>
                      <a:pt x="13704" y="42553"/>
                    </a:lnTo>
                    <a:lnTo>
                      <a:pt x="18799" y="26595"/>
                    </a:lnTo>
                    <a:lnTo>
                      <a:pt x="18799" y="26382"/>
                    </a:lnTo>
                    <a:lnTo>
                      <a:pt x="18799" y="26170"/>
                    </a:lnTo>
                    <a:lnTo>
                      <a:pt x="20556" y="21702"/>
                    </a:lnTo>
                    <a:lnTo>
                      <a:pt x="23016" y="10851"/>
                    </a:lnTo>
                    <a:lnTo>
                      <a:pt x="23016" y="10000"/>
                    </a:lnTo>
                    <a:lnTo>
                      <a:pt x="24948" y="2553"/>
                    </a:lnTo>
                    <a:lnTo>
                      <a:pt x="24421" y="0"/>
                    </a:lnTo>
                    <a:lnTo>
                      <a:pt x="24773" y="0"/>
                    </a:lnTo>
                    <a:lnTo>
                      <a:pt x="26002" y="1702"/>
                    </a:lnTo>
                    <a:lnTo>
                      <a:pt x="27935" y="1276"/>
                    </a:lnTo>
                    <a:lnTo>
                      <a:pt x="29341" y="425"/>
                    </a:lnTo>
                    <a:lnTo>
                      <a:pt x="31449" y="1063"/>
                    </a:lnTo>
                    <a:lnTo>
                      <a:pt x="31800" y="1702"/>
                    </a:lnTo>
                    <a:lnTo>
                      <a:pt x="32503" y="4255"/>
                    </a:lnTo>
                    <a:lnTo>
                      <a:pt x="33909" y="4680"/>
                    </a:lnTo>
                    <a:lnTo>
                      <a:pt x="34612" y="4255"/>
                    </a:lnTo>
                    <a:lnTo>
                      <a:pt x="37071" y="6170"/>
                    </a:lnTo>
                    <a:lnTo>
                      <a:pt x="38828" y="10425"/>
                    </a:lnTo>
                    <a:lnTo>
                      <a:pt x="38477" y="13191"/>
                    </a:lnTo>
                    <a:lnTo>
                      <a:pt x="38477" y="15531"/>
                    </a:lnTo>
                    <a:lnTo>
                      <a:pt x="38301" y="15744"/>
                    </a:lnTo>
                    <a:lnTo>
                      <a:pt x="38301" y="16170"/>
                    </a:lnTo>
                    <a:lnTo>
                      <a:pt x="38125" y="17446"/>
                    </a:lnTo>
                    <a:lnTo>
                      <a:pt x="41639" y="20851"/>
                    </a:lnTo>
                    <a:lnTo>
                      <a:pt x="44099" y="21914"/>
                    </a:lnTo>
                    <a:lnTo>
                      <a:pt x="45153" y="21276"/>
                    </a:lnTo>
                    <a:lnTo>
                      <a:pt x="46032" y="21702"/>
                    </a:lnTo>
                    <a:lnTo>
                      <a:pt x="49019" y="21063"/>
                    </a:lnTo>
                    <a:lnTo>
                      <a:pt x="50424" y="20000"/>
                    </a:lnTo>
                    <a:lnTo>
                      <a:pt x="51478" y="20425"/>
                    </a:lnTo>
                    <a:lnTo>
                      <a:pt x="54289" y="20425"/>
                    </a:lnTo>
                    <a:lnTo>
                      <a:pt x="54641" y="20851"/>
                    </a:lnTo>
                    <a:lnTo>
                      <a:pt x="55168" y="21276"/>
                    </a:lnTo>
                    <a:lnTo>
                      <a:pt x="57979" y="23191"/>
                    </a:lnTo>
                    <a:lnTo>
                      <a:pt x="58330" y="24680"/>
                    </a:lnTo>
                    <a:lnTo>
                      <a:pt x="61844" y="24680"/>
                    </a:lnTo>
                    <a:lnTo>
                      <a:pt x="62547" y="24255"/>
                    </a:lnTo>
                    <a:lnTo>
                      <a:pt x="65358" y="24042"/>
                    </a:lnTo>
                    <a:lnTo>
                      <a:pt x="65534" y="23404"/>
                    </a:lnTo>
                    <a:lnTo>
                      <a:pt x="67642" y="24893"/>
                    </a:lnTo>
                    <a:lnTo>
                      <a:pt x="71332" y="25531"/>
                    </a:lnTo>
                    <a:lnTo>
                      <a:pt x="74319" y="24042"/>
                    </a:lnTo>
                    <a:lnTo>
                      <a:pt x="75021" y="24042"/>
                    </a:lnTo>
                    <a:lnTo>
                      <a:pt x="75724" y="24042"/>
                    </a:lnTo>
                    <a:lnTo>
                      <a:pt x="76251" y="24042"/>
                    </a:lnTo>
                    <a:lnTo>
                      <a:pt x="78887" y="24255"/>
                    </a:lnTo>
                    <a:lnTo>
                      <a:pt x="80644" y="23191"/>
                    </a:lnTo>
                    <a:lnTo>
                      <a:pt x="82225" y="23829"/>
                    </a:lnTo>
                    <a:lnTo>
                      <a:pt x="84685" y="24042"/>
                    </a:lnTo>
                    <a:lnTo>
                      <a:pt x="86266" y="24680"/>
                    </a:lnTo>
                    <a:lnTo>
                      <a:pt x="88374" y="23404"/>
                    </a:lnTo>
                    <a:lnTo>
                      <a:pt x="91010" y="24042"/>
                    </a:lnTo>
                    <a:lnTo>
                      <a:pt x="97862" y="25744"/>
                    </a:lnTo>
                    <a:lnTo>
                      <a:pt x="101200" y="26595"/>
                    </a:lnTo>
                    <a:lnTo>
                      <a:pt x="101551" y="26595"/>
                    </a:lnTo>
                    <a:lnTo>
                      <a:pt x="104890" y="27659"/>
                    </a:lnTo>
                    <a:lnTo>
                      <a:pt x="106120" y="27872"/>
                    </a:lnTo>
                    <a:lnTo>
                      <a:pt x="106295" y="27872"/>
                    </a:lnTo>
                    <a:lnTo>
                      <a:pt x="107877" y="28085"/>
                    </a:lnTo>
                    <a:lnTo>
                      <a:pt x="109458" y="28510"/>
                    </a:lnTo>
                    <a:lnTo>
                      <a:pt x="109809" y="28510"/>
                    </a:lnTo>
                    <a:lnTo>
                      <a:pt x="115431" y="30212"/>
                    </a:lnTo>
                    <a:lnTo>
                      <a:pt x="115783" y="31063"/>
                    </a:lnTo>
                    <a:lnTo>
                      <a:pt x="116134" y="33191"/>
                    </a:lnTo>
                    <a:lnTo>
                      <a:pt x="116310" y="33404"/>
                    </a:lnTo>
                    <a:lnTo>
                      <a:pt x="119297" y="36595"/>
                    </a:lnTo>
                    <a:lnTo>
                      <a:pt x="119824" y="39574"/>
                    </a:lnTo>
                    <a:lnTo>
                      <a:pt x="115783" y="47021"/>
                    </a:lnTo>
                    <a:lnTo>
                      <a:pt x="115607" y="47234"/>
                    </a:lnTo>
                    <a:lnTo>
                      <a:pt x="114377" y="50212"/>
                    </a:lnTo>
                    <a:lnTo>
                      <a:pt x="113850" y="51063"/>
                    </a:lnTo>
                    <a:lnTo>
                      <a:pt x="112620" y="52553"/>
                    </a:lnTo>
                    <a:lnTo>
                      <a:pt x="111390" y="56170"/>
                    </a:lnTo>
                    <a:lnTo>
                      <a:pt x="109458" y="57659"/>
                    </a:lnTo>
                    <a:lnTo>
                      <a:pt x="105417" y="65531"/>
                    </a:lnTo>
                    <a:lnTo>
                      <a:pt x="105417" y="6723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6" name="Shape 97" descr="Pennsylvania, 18 percent by 2021." title="Pennsylvania">
                <a:extLst>
                  <a:ext uri="{FF2B5EF4-FFF2-40B4-BE49-F238E27FC236}">
                    <a16:creationId xmlns:a16="http://schemas.microsoft.com/office/drawing/2014/main" id="{1916950C-94A7-B541-99FC-6C5B362B80DF}"/>
                  </a:ext>
                </a:extLst>
              </p:cNvPr>
              <p:cNvSpPr/>
              <p:nvPr/>
            </p:nvSpPr>
            <p:spPr>
              <a:xfrm>
                <a:off x="6874721" y="2333994"/>
                <a:ext cx="801085" cy="509829"/>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7" name="Shape 98" descr="Rhode Island, 16 percent by 2020." title="Rhode Island">
                <a:extLst>
                  <a:ext uri="{FF2B5EF4-FFF2-40B4-BE49-F238E27FC236}">
                    <a16:creationId xmlns:a16="http://schemas.microsoft.com/office/drawing/2014/main" id="{2E738E12-2683-1B4C-824F-A74FED973736}"/>
                  </a:ext>
                </a:extLst>
              </p:cNvPr>
              <p:cNvSpPr/>
              <p:nvPr/>
            </p:nvSpPr>
            <p:spPr>
              <a:xfrm>
                <a:off x="7970133" y="2213192"/>
                <a:ext cx="104810" cy="134304"/>
              </a:xfrm>
              <a:custGeom>
                <a:avLst/>
                <a:gdLst/>
                <a:ahLst/>
                <a:cxnLst/>
                <a:rect l="0" t="0" r="0" b="0"/>
                <a:pathLst>
                  <a:path w="120000" h="120000" extrusionOk="0">
                    <a:moveTo>
                      <a:pt x="98181" y="41860"/>
                    </a:moveTo>
                    <a:lnTo>
                      <a:pt x="109090" y="43255"/>
                    </a:lnTo>
                    <a:lnTo>
                      <a:pt x="112727" y="53023"/>
                    </a:lnTo>
                    <a:lnTo>
                      <a:pt x="118181" y="65581"/>
                    </a:lnTo>
                    <a:lnTo>
                      <a:pt x="109090" y="73953"/>
                    </a:lnTo>
                    <a:lnTo>
                      <a:pt x="105454" y="68372"/>
                    </a:lnTo>
                    <a:lnTo>
                      <a:pt x="100000" y="68372"/>
                    </a:lnTo>
                    <a:lnTo>
                      <a:pt x="94545" y="78139"/>
                    </a:lnTo>
                    <a:lnTo>
                      <a:pt x="80000" y="78139"/>
                    </a:lnTo>
                    <a:lnTo>
                      <a:pt x="72727" y="96279"/>
                    </a:lnTo>
                    <a:lnTo>
                      <a:pt x="56363" y="100465"/>
                    </a:lnTo>
                    <a:lnTo>
                      <a:pt x="21818" y="118604"/>
                    </a:lnTo>
                    <a:lnTo>
                      <a:pt x="21818" y="114418"/>
                    </a:lnTo>
                    <a:lnTo>
                      <a:pt x="23636" y="114418"/>
                    </a:lnTo>
                    <a:lnTo>
                      <a:pt x="29090" y="96279"/>
                    </a:lnTo>
                    <a:lnTo>
                      <a:pt x="21818" y="72558"/>
                    </a:lnTo>
                    <a:lnTo>
                      <a:pt x="21818" y="68372"/>
                    </a:lnTo>
                    <a:lnTo>
                      <a:pt x="18181" y="64186"/>
                    </a:lnTo>
                    <a:lnTo>
                      <a:pt x="18181" y="62790"/>
                    </a:lnTo>
                    <a:lnTo>
                      <a:pt x="16363" y="62790"/>
                    </a:lnTo>
                    <a:lnTo>
                      <a:pt x="14545" y="53023"/>
                    </a:lnTo>
                    <a:lnTo>
                      <a:pt x="10909" y="48837"/>
                    </a:lnTo>
                    <a:lnTo>
                      <a:pt x="3636" y="22325"/>
                    </a:lnTo>
                    <a:lnTo>
                      <a:pt x="0" y="12558"/>
                    </a:lnTo>
                    <a:lnTo>
                      <a:pt x="3636" y="11162"/>
                    </a:lnTo>
                    <a:lnTo>
                      <a:pt x="32727" y="2790"/>
                    </a:lnTo>
                    <a:lnTo>
                      <a:pt x="41818" y="2790"/>
                    </a:lnTo>
                    <a:lnTo>
                      <a:pt x="49090" y="1395"/>
                    </a:lnTo>
                    <a:lnTo>
                      <a:pt x="56363" y="0"/>
                    </a:lnTo>
                    <a:lnTo>
                      <a:pt x="58181" y="2790"/>
                    </a:lnTo>
                    <a:lnTo>
                      <a:pt x="63636" y="16744"/>
                    </a:lnTo>
                    <a:lnTo>
                      <a:pt x="67272" y="13953"/>
                    </a:lnTo>
                    <a:lnTo>
                      <a:pt x="74545" y="32093"/>
                    </a:lnTo>
                    <a:lnTo>
                      <a:pt x="85454" y="33488"/>
                    </a:lnTo>
                    <a:lnTo>
                      <a:pt x="87272" y="36279"/>
                    </a:lnTo>
                    <a:lnTo>
                      <a:pt x="98181" y="4186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8" name="Shape 99">
                <a:extLst>
                  <a:ext uri="{FF2B5EF4-FFF2-40B4-BE49-F238E27FC236}">
                    <a16:creationId xmlns:a16="http://schemas.microsoft.com/office/drawing/2014/main" id="{D538BBAF-5751-8845-AFE6-019289767345}"/>
                  </a:ext>
                </a:extLst>
              </p:cNvPr>
              <p:cNvSpPr/>
              <p:nvPr/>
            </p:nvSpPr>
            <p:spPr>
              <a:xfrm>
                <a:off x="8115160" y="2275260"/>
                <a:ext cx="48455" cy="36868"/>
              </a:xfrm>
              <a:custGeom>
                <a:avLst/>
                <a:gdLst/>
                <a:ahLst/>
                <a:cxnLst/>
                <a:rect l="0" t="0" r="0" b="0"/>
                <a:pathLst>
                  <a:path w="120000" h="120000" extrusionOk="0">
                    <a:moveTo>
                      <a:pt x="0" y="99130"/>
                    </a:moveTo>
                    <a:lnTo>
                      <a:pt x="24000" y="114782"/>
                    </a:lnTo>
                    <a:lnTo>
                      <a:pt x="28000" y="88695"/>
                    </a:lnTo>
                    <a:lnTo>
                      <a:pt x="116000" y="46956"/>
                    </a:lnTo>
                    <a:lnTo>
                      <a:pt x="100000" y="20869"/>
                    </a:lnTo>
                    <a:lnTo>
                      <a:pt x="56000" y="0"/>
                    </a:lnTo>
                    <a:lnTo>
                      <a:pt x="24000" y="67826"/>
                    </a:lnTo>
                    <a:lnTo>
                      <a:pt x="0" y="9913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9" name="Shape 100" descr="Texas, 5,880 mega watts by 2015. Double credit for all non-wind renewables, including solar." title="Texas">
                <a:extLst>
                  <a:ext uri="{FF2B5EF4-FFF2-40B4-BE49-F238E27FC236}">
                    <a16:creationId xmlns:a16="http://schemas.microsoft.com/office/drawing/2014/main" id="{0032293C-00C8-2049-893F-D9DB874C26D7}"/>
                  </a:ext>
                </a:extLst>
              </p:cNvPr>
              <p:cNvSpPr/>
              <p:nvPr/>
            </p:nvSpPr>
            <p:spPr>
              <a:xfrm>
                <a:off x="3384249" y="3568623"/>
                <a:ext cx="1912913" cy="1814950"/>
              </a:xfrm>
              <a:custGeom>
                <a:avLst/>
                <a:gdLst/>
                <a:ahLst/>
                <a:cxnLst/>
                <a:rect l="0" t="0" r="0" b="0"/>
                <a:pathLst>
                  <a:path w="120000" h="120000" extrusionOk="0">
                    <a:moveTo>
                      <a:pt x="61809" y="99125"/>
                    </a:moveTo>
                    <a:lnTo>
                      <a:pt x="60904" y="97789"/>
                    </a:lnTo>
                    <a:lnTo>
                      <a:pt x="59597" y="96041"/>
                    </a:lnTo>
                    <a:lnTo>
                      <a:pt x="57688" y="93881"/>
                    </a:lnTo>
                    <a:lnTo>
                      <a:pt x="57286" y="93161"/>
                    </a:lnTo>
                    <a:lnTo>
                      <a:pt x="56381" y="90591"/>
                    </a:lnTo>
                    <a:lnTo>
                      <a:pt x="56582" y="90488"/>
                    </a:lnTo>
                    <a:lnTo>
                      <a:pt x="54170" y="85964"/>
                    </a:lnTo>
                    <a:lnTo>
                      <a:pt x="53668" y="83907"/>
                    </a:lnTo>
                    <a:lnTo>
                      <a:pt x="52663" y="82879"/>
                    </a:lnTo>
                    <a:lnTo>
                      <a:pt x="52361" y="82056"/>
                    </a:lnTo>
                    <a:lnTo>
                      <a:pt x="50452" y="80514"/>
                    </a:lnTo>
                    <a:lnTo>
                      <a:pt x="50050" y="79485"/>
                    </a:lnTo>
                    <a:lnTo>
                      <a:pt x="49346" y="79383"/>
                    </a:lnTo>
                    <a:lnTo>
                      <a:pt x="49045" y="78971"/>
                    </a:lnTo>
                    <a:lnTo>
                      <a:pt x="48341" y="78766"/>
                    </a:lnTo>
                    <a:lnTo>
                      <a:pt x="48140" y="77634"/>
                    </a:lnTo>
                    <a:lnTo>
                      <a:pt x="47738" y="77634"/>
                    </a:lnTo>
                    <a:lnTo>
                      <a:pt x="46633" y="76092"/>
                    </a:lnTo>
                    <a:lnTo>
                      <a:pt x="45728" y="76092"/>
                    </a:lnTo>
                    <a:lnTo>
                      <a:pt x="45728" y="75784"/>
                    </a:lnTo>
                    <a:lnTo>
                      <a:pt x="43618" y="75784"/>
                    </a:lnTo>
                    <a:lnTo>
                      <a:pt x="41507" y="75269"/>
                    </a:lnTo>
                    <a:lnTo>
                      <a:pt x="41407" y="75475"/>
                    </a:lnTo>
                    <a:lnTo>
                      <a:pt x="40904" y="75372"/>
                    </a:lnTo>
                    <a:lnTo>
                      <a:pt x="40904" y="75681"/>
                    </a:lnTo>
                    <a:lnTo>
                      <a:pt x="38291" y="74344"/>
                    </a:lnTo>
                    <a:lnTo>
                      <a:pt x="36381" y="75784"/>
                    </a:lnTo>
                    <a:lnTo>
                      <a:pt x="35678" y="75784"/>
                    </a:lnTo>
                    <a:lnTo>
                      <a:pt x="34070" y="77326"/>
                    </a:lnTo>
                    <a:lnTo>
                      <a:pt x="32663" y="81233"/>
                    </a:lnTo>
                    <a:lnTo>
                      <a:pt x="30653" y="83187"/>
                    </a:lnTo>
                    <a:lnTo>
                      <a:pt x="30050" y="84215"/>
                    </a:lnTo>
                    <a:lnTo>
                      <a:pt x="27939" y="83496"/>
                    </a:lnTo>
                    <a:lnTo>
                      <a:pt x="26733" y="82159"/>
                    </a:lnTo>
                    <a:lnTo>
                      <a:pt x="24623" y="81028"/>
                    </a:lnTo>
                    <a:lnTo>
                      <a:pt x="24221" y="80616"/>
                    </a:lnTo>
                    <a:lnTo>
                      <a:pt x="22211" y="79897"/>
                    </a:lnTo>
                    <a:lnTo>
                      <a:pt x="21306" y="79177"/>
                    </a:lnTo>
                    <a:lnTo>
                      <a:pt x="20000" y="77634"/>
                    </a:lnTo>
                    <a:lnTo>
                      <a:pt x="17788" y="76092"/>
                    </a:lnTo>
                    <a:lnTo>
                      <a:pt x="16381" y="71773"/>
                    </a:lnTo>
                    <a:lnTo>
                      <a:pt x="16281" y="68997"/>
                    </a:lnTo>
                    <a:lnTo>
                      <a:pt x="14874" y="65809"/>
                    </a:lnTo>
                    <a:lnTo>
                      <a:pt x="14070" y="64678"/>
                    </a:lnTo>
                    <a:lnTo>
                      <a:pt x="13869" y="64061"/>
                    </a:lnTo>
                    <a:lnTo>
                      <a:pt x="10653" y="62005"/>
                    </a:lnTo>
                    <a:lnTo>
                      <a:pt x="8643" y="58920"/>
                    </a:lnTo>
                    <a:lnTo>
                      <a:pt x="7336" y="58097"/>
                    </a:lnTo>
                    <a:lnTo>
                      <a:pt x="5427" y="55424"/>
                    </a:lnTo>
                    <a:lnTo>
                      <a:pt x="4321" y="54807"/>
                    </a:lnTo>
                    <a:lnTo>
                      <a:pt x="3316" y="53984"/>
                    </a:lnTo>
                    <a:lnTo>
                      <a:pt x="1909" y="51002"/>
                    </a:lnTo>
                    <a:lnTo>
                      <a:pt x="1105" y="51002"/>
                    </a:lnTo>
                    <a:lnTo>
                      <a:pt x="904" y="50591"/>
                    </a:lnTo>
                    <a:lnTo>
                      <a:pt x="0" y="49254"/>
                    </a:lnTo>
                    <a:lnTo>
                      <a:pt x="201" y="48946"/>
                    </a:lnTo>
                    <a:lnTo>
                      <a:pt x="0" y="48329"/>
                    </a:lnTo>
                    <a:lnTo>
                      <a:pt x="201" y="48123"/>
                    </a:lnTo>
                    <a:lnTo>
                      <a:pt x="2412" y="48329"/>
                    </a:lnTo>
                    <a:lnTo>
                      <a:pt x="3618" y="48329"/>
                    </a:lnTo>
                    <a:lnTo>
                      <a:pt x="4723" y="48431"/>
                    </a:lnTo>
                    <a:lnTo>
                      <a:pt x="5929" y="48534"/>
                    </a:lnTo>
                    <a:lnTo>
                      <a:pt x="11557" y="49151"/>
                    </a:lnTo>
                    <a:lnTo>
                      <a:pt x="14070" y="49254"/>
                    </a:lnTo>
                    <a:lnTo>
                      <a:pt x="15678" y="49254"/>
                    </a:lnTo>
                    <a:lnTo>
                      <a:pt x="16381" y="49254"/>
                    </a:lnTo>
                    <a:lnTo>
                      <a:pt x="20703" y="49665"/>
                    </a:lnTo>
                    <a:lnTo>
                      <a:pt x="21708" y="49665"/>
                    </a:lnTo>
                    <a:lnTo>
                      <a:pt x="23919" y="49871"/>
                    </a:lnTo>
                    <a:lnTo>
                      <a:pt x="24221" y="49871"/>
                    </a:lnTo>
                    <a:lnTo>
                      <a:pt x="26331" y="49974"/>
                    </a:lnTo>
                    <a:lnTo>
                      <a:pt x="26432" y="49974"/>
                    </a:lnTo>
                    <a:lnTo>
                      <a:pt x="26532" y="49974"/>
                    </a:lnTo>
                    <a:lnTo>
                      <a:pt x="27537" y="49974"/>
                    </a:lnTo>
                    <a:lnTo>
                      <a:pt x="29949" y="50282"/>
                    </a:lnTo>
                    <a:lnTo>
                      <a:pt x="30251" y="50282"/>
                    </a:lnTo>
                    <a:lnTo>
                      <a:pt x="32060" y="50282"/>
                    </a:lnTo>
                    <a:lnTo>
                      <a:pt x="32562" y="50282"/>
                    </a:lnTo>
                    <a:lnTo>
                      <a:pt x="32562" y="49254"/>
                    </a:lnTo>
                    <a:lnTo>
                      <a:pt x="32663" y="47609"/>
                    </a:lnTo>
                    <a:lnTo>
                      <a:pt x="32864" y="45038"/>
                    </a:lnTo>
                    <a:lnTo>
                      <a:pt x="32864" y="44421"/>
                    </a:lnTo>
                    <a:lnTo>
                      <a:pt x="32964" y="43290"/>
                    </a:lnTo>
                    <a:lnTo>
                      <a:pt x="32964" y="41131"/>
                    </a:lnTo>
                    <a:lnTo>
                      <a:pt x="33165" y="39588"/>
                    </a:lnTo>
                    <a:lnTo>
                      <a:pt x="33266" y="37737"/>
                    </a:lnTo>
                    <a:lnTo>
                      <a:pt x="33366" y="34858"/>
                    </a:lnTo>
                    <a:lnTo>
                      <a:pt x="33366" y="34755"/>
                    </a:lnTo>
                    <a:lnTo>
                      <a:pt x="33567" y="33419"/>
                    </a:lnTo>
                    <a:lnTo>
                      <a:pt x="33567" y="33213"/>
                    </a:lnTo>
                    <a:lnTo>
                      <a:pt x="33567" y="32699"/>
                    </a:lnTo>
                    <a:lnTo>
                      <a:pt x="33668" y="31568"/>
                    </a:lnTo>
                    <a:lnTo>
                      <a:pt x="33668" y="31156"/>
                    </a:lnTo>
                    <a:lnTo>
                      <a:pt x="33668" y="29922"/>
                    </a:lnTo>
                    <a:lnTo>
                      <a:pt x="33869" y="27866"/>
                    </a:lnTo>
                    <a:lnTo>
                      <a:pt x="33969" y="25192"/>
                    </a:lnTo>
                    <a:lnTo>
                      <a:pt x="33969" y="24473"/>
                    </a:lnTo>
                    <a:lnTo>
                      <a:pt x="34070" y="23136"/>
                    </a:lnTo>
                    <a:lnTo>
                      <a:pt x="34271" y="22313"/>
                    </a:lnTo>
                    <a:lnTo>
                      <a:pt x="34271" y="19640"/>
                    </a:lnTo>
                    <a:lnTo>
                      <a:pt x="34371" y="18200"/>
                    </a:lnTo>
                    <a:lnTo>
                      <a:pt x="34371" y="17172"/>
                    </a:lnTo>
                    <a:lnTo>
                      <a:pt x="34572" y="16658"/>
                    </a:lnTo>
                    <a:lnTo>
                      <a:pt x="34572" y="15218"/>
                    </a:lnTo>
                    <a:lnTo>
                      <a:pt x="34572" y="14601"/>
                    </a:lnTo>
                    <a:lnTo>
                      <a:pt x="34673" y="13676"/>
                    </a:lnTo>
                    <a:lnTo>
                      <a:pt x="34673" y="13059"/>
                    </a:lnTo>
                    <a:lnTo>
                      <a:pt x="34773" y="9665"/>
                    </a:lnTo>
                    <a:lnTo>
                      <a:pt x="34773" y="8329"/>
                    </a:lnTo>
                    <a:lnTo>
                      <a:pt x="34974" y="8226"/>
                    </a:lnTo>
                    <a:lnTo>
                      <a:pt x="34974" y="7917"/>
                    </a:lnTo>
                    <a:lnTo>
                      <a:pt x="35075" y="4832"/>
                    </a:lnTo>
                    <a:lnTo>
                      <a:pt x="35175" y="0"/>
                    </a:lnTo>
                    <a:lnTo>
                      <a:pt x="35678" y="0"/>
                    </a:lnTo>
                    <a:lnTo>
                      <a:pt x="38994" y="0"/>
                    </a:lnTo>
                    <a:lnTo>
                      <a:pt x="40904" y="102"/>
                    </a:lnTo>
                    <a:lnTo>
                      <a:pt x="42914" y="102"/>
                    </a:lnTo>
                    <a:lnTo>
                      <a:pt x="43216" y="205"/>
                    </a:lnTo>
                    <a:lnTo>
                      <a:pt x="43316" y="205"/>
                    </a:lnTo>
                    <a:lnTo>
                      <a:pt x="44020" y="205"/>
                    </a:lnTo>
                    <a:lnTo>
                      <a:pt x="45125" y="205"/>
                    </a:lnTo>
                    <a:lnTo>
                      <a:pt x="45527" y="411"/>
                    </a:lnTo>
                    <a:lnTo>
                      <a:pt x="47537" y="411"/>
                    </a:lnTo>
                    <a:lnTo>
                      <a:pt x="49547" y="411"/>
                    </a:lnTo>
                    <a:lnTo>
                      <a:pt x="50653" y="514"/>
                    </a:lnTo>
                    <a:lnTo>
                      <a:pt x="52261" y="514"/>
                    </a:lnTo>
                    <a:lnTo>
                      <a:pt x="52964" y="616"/>
                    </a:lnTo>
                    <a:lnTo>
                      <a:pt x="53366" y="616"/>
                    </a:lnTo>
                    <a:lnTo>
                      <a:pt x="53869" y="616"/>
                    </a:lnTo>
                    <a:lnTo>
                      <a:pt x="56180" y="616"/>
                    </a:lnTo>
                    <a:lnTo>
                      <a:pt x="56783" y="616"/>
                    </a:lnTo>
                    <a:lnTo>
                      <a:pt x="58190" y="616"/>
                    </a:lnTo>
                    <a:lnTo>
                      <a:pt x="58391" y="616"/>
                    </a:lnTo>
                    <a:lnTo>
                      <a:pt x="61608" y="822"/>
                    </a:lnTo>
                    <a:lnTo>
                      <a:pt x="61608" y="2262"/>
                    </a:lnTo>
                    <a:lnTo>
                      <a:pt x="61407" y="5758"/>
                    </a:lnTo>
                    <a:lnTo>
                      <a:pt x="61407" y="6375"/>
                    </a:lnTo>
                    <a:lnTo>
                      <a:pt x="61407" y="7403"/>
                    </a:lnTo>
                    <a:lnTo>
                      <a:pt x="61407" y="7609"/>
                    </a:lnTo>
                    <a:lnTo>
                      <a:pt x="61306" y="8329"/>
                    </a:lnTo>
                    <a:lnTo>
                      <a:pt x="61306" y="9254"/>
                    </a:lnTo>
                    <a:lnTo>
                      <a:pt x="61306" y="10591"/>
                    </a:lnTo>
                    <a:lnTo>
                      <a:pt x="61306" y="12030"/>
                    </a:lnTo>
                    <a:lnTo>
                      <a:pt x="61306" y="12339"/>
                    </a:lnTo>
                    <a:lnTo>
                      <a:pt x="61306" y="12956"/>
                    </a:lnTo>
                    <a:lnTo>
                      <a:pt x="61306" y="14395"/>
                    </a:lnTo>
                    <a:lnTo>
                      <a:pt x="61306" y="14807"/>
                    </a:lnTo>
                    <a:lnTo>
                      <a:pt x="61306" y="15629"/>
                    </a:lnTo>
                    <a:lnTo>
                      <a:pt x="61306" y="16246"/>
                    </a:lnTo>
                    <a:lnTo>
                      <a:pt x="61105" y="17377"/>
                    </a:lnTo>
                    <a:lnTo>
                      <a:pt x="61105" y="19023"/>
                    </a:lnTo>
                    <a:lnTo>
                      <a:pt x="61105" y="19742"/>
                    </a:lnTo>
                    <a:lnTo>
                      <a:pt x="61105" y="20462"/>
                    </a:lnTo>
                    <a:lnTo>
                      <a:pt x="61005" y="22622"/>
                    </a:lnTo>
                    <a:lnTo>
                      <a:pt x="61407" y="22519"/>
                    </a:lnTo>
                    <a:lnTo>
                      <a:pt x="62512" y="23136"/>
                    </a:lnTo>
                    <a:lnTo>
                      <a:pt x="63216" y="24164"/>
                    </a:lnTo>
                    <a:lnTo>
                      <a:pt x="65427" y="24473"/>
                    </a:lnTo>
                    <a:lnTo>
                      <a:pt x="65728" y="24473"/>
                    </a:lnTo>
                    <a:lnTo>
                      <a:pt x="67738" y="24884"/>
                    </a:lnTo>
                    <a:lnTo>
                      <a:pt x="67939" y="25192"/>
                    </a:lnTo>
                    <a:lnTo>
                      <a:pt x="68140" y="26426"/>
                    </a:lnTo>
                    <a:lnTo>
                      <a:pt x="68844" y="26940"/>
                    </a:lnTo>
                    <a:lnTo>
                      <a:pt x="69346" y="26735"/>
                    </a:lnTo>
                    <a:lnTo>
                      <a:pt x="70351" y="26940"/>
                    </a:lnTo>
                    <a:lnTo>
                      <a:pt x="72160" y="27557"/>
                    </a:lnTo>
                    <a:lnTo>
                      <a:pt x="73266" y="27352"/>
                    </a:lnTo>
                    <a:lnTo>
                      <a:pt x="73266" y="27455"/>
                    </a:lnTo>
                    <a:lnTo>
                      <a:pt x="73869" y="27557"/>
                    </a:lnTo>
                    <a:lnTo>
                      <a:pt x="74371" y="28174"/>
                    </a:lnTo>
                    <a:lnTo>
                      <a:pt x="74974" y="28277"/>
                    </a:lnTo>
                    <a:lnTo>
                      <a:pt x="76582" y="27557"/>
                    </a:lnTo>
                    <a:lnTo>
                      <a:pt x="77185" y="27763"/>
                    </a:lnTo>
                    <a:lnTo>
                      <a:pt x="77587" y="27557"/>
                    </a:lnTo>
                    <a:lnTo>
                      <a:pt x="77989" y="27455"/>
                    </a:lnTo>
                    <a:lnTo>
                      <a:pt x="78190" y="29203"/>
                    </a:lnTo>
                    <a:lnTo>
                      <a:pt x="78994" y="29203"/>
                    </a:lnTo>
                    <a:lnTo>
                      <a:pt x="78994" y="30334"/>
                    </a:lnTo>
                    <a:lnTo>
                      <a:pt x="80000" y="30745"/>
                    </a:lnTo>
                    <a:lnTo>
                      <a:pt x="82211" y="29305"/>
                    </a:lnTo>
                    <a:lnTo>
                      <a:pt x="82613" y="30128"/>
                    </a:lnTo>
                    <a:lnTo>
                      <a:pt x="83015" y="30025"/>
                    </a:lnTo>
                    <a:lnTo>
                      <a:pt x="83316" y="30025"/>
                    </a:lnTo>
                    <a:lnTo>
                      <a:pt x="84321" y="31053"/>
                    </a:lnTo>
                    <a:lnTo>
                      <a:pt x="86130" y="30437"/>
                    </a:lnTo>
                    <a:lnTo>
                      <a:pt x="85929" y="31773"/>
                    </a:lnTo>
                    <a:lnTo>
                      <a:pt x="86633" y="32185"/>
                    </a:lnTo>
                    <a:lnTo>
                      <a:pt x="88241" y="29614"/>
                    </a:lnTo>
                    <a:lnTo>
                      <a:pt x="88341" y="29614"/>
                    </a:lnTo>
                    <a:lnTo>
                      <a:pt x="90050" y="31053"/>
                    </a:lnTo>
                    <a:lnTo>
                      <a:pt x="91256" y="30128"/>
                    </a:lnTo>
                    <a:lnTo>
                      <a:pt x="91457" y="30128"/>
                    </a:lnTo>
                    <a:lnTo>
                      <a:pt x="91256" y="30437"/>
                    </a:lnTo>
                    <a:lnTo>
                      <a:pt x="92261" y="31568"/>
                    </a:lnTo>
                    <a:lnTo>
                      <a:pt x="92964" y="31568"/>
                    </a:lnTo>
                    <a:lnTo>
                      <a:pt x="93266" y="31979"/>
                    </a:lnTo>
                    <a:lnTo>
                      <a:pt x="94371" y="31568"/>
                    </a:lnTo>
                    <a:lnTo>
                      <a:pt x="96582" y="30334"/>
                    </a:lnTo>
                    <a:lnTo>
                      <a:pt x="97989" y="30642"/>
                    </a:lnTo>
                    <a:lnTo>
                      <a:pt x="98793" y="30334"/>
                    </a:lnTo>
                    <a:lnTo>
                      <a:pt x="98894" y="30025"/>
                    </a:lnTo>
                    <a:lnTo>
                      <a:pt x="100201" y="29717"/>
                    </a:lnTo>
                    <a:lnTo>
                      <a:pt x="100201" y="29408"/>
                    </a:lnTo>
                    <a:lnTo>
                      <a:pt x="100502" y="29614"/>
                    </a:lnTo>
                    <a:lnTo>
                      <a:pt x="100703" y="30025"/>
                    </a:lnTo>
                    <a:lnTo>
                      <a:pt x="100603" y="30025"/>
                    </a:lnTo>
                    <a:lnTo>
                      <a:pt x="102814" y="30025"/>
                    </a:lnTo>
                    <a:lnTo>
                      <a:pt x="103115" y="30025"/>
                    </a:lnTo>
                    <a:lnTo>
                      <a:pt x="103216" y="29408"/>
                    </a:lnTo>
                    <a:lnTo>
                      <a:pt x="104221" y="29305"/>
                    </a:lnTo>
                    <a:lnTo>
                      <a:pt x="104522" y="29408"/>
                    </a:lnTo>
                    <a:lnTo>
                      <a:pt x="104522" y="29717"/>
                    </a:lnTo>
                    <a:lnTo>
                      <a:pt x="105628" y="30128"/>
                    </a:lnTo>
                    <a:lnTo>
                      <a:pt x="106733" y="31465"/>
                    </a:lnTo>
                    <a:lnTo>
                      <a:pt x="107135" y="31568"/>
                    </a:lnTo>
                    <a:lnTo>
                      <a:pt x="107135" y="31362"/>
                    </a:lnTo>
                    <a:lnTo>
                      <a:pt x="107839" y="31465"/>
                    </a:lnTo>
                    <a:lnTo>
                      <a:pt x="107839" y="31773"/>
                    </a:lnTo>
                    <a:lnTo>
                      <a:pt x="108040" y="31773"/>
                    </a:lnTo>
                    <a:lnTo>
                      <a:pt x="107839" y="31876"/>
                    </a:lnTo>
                    <a:lnTo>
                      <a:pt x="108944" y="32185"/>
                    </a:lnTo>
                    <a:lnTo>
                      <a:pt x="109949" y="32904"/>
                    </a:lnTo>
                    <a:lnTo>
                      <a:pt x="110251" y="32596"/>
                    </a:lnTo>
                    <a:lnTo>
                      <a:pt x="111155" y="33624"/>
                    </a:lnTo>
                    <a:lnTo>
                      <a:pt x="112361" y="33007"/>
                    </a:lnTo>
                    <a:lnTo>
                      <a:pt x="114271" y="33419"/>
                    </a:lnTo>
                    <a:lnTo>
                      <a:pt x="114271" y="33727"/>
                    </a:lnTo>
                    <a:lnTo>
                      <a:pt x="114271" y="35475"/>
                    </a:lnTo>
                    <a:lnTo>
                      <a:pt x="114271" y="36606"/>
                    </a:lnTo>
                    <a:lnTo>
                      <a:pt x="114371" y="36709"/>
                    </a:lnTo>
                    <a:lnTo>
                      <a:pt x="114371" y="38149"/>
                    </a:lnTo>
                    <a:lnTo>
                      <a:pt x="114572" y="39280"/>
                    </a:lnTo>
                    <a:lnTo>
                      <a:pt x="114572" y="39588"/>
                    </a:lnTo>
                    <a:lnTo>
                      <a:pt x="114572" y="40822"/>
                    </a:lnTo>
                    <a:lnTo>
                      <a:pt x="114572" y="42467"/>
                    </a:lnTo>
                    <a:lnTo>
                      <a:pt x="114572" y="42570"/>
                    </a:lnTo>
                    <a:lnTo>
                      <a:pt x="114572" y="42982"/>
                    </a:lnTo>
                    <a:lnTo>
                      <a:pt x="114673" y="43701"/>
                    </a:lnTo>
                    <a:lnTo>
                      <a:pt x="114673" y="45141"/>
                    </a:lnTo>
                    <a:lnTo>
                      <a:pt x="114874" y="46375"/>
                    </a:lnTo>
                    <a:lnTo>
                      <a:pt x="114874" y="46580"/>
                    </a:lnTo>
                    <a:lnTo>
                      <a:pt x="114874" y="48020"/>
                    </a:lnTo>
                    <a:lnTo>
                      <a:pt x="114874" y="48534"/>
                    </a:lnTo>
                    <a:lnTo>
                      <a:pt x="114974" y="50694"/>
                    </a:lnTo>
                    <a:lnTo>
                      <a:pt x="115075" y="51002"/>
                    </a:lnTo>
                    <a:lnTo>
                      <a:pt x="115276" y="51002"/>
                    </a:lnTo>
                    <a:lnTo>
                      <a:pt x="115276" y="51311"/>
                    </a:lnTo>
                    <a:lnTo>
                      <a:pt x="116482" y="52442"/>
                    </a:lnTo>
                    <a:lnTo>
                      <a:pt x="116884" y="53573"/>
                    </a:lnTo>
                    <a:lnTo>
                      <a:pt x="116884" y="55424"/>
                    </a:lnTo>
                    <a:lnTo>
                      <a:pt x="117989" y="56246"/>
                    </a:lnTo>
                    <a:lnTo>
                      <a:pt x="117889" y="56452"/>
                    </a:lnTo>
                    <a:lnTo>
                      <a:pt x="119296" y="59845"/>
                    </a:lnTo>
                    <a:lnTo>
                      <a:pt x="119899" y="59845"/>
                    </a:lnTo>
                    <a:lnTo>
                      <a:pt x="119597" y="61799"/>
                    </a:lnTo>
                    <a:lnTo>
                      <a:pt x="119899" y="63239"/>
                    </a:lnTo>
                    <a:lnTo>
                      <a:pt x="119396" y="64678"/>
                    </a:lnTo>
                    <a:lnTo>
                      <a:pt x="118592" y="67557"/>
                    </a:lnTo>
                    <a:lnTo>
                      <a:pt x="118291" y="68483"/>
                    </a:lnTo>
                    <a:lnTo>
                      <a:pt x="118291" y="68688"/>
                    </a:lnTo>
                    <a:lnTo>
                      <a:pt x="118291" y="69511"/>
                    </a:lnTo>
                    <a:lnTo>
                      <a:pt x="118894" y="70334"/>
                    </a:lnTo>
                    <a:lnTo>
                      <a:pt x="118894" y="71670"/>
                    </a:lnTo>
                    <a:lnTo>
                      <a:pt x="118693" y="72493"/>
                    </a:lnTo>
                    <a:lnTo>
                      <a:pt x="118592" y="72699"/>
                    </a:lnTo>
                    <a:lnTo>
                      <a:pt x="118291" y="73110"/>
                    </a:lnTo>
                    <a:lnTo>
                      <a:pt x="117587" y="74652"/>
                    </a:lnTo>
                    <a:lnTo>
                      <a:pt x="117185" y="74755"/>
                    </a:lnTo>
                    <a:lnTo>
                      <a:pt x="117487" y="76092"/>
                    </a:lnTo>
                    <a:lnTo>
                      <a:pt x="117889" y="77120"/>
                    </a:lnTo>
                    <a:lnTo>
                      <a:pt x="117487" y="76812"/>
                    </a:lnTo>
                    <a:lnTo>
                      <a:pt x="115979" y="76812"/>
                    </a:lnTo>
                    <a:lnTo>
                      <a:pt x="113065" y="78251"/>
                    </a:lnTo>
                    <a:lnTo>
                      <a:pt x="112864" y="78251"/>
                    </a:lnTo>
                    <a:lnTo>
                      <a:pt x="109547" y="80616"/>
                    </a:lnTo>
                    <a:lnTo>
                      <a:pt x="108944" y="80514"/>
                    </a:lnTo>
                    <a:lnTo>
                      <a:pt x="110753" y="78971"/>
                    </a:lnTo>
                    <a:lnTo>
                      <a:pt x="111658" y="78663"/>
                    </a:lnTo>
                    <a:lnTo>
                      <a:pt x="111658" y="78457"/>
                    </a:lnTo>
                    <a:lnTo>
                      <a:pt x="110552" y="78354"/>
                    </a:lnTo>
                    <a:lnTo>
                      <a:pt x="109246" y="78766"/>
                    </a:lnTo>
                    <a:lnTo>
                      <a:pt x="109246" y="75886"/>
                    </a:lnTo>
                    <a:lnTo>
                      <a:pt x="108542" y="76195"/>
                    </a:lnTo>
                    <a:lnTo>
                      <a:pt x="108140" y="77223"/>
                    </a:lnTo>
                    <a:lnTo>
                      <a:pt x="107537" y="77120"/>
                    </a:lnTo>
                    <a:lnTo>
                      <a:pt x="107336" y="77120"/>
                    </a:lnTo>
                    <a:lnTo>
                      <a:pt x="107135" y="77120"/>
                    </a:lnTo>
                    <a:lnTo>
                      <a:pt x="106834" y="77634"/>
                    </a:lnTo>
                    <a:lnTo>
                      <a:pt x="107035" y="78251"/>
                    </a:lnTo>
                    <a:lnTo>
                      <a:pt x="106834" y="78457"/>
                    </a:lnTo>
                    <a:lnTo>
                      <a:pt x="107035" y="78766"/>
                    </a:lnTo>
                    <a:lnTo>
                      <a:pt x="107839" y="79074"/>
                    </a:lnTo>
                    <a:lnTo>
                      <a:pt x="108241" y="80308"/>
                    </a:lnTo>
                    <a:lnTo>
                      <a:pt x="109547" y="80925"/>
                    </a:lnTo>
                    <a:lnTo>
                      <a:pt x="105929" y="83907"/>
                    </a:lnTo>
                    <a:lnTo>
                      <a:pt x="103517" y="86169"/>
                    </a:lnTo>
                    <a:lnTo>
                      <a:pt x="102512" y="86786"/>
                    </a:lnTo>
                    <a:lnTo>
                      <a:pt x="102412" y="86786"/>
                    </a:lnTo>
                    <a:lnTo>
                      <a:pt x="98693" y="89048"/>
                    </a:lnTo>
                    <a:lnTo>
                      <a:pt x="95477" y="90899"/>
                    </a:lnTo>
                    <a:lnTo>
                      <a:pt x="94170" y="91928"/>
                    </a:lnTo>
                    <a:lnTo>
                      <a:pt x="93065" y="92853"/>
                    </a:lnTo>
                    <a:lnTo>
                      <a:pt x="91959" y="93573"/>
                    </a:lnTo>
                    <a:lnTo>
                      <a:pt x="89748" y="95629"/>
                    </a:lnTo>
                    <a:lnTo>
                      <a:pt x="88040" y="97789"/>
                    </a:lnTo>
                    <a:lnTo>
                      <a:pt x="87939" y="97994"/>
                    </a:lnTo>
                    <a:lnTo>
                      <a:pt x="88040" y="97994"/>
                    </a:lnTo>
                    <a:lnTo>
                      <a:pt x="87135" y="99125"/>
                    </a:lnTo>
                    <a:lnTo>
                      <a:pt x="86231" y="100874"/>
                    </a:lnTo>
                    <a:lnTo>
                      <a:pt x="85025" y="104267"/>
                    </a:lnTo>
                    <a:lnTo>
                      <a:pt x="85025" y="104575"/>
                    </a:lnTo>
                    <a:lnTo>
                      <a:pt x="84824" y="107249"/>
                    </a:lnTo>
                    <a:lnTo>
                      <a:pt x="85728" y="111876"/>
                    </a:lnTo>
                    <a:lnTo>
                      <a:pt x="86432" y="113830"/>
                    </a:lnTo>
                    <a:lnTo>
                      <a:pt x="87135" y="118457"/>
                    </a:lnTo>
                    <a:lnTo>
                      <a:pt x="85025" y="119897"/>
                    </a:lnTo>
                    <a:lnTo>
                      <a:pt x="83718" y="119691"/>
                    </a:lnTo>
                    <a:lnTo>
                      <a:pt x="82512" y="118457"/>
                    </a:lnTo>
                    <a:lnTo>
                      <a:pt x="80100" y="117737"/>
                    </a:lnTo>
                    <a:lnTo>
                      <a:pt x="76381" y="117737"/>
                    </a:lnTo>
                    <a:lnTo>
                      <a:pt x="76080" y="117120"/>
                    </a:lnTo>
                    <a:lnTo>
                      <a:pt x="75678" y="117120"/>
                    </a:lnTo>
                    <a:lnTo>
                      <a:pt x="72964" y="115578"/>
                    </a:lnTo>
                    <a:lnTo>
                      <a:pt x="72160" y="115681"/>
                    </a:lnTo>
                    <a:lnTo>
                      <a:pt x="71457" y="115167"/>
                    </a:lnTo>
                    <a:lnTo>
                      <a:pt x="71457" y="114755"/>
                    </a:lnTo>
                    <a:lnTo>
                      <a:pt x="69145" y="114035"/>
                    </a:lnTo>
                    <a:lnTo>
                      <a:pt x="67437" y="112185"/>
                    </a:lnTo>
                    <a:lnTo>
                      <a:pt x="66633" y="109203"/>
                    </a:lnTo>
                    <a:lnTo>
                      <a:pt x="65226" y="107249"/>
                    </a:lnTo>
                    <a:lnTo>
                      <a:pt x="64824" y="104267"/>
                    </a:lnTo>
                    <a:lnTo>
                      <a:pt x="64321" y="101696"/>
                    </a:lnTo>
                    <a:lnTo>
                      <a:pt x="63216" y="100154"/>
                    </a:lnTo>
                    <a:lnTo>
                      <a:pt x="62010" y="99434"/>
                    </a:lnTo>
                    <a:lnTo>
                      <a:pt x="61809" y="99125"/>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0" name="Shape 101" descr="Washington, 15 percent by 2020." title="Washington">
                <a:extLst>
                  <a:ext uri="{FF2B5EF4-FFF2-40B4-BE49-F238E27FC236}">
                    <a16:creationId xmlns:a16="http://schemas.microsoft.com/office/drawing/2014/main" id="{E52F1F74-E74E-D447-8447-7A47AAEAF030}"/>
                  </a:ext>
                </a:extLst>
              </p:cNvPr>
              <p:cNvSpPr/>
              <p:nvPr/>
            </p:nvSpPr>
            <p:spPr>
              <a:xfrm>
                <a:off x="1522935" y="1139608"/>
                <a:ext cx="918535" cy="632546"/>
              </a:xfrm>
              <a:custGeom>
                <a:avLst/>
                <a:gdLst/>
                <a:ahLst/>
                <a:cxnLst/>
                <a:rect l="0" t="0" r="0" b="0"/>
                <a:pathLst>
                  <a:path w="120000" h="120000" extrusionOk="0">
                    <a:moveTo>
                      <a:pt x="108710" y="105257"/>
                    </a:moveTo>
                    <a:lnTo>
                      <a:pt x="108501" y="107027"/>
                    </a:lnTo>
                    <a:lnTo>
                      <a:pt x="109337" y="110859"/>
                    </a:lnTo>
                    <a:lnTo>
                      <a:pt x="108919" y="119705"/>
                    </a:lnTo>
                    <a:lnTo>
                      <a:pt x="102229" y="117051"/>
                    </a:lnTo>
                    <a:lnTo>
                      <a:pt x="102020" y="117051"/>
                    </a:lnTo>
                    <a:lnTo>
                      <a:pt x="99930" y="116756"/>
                    </a:lnTo>
                    <a:lnTo>
                      <a:pt x="98257" y="116167"/>
                    </a:lnTo>
                    <a:lnTo>
                      <a:pt x="98048" y="116167"/>
                    </a:lnTo>
                    <a:lnTo>
                      <a:pt x="96585" y="115872"/>
                    </a:lnTo>
                    <a:lnTo>
                      <a:pt x="92404" y="114692"/>
                    </a:lnTo>
                    <a:lnTo>
                      <a:pt x="92195" y="114692"/>
                    </a:lnTo>
                    <a:lnTo>
                      <a:pt x="88222" y="113513"/>
                    </a:lnTo>
                    <a:lnTo>
                      <a:pt x="80069" y="110859"/>
                    </a:lnTo>
                    <a:lnTo>
                      <a:pt x="76933" y="110270"/>
                    </a:lnTo>
                    <a:lnTo>
                      <a:pt x="74216" y="111744"/>
                    </a:lnTo>
                    <a:lnTo>
                      <a:pt x="72543" y="110859"/>
                    </a:lnTo>
                    <a:lnTo>
                      <a:pt x="69616" y="110565"/>
                    </a:lnTo>
                    <a:lnTo>
                      <a:pt x="67526" y="109680"/>
                    </a:lnTo>
                    <a:lnTo>
                      <a:pt x="65644" y="111449"/>
                    </a:lnTo>
                    <a:lnTo>
                      <a:pt x="62299" y="110859"/>
                    </a:lnTo>
                    <a:lnTo>
                      <a:pt x="61881" y="110859"/>
                    </a:lnTo>
                    <a:lnTo>
                      <a:pt x="61045" y="110859"/>
                    </a:lnTo>
                    <a:lnTo>
                      <a:pt x="60000" y="110859"/>
                    </a:lnTo>
                    <a:lnTo>
                      <a:pt x="56655" y="112923"/>
                    </a:lnTo>
                    <a:lnTo>
                      <a:pt x="52264" y="112334"/>
                    </a:lnTo>
                    <a:lnTo>
                      <a:pt x="49756" y="110270"/>
                    </a:lnTo>
                    <a:lnTo>
                      <a:pt x="49337" y="110859"/>
                    </a:lnTo>
                    <a:lnTo>
                      <a:pt x="46202" y="111449"/>
                    </a:lnTo>
                    <a:lnTo>
                      <a:pt x="45365" y="111744"/>
                    </a:lnTo>
                    <a:lnTo>
                      <a:pt x="40975" y="111744"/>
                    </a:lnTo>
                    <a:lnTo>
                      <a:pt x="40766" y="109680"/>
                    </a:lnTo>
                    <a:lnTo>
                      <a:pt x="37212" y="107321"/>
                    </a:lnTo>
                    <a:lnTo>
                      <a:pt x="36585" y="106437"/>
                    </a:lnTo>
                    <a:lnTo>
                      <a:pt x="36376" y="106142"/>
                    </a:lnTo>
                    <a:lnTo>
                      <a:pt x="32822" y="106142"/>
                    </a:lnTo>
                    <a:lnTo>
                      <a:pt x="31777" y="105257"/>
                    </a:lnTo>
                    <a:lnTo>
                      <a:pt x="29895" y="107027"/>
                    </a:lnTo>
                    <a:lnTo>
                      <a:pt x="26550" y="107616"/>
                    </a:lnTo>
                    <a:lnTo>
                      <a:pt x="25296" y="107321"/>
                    </a:lnTo>
                    <a:lnTo>
                      <a:pt x="24250" y="108206"/>
                    </a:lnTo>
                    <a:lnTo>
                      <a:pt x="21324" y="106437"/>
                    </a:lnTo>
                    <a:lnTo>
                      <a:pt x="16933" y="102014"/>
                    </a:lnTo>
                    <a:lnTo>
                      <a:pt x="17351" y="99950"/>
                    </a:lnTo>
                    <a:lnTo>
                      <a:pt x="17351" y="99656"/>
                    </a:lnTo>
                    <a:lnTo>
                      <a:pt x="17560" y="99066"/>
                    </a:lnTo>
                    <a:lnTo>
                      <a:pt x="17560" y="95823"/>
                    </a:lnTo>
                    <a:lnTo>
                      <a:pt x="17770" y="92285"/>
                    </a:lnTo>
                    <a:lnTo>
                      <a:pt x="15888" y="86093"/>
                    </a:lnTo>
                    <a:lnTo>
                      <a:pt x="12961" y="83734"/>
                    </a:lnTo>
                    <a:lnTo>
                      <a:pt x="12125" y="84029"/>
                    </a:lnTo>
                    <a:lnTo>
                      <a:pt x="10243" y="83734"/>
                    </a:lnTo>
                    <a:lnTo>
                      <a:pt x="9407" y="79901"/>
                    </a:lnTo>
                    <a:lnTo>
                      <a:pt x="9198" y="79017"/>
                    </a:lnTo>
                    <a:lnTo>
                      <a:pt x="6480" y="78427"/>
                    </a:lnTo>
                    <a:lnTo>
                      <a:pt x="5435" y="76953"/>
                    </a:lnTo>
                    <a:lnTo>
                      <a:pt x="3135" y="77837"/>
                    </a:lnTo>
                    <a:lnTo>
                      <a:pt x="1672" y="76658"/>
                    </a:lnTo>
                    <a:lnTo>
                      <a:pt x="1254" y="74889"/>
                    </a:lnTo>
                    <a:lnTo>
                      <a:pt x="836" y="76363"/>
                    </a:lnTo>
                    <a:lnTo>
                      <a:pt x="0" y="75773"/>
                    </a:lnTo>
                    <a:lnTo>
                      <a:pt x="2508" y="64275"/>
                    </a:lnTo>
                    <a:lnTo>
                      <a:pt x="1881" y="70466"/>
                    </a:lnTo>
                    <a:lnTo>
                      <a:pt x="2717" y="69287"/>
                    </a:lnTo>
                    <a:lnTo>
                      <a:pt x="3972" y="69287"/>
                    </a:lnTo>
                    <a:lnTo>
                      <a:pt x="3972" y="65749"/>
                    </a:lnTo>
                    <a:lnTo>
                      <a:pt x="5435" y="63980"/>
                    </a:lnTo>
                    <a:lnTo>
                      <a:pt x="6062" y="62800"/>
                    </a:lnTo>
                    <a:lnTo>
                      <a:pt x="3554" y="62800"/>
                    </a:lnTo>
                    <a:lnTo>
                      <a:pt x="2508" y="61621"/>
                    </a:lnTo>
                    <a:lnTo>
                      <a:pt x="2717" y="59557"/>
                    </a:lnTo>
                    <a:lnTo>
                      <a:pt x="3135" y="56904"/>
                    </a:lnTo>
                    <a:lnTo>
                      <a:pt x="2508" y="55724"/>
                    </a:lnTo>
                    <a:lnTo>
                      <a:pt x="3344" y="57493"/>
                    </a:lnTo>
                    <a:lnTo>
                      <a:pt x="6898" y="56609"/>
                    </a:lnTo>
                    <a:lnTo>
                      <a:pt x="7108" y="55724"/>
                    </a:lnTo>
                    <a:lnTo>
                      <a:pt x="5017" y="54250"/>
                    </a:lnTo>
                    <a:lnTo>
                      <a:pt x="3972" y="52186"/>
                    </a:lnTo>
                    <a:lnTo>
                      <a:pt x="3344" y="55135"/>
                    </a:lnTo>
                    <a:lnTo>
                      <a:pt x="2508" y="55135"/>
                    </a:lnTo>
                    <a:lnTo>
                      <a:pt x="3344" y="46289"/>
                    </a:lnTo>
                    <a:lnTo>
                      <a:pt x="3344" y="43046"/>
                    </a:lnTo>
                    <a:lnTo>
                      <a:pt x="2508" y="40982"/>
                    </a:lnTo>
                    <a:lnTo>
                      <a:pt x="3135" y="35675"/>
                    </a:lnTo>
                    <a:lnTo>
                      <a:pt x="2508" y="28009"/>
                    </a:lnTo>
                    <a:lnTo>
                      <a:pt x="2717" y="27125"/>
                    </a:lnTo>
                    <a:lnTo>
                      <a:pt x="1045" y="23587"/>
                    </a:lnTo>
                    <a:lnTo>
                      <a:pt x="836" y="19459"/>
                    </a:lnTo>
                    <a:lnTo>
                      <a:pt x="1254" y="18280"/>
                    </a:lnTo>
                    <a:lnTo>
                      <a:pt x="1045" y="14447"/>
                    </a:lnTo>
                    <a:lnTo>
                      <a:pt x="3135" y="9140"/>
                    </a:lnTo>
                    <a:lnTo>
                      <a:pt x="2508" y="7665"/>
                    </a:lnTo>
                    <a:lnTo>
                      <a:pt x="3344" y="7665"/>
                    </a:lnTo>
                    <a:lnTo>
                      <a:pt x="12125" y="18280"/>
                    </a:lnTo>
                    <a:lnTo>
                      <a:pt x="20069" y="22407"/>
                    </a:lnTo>
                    <a:lnTo>
                      <a:pt x="20069" y="22702"/>
                    </a:lnTo>
                    <a:lnTo>
                      <a:pt x="25296" y="24471"/>
                    </a:lnTo>
                    <a:lnTo>
                      <a:pt x="27386" y="27125"/>
                    </a:lnTo>
                    <a:lnTo>
                      <a:pt x="28641" y="28009"/>
                    </a:lnTo>
                    <a:lnTo>
                      <a:pt x="28850" y="25945"/>
                    </a:lnTo>
                    <a:lnTo>
                      <a:pt x="30313" y="26535"/>
                    </a:lnTo>
                    <a:lnTo>
                      <a:pt x="29477" y="27125"/>
                    </a:lnTo>
                    <a:lnTo>
                      <a:pt x="29895" y="28894"/>
                    </a:lnTo>
                    <a:lnTo>
                      <a:pt x="30940" y="35085"/>
                    </a:lnTo>
                    <a:lnTo>
                      <a:pt x="28222" y="37149"/>
                    </a:lnTo>
                    <a:lnTo>
                      <a:pt x="28222" y="38329"/>
                    </a:lnTo>
                    <a:lnTo>
                      <a:pt x="31777" y="35085"/>
                    </a:lnTo>
                    <a:lnTo>
                      <a:pt x="32613" y="35085"/>
                    </a:lnTo>
                    <a:lnTo>
                      <a:pt x="32404" y="39508"/>
                    </a:lnTo>
                    <a:lnTo>
                      <a:pt x="31986" y="39213"/>
                    </a:lnTo>
                    <a:lnTo>
                      <a:pt x="30940" y="45995"/>
                    </a:lnTo>
                    <a:lnTo>
                      <a:pt x="31149" y="46289"/>
                    </a:lnTo>
                    <a:lnTo>
                      <a:pt x="31358" y="49238"/>
                    </a:lnTo>
                    <a:lnTo>
                      <a:pt x="31986" y="51007"/>
                    </a:lnTo>
                    <a:lnTo>
                      <a:pt x="29895" y="51597"/>
                    </a:lnTo>
                    <a:lnTo>
                      <a:pt x="29477" y="51007"/>
                    </a:lnTo>
                    <a:lnTo>
                      <a:pt x="29477" y="50417"/>
                    </a:lnTo>
                    <a:lnTo>
                      <a:pt x="29686" y="53071"/>
                    </a:lnTo>
                    <a:lnTo>
                      <a:pt x="31149" y="52481"/>
                    </a:lnTo>
                    <a:lnTo>
                      <a:pt x="32822" y="51597"/>
                    </a:lnTo>
                    <a:lnTo>
                      <a:pt x="32404" y="48943"/>
                    </a:lnTo>
                    <a:lnTo>
                      <a:pt x="33658" y="38624"/>
                    </a:lnTo>
                    <a:lnTo>
                      <a:pt x="36376" y="34201"/>
                    </a:lnTo>
                    <a:lnTo>
                      <a:pt x="37212" y="33906"/>
                    </a:lnTo>
                    <a:lnTo>
                      <a:pt x="37421" y="32432"/>
                    </a:lnTo>
                    <a:lnTo>
                      <a:pt x="36167" y="28304"/>
                    </a:lnTo>
                    <a:lnTo>
                      <a:pt x="36167" y="25061"/>
                    </a:lnTo>
                    <a:lnTo>
                      <a:pt x="35121" y="28009"/>
                    </a:lnTo>
                    <a:lnTo>
                      <a:pt x="35749" y="30368"/>
                    </a:lnTo>
                    <a:lnTo>
                      <a:pt x="34912" y="28009"/>
                    </a:lnTo>
                    <a:lnTo>
                      <a:pt x="34076" y="27714"/>
                    </a:lnTo>
                    <a:lnTo>
                      <a:pt x="34285" y="23882"/>
                    </a:lnTo>
                    <a:lnTo>
                      <a:pt x="36376" y="24471"/>
                    </a:lnTo>
                    <a:lnTo>
                      <a:pt x="37003" y="22997"/>
                    </a:lnTo>
                    <a:lnTo>
                      <a:pt x="35121" y="20343"/>
                    </a:lnTo>
                    <a:lnTo>
                      <a:pt x="34285" y="19164"/>
                    </a:lnTo>
                    <a:lnTo>
                      <a:pt x="32404" y="22997"/>
                    </a:lnTo>
                    <a:lnTo>
                      <a:pt x="32822" y="29189"/>
                    </a:lnTo>
                    <a:lnTo>
                      <a:pt x="33449" y="29778"/>
                    </a:lnTo>
                    <a:lnTo>
                      <a:pt x="33658" y="28304"/>
                    </a:lnTo>
                    <a:lnTo>
                      <a:pt x="35540" y="30958"/>
                    </a:lnTo>
                    <a:lnTo>
                      <a:pt x="34912" y="35085"/>
                    </a:lnTo>
                    <a:lnTo>
                      <a:pt x="33449" y="31842"/>
                    </a:lnTo>
                    <a:lnTo>
                      <a:pt x="31986" y="30073"/>
                    </a:lnTo>
                    <a:lnTo>
                      <a:pt x="32404" y="25945"/>
                    </a:lnTo>
                    <a:lnTo>
                      <a:pt x="30940" y="23882"/>
                    </a:lnTo>
                    <a:lnTo>
                      <a:pt x="33240" y="18280"/>
                    </a:lnTo>
                    <a:lnTo>
                      <a:pt x="34285" y="11793"/>
                    </a:lnTo>
                    <a:lnTo>
                      <a:pt x="35749" y="17395"/>
                    </a:lnTo>
                    <a:lnTo>
                      <a:pt x="37003" y="12088"/>
                    </a:lnTo>
                    <a:lnTo>
                      <a:pt x="37212" y="8845"/>
                    </a:lnTo>
                    <a:lnTo>
                      <a:pt x="35749" y="7960"/>
                    </a:lnTo>
                    <a:lnTo>
                      <a:pt x="35121" y="11203"/>
                    </a:lnTo>
                    <a:lnTo>
                      <a:pt x="34285" y="3832"/>
                    </a:lnTo>
                    <a:lnTo>
                      <a:pt x="34912" y="0"/>
                    </a:lnTo>
                    <a:lnTo>
                      <a:pt x="63344" y="9140"/>
                    </a:lnTo>
                    <a:lnTo>
                      <a:pt x="92822" y="18280"/>
                    </a:lnTo>
                    <a:lnTo>
                      <a:pt x="102229" y="21228"/>
                    </a:lnTo>
                    <a:lnTo>
                      <a:pt x="113519" y="24471"/>
                    </a:lnTo>
                    <a:lnTo>
                      <a:pt x="119790" y="25945"/>
                    </a:lnTo>
                    <a:lnTo>
                      <a:pt x="119372" y="27125"/>
                    </a:lnTo>
                    <a:lnTo>
                      <a:pt x="119372" y="28304"/>
                    </a:lnTo>
                    <a:lnTo>
                      <a:pt x="118745" y="30368"/>
                    </a:lnTo>
                    <a:lnTo>
                      <a:pt x="116445" y="48058"/>
                    </a:lnTo>
                    <a:lnTo>
                      <a:pt x="116027" y="53071"/>
                    </a:lnTo>
                    <a:lnTo>
                      <a:pt x="115400" y="55135"/>
                    </a:lnTo>
                    <a:lnTo>
                      <a:pt x="115400" y="56314"/>
                    </a:lnTo>
                    <a:lnTo>
                      <a:pt x="115400" y="56609"/>
                    </a:lnTo>
                    <a:lnTo>
                      <a:pt x="115400" y="57493"/>
                    </a:lnTo>
                    <a:lnTo>
                      <a:pt x="114564" y="64275"/>
                    </a:lnTo>
                    <a:lnTo>
                      <a:pt x="113937" y="68108"/>
                    </a:lnTo>
                    <a:lnTo>
                      <a:pt x="112682" y="76363"/>
                    </a:lnTo>
                    <a:lnTo>
                      <a:pt x="112473" y="79606"/>
                    </a:lnTo>
                    <a:lnTo>
                      <a:pt x="112264" y="79901"/>
                    </a:lnTo>
                    <a:lnTo>
                      <a:pt x="111846" y="83734"/>
                    </a:lnTo>
                    <a:lnTo>
                      <a:pt x="110174" y="95528"/>
                    </a:lnTo>
                    <a:lnTo>
                      <a:pt x="109756" y="97002"/>
                    </a:lnTo>
                    <a:lnTo>
                      <a:pt x="109337" y="102014"/>
                    </a:lnTo>
                    <a:lnTo>
                      <a:pt x="108919" y="103194"/>
                    </a:lnTo>
                    <a:lnTo>
                      <a:pt x="108710" y="105257"/>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1" name="Shape 102">
                <a:extLst>
                  <a:ext uri="{FF2B5EF4-FFF2-40B4-BE49-F238E27FC236}">
                    <a16:creationId xmlns:a16="http://schemas.microsoft.com/office/drawing/2014/main" id="{5E469D5E-7D7C-7C45-B92A-A53394283764}"/>
                  </a:ext>
                </a:extLst>
              </p:cNvPr>
              <p:cNvSpPr/>
              <p:nvPr/>
            </p:nvSpPr>
            <p:spPr>
              <a:xfrm>
                <a:off x="1732418" y="1179866"/>
                <a:ext cx="53195" cy="42135"/>
              </a:xfrm>
              <a:custGeom>
                <a:avLst/>
                <a:gdLst/>
                <a:ahLst/>
                <a:cxnLst/>
                <a:rect l="0" t="0" r="0" b="0"/>
                <a:pathLst>
                  <a:path w="120000" h="120000" extrusionOk="0">
                    <a:moveTo>
                      <a:pt x="14545" y="0"/>
                    </a:moveTo>
                    <a:lnTo>
                      <a:pt x="21818" y="48888"/>
                    </a:lnTo>
                    <a:lnTo>
                      <a:pt x="40000" y="62222"/>
                    </a:lnTo>
                    <a:lnTo>
                      <a:pt x="47272" y="8888"/>
                    </a:lnTo>
                    <a:lnTo>
                      <a:pt x="116363" y="31111"/>
                    </a:lnTo>
                    <a:lnTo>
                      <a:pt x="80000" y="115555"/>
                    </a:lnTo>
                    <a:lnTo>
                      <a:pt x="21818" y="106666"/>
                    </a:lnTo>
                    <a:lnTo>
                      <a:pt x="0" y="75555"/>
                    </a:lnTo>
                    <a:lnTo>
                      <a:pt x="14545"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2" name="Shape 103" descr="Wisconsin, varies by utility, 10 percent by 2015 statewide." title="Wisconsin">
                <a:extLst>
                  <a:ext uri="{FF2B5EF4-FFF2-40B4-BE49-F238E27FC236}">
                    <a16:creationId xmlns:a16="http://schemas.microsoft.com/office/drawing/2014/main" id="{545459E8-9D71-9949-A4DE-E0C29BD92B7B}"/>
                  </a:ext>
                </a:extLst>
              </p:cNvPr>
              <p:cNvSpPr/>
              <p:nvPr/>
            </p:nvSpPr>
            <p:spPr>
              <a:xfrm>
                <a:off x="5269685" y="1792870"/>
                <a:ext cx="728403" cy="746310"/>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3" name="Shape 104" title="Washington D.C.">
                <a:extLst>
                  <a:ext uri="{FF2B5EF4-FFF2-40B4-BE49-F238E27FC236}">
                    <a16:creationId xmlns:a16="http://schemas.microsoft.com/office/drawing/2014/main" id="{305C1BEF-7ECA-3C47-A13B-34C5B5037C5F}"/>
                  </a:ext>
                </a:extLst>
              </p:cNvPr>
              <p:cNvSpPr/>
              <p:nvPr/>
            </p:nvSpPr>
            <p:spPr>
              <a:xfrm>
                <a:off x="7416178" y="2880852"/>
                <a:ext cx="36868" cy="33708"/>
              </a:xfrm>
              <a:custGeom>
                <a:avLst/>
                <a:gdLst/>
                <a:ahLst/>
                <a:cxnLst/>
                <a:rect l="0" t="0" r="0" b="0"/>
                <a:pathLst>
                  <a:path w="120000" h="120000" extrusionOk="0">
                    <a:moveTo>
                      <a:pt x="0" y="38181"/>
                    </a:moveTo>
                    <a:lnTo>
                      <a:pt x="41739" y="65454"/>
                    </a:lnTo>
                    <a:lnTo>
                      <a:pt x="52173" y="81818"/>
                    </a:lnTo>
                    <a:lnTo>
                      <a:pt x="57391" y="114545"/>
                    </a:lnTo>
                    <a:lnTo>
                      <a:pt x="83478" y="76363"/>
                    </a:lnTo>
                    <a:lnTo>
                      <a:pt x="114782" y="38181"/>
                    </a:lnTo>
                    <a:lnTo>
                      <a:pt x="52173" y="0"/>
                    </a:lnTo>
                    <a:lnTo>
                      <a:pt x="15652" y="5454"/>
                    </a:lnTo>
                    <a:lnTo>
                      <a:pt x="15652" y="21818"/>
                    </a:lnTo>
                    <a:lnTo>
                      <a:pt x="0" y="3818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4" name="Shape 105" descr="Indiana has a goal, 10 percent by 2025." title="Indiana">
                <a:extLst>
                  <a:ext uri="{FF2B5EF4-FFF2-40B4-BE49-F238E27FC236}">
                    <a16:creationId xmlns:a16="http://schemas.microsoft.com/office/drawing/2014/main" id="{3CA31DEB-2D04-814A-9EA7-DA29A6600372}"/>
                  </a:ext>
                </a:extLst>
              </p:cNvPr>
              <p:cNvSpPr/>
              <p:nvPr/>
            </p:nvSpPr>
            <p:spPr>
              <a:xfrm>
                <a:off x="5981960" y="2580583"/>
                <a:ext cx="425560" cy="714709"/>
              </a:xfrm>
              <a:custGeom>
                <a:avLst/>
                <a:gdLst/>
                <a:ahLst/>
                <a:cxnLst/>
                <a:rect l="0" t="0" r="0" b="0"/>
                <a:pathLst>
                  <a:path w="120000" h="120000" extrusionOk="0">
                    <a:moveTo>
                      <a:pt x="108181" y="33318"/>
                    </a:moveTo>
                    <a:lnTo>
                      <a:pt x="108181" y="35140"/>
                    </a:lnTo>
                    <a:lnTo>
                      <a:pt x="108636" y="37744"/>
                    </a:lnTo>
                    <a:lnTo>
                      <a:pt x="108636" y="39566"/>
                    </a:lnTo>
                    <a:lnTo>
                      <a:pt x="109090" y="40607"/>
                    </a:lnTo>
                    <a:lnTo>
                      <a:pt x="110000" y="42429"/>
                    </a:lnTo>
                    <a:lnTo>
                      <a:pt x="110000" y="46073"/>
                    </a:lnTo>
                    <a:lnTo>
                      <a:pt x="111363" y="49197"/>
                    </a:lnTo>
                    <a:lnTo>
                      <a:pt x="111363" y="51800"/>
                    </a:lnTo>
                    <a:lnTo>
                      <a:pt x="111818" y="53362"/>
                    </a:lnTo>
                    <a:lnTo>
                      <a:pt x="111818" y="54403"/>
                    </a:lnTo>
                    <a:lnTo>
                      <a:pt x="112272" y="57266"/>
                    </a:lnTo>
                    <a:lnTo>
                      <a:pt x="113181" y="60390"/>
                    </a:lnTo>
                    <a:lnTo>
                      <a:pt x="113181" y="60911"/>
                    </a:lnTo>
                    <a:lnTo>
                      <a:pt x="113636" y="61952"/>
                    </a:lnTo>
                    <a:lnTo>
                      <a:pt x="113636" y="62993"/>
                    </a:lnTo>
                    <a:lnTo>
                      <a:pt x="114090" y="63774"/>
                    </a:lnTo>
                    <a:lnTo>
                      <a:pt x="114090" y="64815"/>
                    </a:lnTo>
                    <a:lnTo>
                      <a:pt x="115454" y="69240"/>
                    </a:lnTo>
                    <a:lnTo>
                      <a:pt x="116363" y="72624"/>
                    </a:lnTo>
                    <a:lnTo>
                      <a:pt x="116363" y="74186"/>
                    </a:lnTo>
                    <a:lnTo>
                      <a:pt x="116363" y="74446"/>
                    </a:lnTo>
                    <a:lnTo>
                      <a:pt x="114090" y="76008"/>
                    </a:lnTo>
                    <a:lnTo>
                      <a:pt x="115000" y="77049"/>
                    </a:lnTo>
                    <a:lnTo>
                      <a:pt x="116363" y="77830"/>
                    </a:lnTo>
                    <a:lnTo>
                      <a:pt x="115454" y="79913"/>
                    </a:lnTo>
                    <a:lnTo>
                      <a:pt x="115454" y="80694"/>
                    </a:lnTo>
                    <a:lnTo>
                      <a:pt x="119545" y="80954"/>
                    </a:lnTo>
                    <a:lnTo>
                      <a:pt x="118636" y="81475"/>
                    </a:lnTo>
                    <a:lnTo>
                      <a:pt x="116363" y="83557"/>
                    </a:lnTo>
                    <a:lnTo>
                      <a:pt x="111818" y="84598"/>
                    </a:lnTo>
                    <a:lnTo>
                      <a:pt x="111363" y="84859"/>
                    </a:lnTo>
                    <a:lnTo>
                      <a:pt x="110000" y="85379"/>
                    </a:lnTo>
                    <a:lnTo>
                      <a:pt x="107272" y="86681"/>
                    </a:lnTo>
                    <a:lnTo>
                      <a:pt x="104090" y="87462"/>
                    </a:lnTo>
                    <a:lnTo>
                      <a:pt x="102272" y="86420"/>
                    </a:lnTo>
                    <a:lnTo>
                      <a:pt x="99090" y="86420"/>
                    </a:lnTo>
                    <a:lnTo>
                      <a:pt x="97727" y="86681"/>
                    </a:lnTo>
                    <a:lnTo>
                      <a:pt x="95909" y="90065"/>
                    </a:lnTo>
                    <a:lnTo>
                      <a:pt x="96818" y="91106"/>
                    </a:lnTo>
                    <a:lnTo>
                      <a:pt x="96818" y="92668"/>
                    </a:lnTo>
                    <a:lnTo>
                      <a:pt x="95000" y="94490"/>
                    </a:lnTo>
                    <a:lnTo>
                      <a:pt x="90454" y="96572"/>
                    </a:lnTo>
                    <a:lnTo>
                      <a:pt x="90454" y="97613"/>
                    </a:lnTo>
                    <a:lnTo>
                      <a:pt x="86818" y="100737"/>
                    </a:lnTo>
                    <a:lnTo>
                      <a:pt x="85909" y="100477"/>
                    </a:lnTo>
                    <a:lnTo>
                      <a:pt x="84545" y="100477"/>
                    </a:lnTo>
                    <a:lnTo>
                      <a:pt x="83636" y="101518"/>
                    </a:lnTo>
                    <a:lnTo>
                      <a:pt x="81363" y="103861"/>
                    </a:lnTo>
                    <a:lnTo>
                      <a:pt x="81363" y="105162"/>
                    </a:lnTo>
                    <a:lnTo>
                      <a:pt x="80909" y="108806"/>
                    </a:lnTo>
                    <a:lnTo>
                      <a:pt x="78636" y="109067"/>
                    </a:lnTo>
                    <a:lnTo>
                      <a:pt x="69090" y="108546"/>
                    </a:lnTo>
                    <a:lnTo>
                      <a:pt x="67727" y="106203"/>
                    </a:lnTo>
                    <a:lnTo>
                      <a:pt x="65000" y="104902"/>
                    </a:lnTo>
                    <a:lnTo>
                      <a:pt x="63181" y="104381"/>
                    </a:lnTo>
                    <a:lnTo>
                      <a:pt x="63181" y="106203"/>
                    </a:lnTo>
                    <a:lnTo>
                      <a:pt x="60000" y="106724"/>
                    </a:lnTo>
                    <a:lnTo>
                      <a:pt x="60000" y="106984"/>
                    </a:lnTo>
                    <a:lnTo>
                      <a:pt x="60909" y="107245"/>
                    </a:lnTo>
                    <a:lnTo>
                      <a:pt x="60000" y="109067"/>
                    </a:lnTo>
                    <a:lnTo>
                      <a:pt x="59090" y="109067"/>
                    </a:lnTo>
                    <a:lnTo>
                      <a:pt x="56818" y="114273"/>
                    </a:lnTo>
                    <a:lnTo>
                      <a:pt x="54545" y="115314"/>
                    </a:lnTo>
                    <a:lnTo>
                      <a:pt x="54545" y="114273"/>
                    </a:lnTo>
                    <a:lnTo>
                      <a:pt x="50909" y="113492"/>
                    </a:lnTo>
                    <a:lnTo>
                      <a:pt x="47727" y="110889"/>
                    </a:lnTo>
                    <a:lnTo>
                      <a:pt x="45909" y="111930"/>
                    </a:lnTo>
                    <a:lnTo>
                      <a:pt x="41818" y="113492"/>
                    </a:lnTo>
                    <a:lnTo>
                      <a:pt x="41363" y="113492"/>
                    </a:lnTo>
                    <a:lnTo>
                      <a:pt x="37727" y="117917"/>
                    </a:lnTo>
                    <a:lnTo>
                      <a:pt x="31363" y="115574"/>
                    </a:lnTo>
                    <a:lnTo>
                      <a:pt x="30000" y="115314"/>
                    </a:lnTo>
                    <a:lnTo>
                      <a:pt x="26818" y="114273"/>
                    </a:lnTo>
                    <a:lnTo>
                      <a:pt x="25454" y="114273"/>
                    </a:lnTo>
                    <a:lnTo>
                      <a:pt x="23636" y="114273"/>
                    </a:lnTo>
                    <a:lnTo>
                      <a:pt x="17272" y="114793"/>
                    </a:lnTo>
                    <a:lnTo>
                      <a:pt x="18181" y="117917"/>
                    </a:lnTo>
                    <a:lnTo>
                      <a:pt x="15000" y="116095"/>
                    </a:lnTo>
                    <a:lnTo>
                      <a:pt x="12272" y="116355"/>
                    </a:lnTo>
                    <a:lnTo>
                      <a:pt x="7727" y="115574"/>
                    </a:lnTo>
                    <a:lnTo>
                      <a:pt x="5909" y="116355"/>
                    </a:lnTo>
                    <a:lnTo>
                      <a:pt x="5454" y="117136"/>
                    </a:lnTo>
                    <a:lnTo>
                      <a:pt x="3636" y="119739"/>
                    </a:lnTo>
                    <a:lnTo>
                      <a:pt x="2727" y="119739"/>
                    </a:lnTo>
                    <a:lnTo>
                      <a:pt x="454" y="117396"/>
                    </a:lnTo>
                    <a:lnTo>
                      <a:pt x="0" y="117136"/>
                    </a:lnTo>
                    <a:lnTo>
                      <a:pt x="2272" y="112451"/>
                    </a:lnTo>
                    <a:lnTo>
                      <a:pt x="2727" y="110108"/>
                    </a:lnTo>
                    <a:lnTo>
                      <a:pt x="2272" y="107245"/>
                    </a:lnTo>
                    <a:lnTo>
                      <a:pt x="2272" y="106724"/>
                    </a:lnTo>
                    <a:lnTo>
                      <a:pt x="1818" y="106724"/>
                    </a:lnTo>
                    <a:lnTo>
                      <a:pt x="2727" y="106724"/>
                    </a:lnTo>
                    <a:lnTo>
                      <a:pt x="9090" y="103080"/>
                    </a:lnTo>
                    <a:lnTo>
                      <a:pt x="10454" y="101518"/>
                    </a:lnTo>
                    <a:lnTo>
                      <a:pt x="10000" y="99696"/>
                    </a:lnTo>
                    <a:lnTo>
                      <a:pt x="12272" y="99175"/>
                    </a:lnTo>
                    <a:lnTo>
                      <a:pt x="13181" y="96832"/>
                    </a:lnTo>
                    <a:lnTo>
                      <a:pt x="13636" y="96052"/>
                    </a:lnTo>
                    <a:lnTo>
                      <a:pt x="18181" y="91887"/>
                    </a:lnTo>
                    <a:lnTo>
                      <a:pt x="15909" y="88503"/>
                    </a:lnTo>
                    <a:lnTo>
                      <a:pt x="15454" y="88242"/>
                    </a:lnTo>
                    <a:lnTo>
                      <a:pt x="15454" y="87462"/>
                    </a:lnTo>
                    <a:lnTo>
                      <a:pt x="15909" y="87201"/>
                    </a:lnTo>
                    <a:lnTo>
                      <a:pt x="13636" y="84598"/>
                    </a:lnTo>
                    <a:lnTo>
                      <a:pt x="11818" y="81735"/>
                    </a:lnTo>
                    <a:lnTo>
                      <a:pt x="10909" y="80173"/>
                    </a:lnTo>
                    <a:lnTo>
                      <a:pt x="12272" y="77310"/>
                    </a:lnTo>
                    <a:lnTo>
                      <a:pt x="11818" y="77830"/>
                    </a:lnTo>
                    <a:lnTo>
                      <a:pt x="11818" y="77049"/>
                    </a:lnTo>
                    <a:lnTo>
                      <a:pt x="13636" y="74446"/>
                    </a:lnTo>
                    <a:lnTo>
                      <a:pt x="13181" y="70802"/>
                    </a:lnTo>
                    <a:lnTo>
                      <a:pt x="12272" y="70281"/>
                    </a:lnTo>
                    <a:lnTo>
                      <a:pt x="12272" y="67418"/>
                    </a:lnTo>
                    <a:lnTo>
                      <a:pt x="11818" y="64815"/>
                    </a:lnTo>
                    <a:lnTo>
                      <a:pt x="10909" y="61431"/>
                    </a:lnTo>
                    <a:lnTo>
                      <a:pt x="10454" y="59349"/>
                    </a:lnTo>
                    <a:lnTo>
                      <a:pt x="10000" y="54403"/>
                    </a:lnTo>
                    <a:lnTo>
                      <a:pt x="9090" y="52581"/>
                    </a:lnTo>
                    <a:lnTo>
                      <a:pt x="9090" y="51800"/>
                    </a:lnTo>
                    <a:lnTo>
                      <a:pt x="8636" y="47375"/>
                    </a:lnTo>
                    <a:lnTo>
                      <a:pt x="7727" y="45032"/>
                    </a:lnTo>
                    <a:lnTo>
                      <a:pt x="7727" y="42689"/>
                    </a:lnTo>
                    <a:lnTo>
                      <a:pt x="7727" y="42429"/>
                    </a:lnTo>
                    <a:lnTo>
                      <a:pt x="7272" y="40347"/>
                    </a:lnTo>
                    <a:lnTo>
                      <a:pt x="7272" y="38524"/>
                    </a:lnTo>
                    <a:lnTo>
                      <a:pt x="6818" y="35140"/>
                    </a:lnTo>
                    <a:lnTo>
                      <a:pt x="5454" y="29414"/>
                    </a:lnTo>
                    <a:lnTo>
                      <a:pt x="5454" y="28112"/>
                    </a:lnTo>
                    <a:lnTo>
                      <a:pt x="5454" y="27592"/>
                    </a:lnTo>
                    <a:lnTo>
                      <a:pt x="5000" y="25509"/>
                    </a:lnTo>
                    <a:lnTo>
                      <a:pt x="5000" y="24468"/>
                    </a:lnTo>
                    <a:lnTo>
                      <a:pt x="5000" y="23427"/>
                    </a:lnTo>
                    <a:lnTo>
                      <a:pt x="3636" y="21084"/>
                    </a:lnTo>
                    <a:lnTo>
                      <a:pt x="3636" y="20043"/>
                    </a:lnTo>
                    <a:lnTo>
                      <a:pt x="3636" y="19783"/>
                    </a:lnTo>
                    <a:lnTo>
                      <a:pt x="3636" y="18741"/>
                    </a:lnTo>
                    <a:lnTo>
                      <a:pt x="3636" y="17440"/>
                    </a:lnTo>
                    <a:lnTo>
                      <a:pt x="2727" y="14577"/>
                    </a:lnTo>
                    <a:lnTo>
                      <a:pt x="2727" y="13275"/>
                    </a:lnTo>
                    <a:lnTo>
                      <a:pt x="2727" y="12494"/>
                    </a:lnTo>
                    <a:lnTo>
                      <a:pt x="1818" y="7809"/>
                    </a:lnTo>
                    <a:lnTo>
                      <a:pt x="2272" y="8069"/>
                    </a:lnTo>
                    <a:lnTo>
                      <a:pt x="7272" y="9891"/>
                    </a:lnTo>
                    <a:lnTo>
                      <a:pt x="13181" y="9631"/>
                    </a:lnTo>
                    <a:lnTo>
                      <a:pt x="15000" y="9370"/>
                    </a:lnTo>
                    <a:lnTo>
                      <a:pt x="15454" y="9370"/>
                    </a:lnTo>
                    <a:lnTo>
                      <a:pt x="23181" y="6767"/>
                    </a:lnTo>
                    <a:lnTo>
                      <a:pt x="24090" y="5986"/>
                    </a:lnTo>
                    <a:lnTo>
                      <a:pt x="25000" y="5726"/>
                    </a:lnTo>
                    <a:lnTo>
                      <a:pt x="26818" y="4945"/>
                    </a:lnTo>
                    <a:lnTo>
                      <a:pt x="30000" y="4945"/>
                    </a:lnTo>
                    <a:lnTo>
                      <a:pt x="34545" y="4685"/>
                    </a:lnTo>
                    <a:lnTo>
                      <a:pt x="37727" y="4685"/>
                    </a:lnTo>
                    <a:lnTo>
                      <a:pt x="43181" y="3904"/>
                    </a:lnTo>
                    <a:lnTo>
                      <a:pt x="47727" y="3904"/>
                    </a:lnTo>
                    <a:lnTo>
                      <a:pt x="48181" y="3383"/>
                    </a:lnTo>
                    <a:lnTo>
                      <a:pt x="54545" y="3123"/>
                    </a:lnTo>
                    <a:lnTo>
                      <a:pt x="56818" y="3123"/>
                    </a:lnTo>
                    <a:lnTo>
                      <a:pt x="65909" y="2342"/>
                    </a:lnTo>
                    <a:lnTo>
                      <a:pt x="69090" y="2082"/>
                    </a:lnTo>
                    <a:lnTo>
                      <a:pt x="74545" y="2082"/>
                    </a:lnTo>
                    <a:lnTo>
                      <a:pt x="79545" y="1301"/>
                    </a:lnTo>
                    <a:lnTo>
                      <a:pt x="82272" y="1301"/>
                    </a:lnTo>
                    <a:lnTo>
                      <a:pt x="84090" y="1301"/>
                    </a:lnTo>
                    <a:lnTo>
                      <a:pt x="84545" y="1041"/>
                    </a:lnTo>
                    <a:lnTo>
                      <a:pt x="85909" y="1041"/>
                    </a:lnTo>
                    <a:lnTo>
                      <a:pt x="88636" y="1041"/>
                    </a:lnTo>
                    <a:lnTo>
                      <a:pt x="92727" y="520"/>
                    </a:lnTo>
                    <a:lnTo>
                      <a:pt x="99090" y="260"/>
                    </a:lnTo>
                    <a:lnTo>
                      <a:pt x="100000" y="0"/>
                    </a:lnTo>
                    <a:lnTo>
                      <a:pt x="100454" y="1561"/>
                    </a:lnTo>
                    <a:lnTo>
                      <a:pt x="100909" y="6247"/>
                    </a:lnTo>
                    <a:lnTo>
                      <a:pt x="102272" y="9370"/>
                    </a:lnTo>
                    <a:lnTo>
                      <a:pt x="102272" y="10672"/>
                    </a:lnTo>
                    <a:lnTo>
                      <a:pt x="102272" y="11453"/>
                    </a:lnTo>
                    <a:lnTo>
                      <a:pt x="103181" y="13535"/>
                    </a:lnTo>
                    <a:lnTo>
                      <a:pt x="103636" y="14316"/>
                    </a:lnTo>
                    <a:lnTo>
                      <a:pt x="104090" y="17960"/>
                    </a:lnTo>
                    <a:lnTo>
                      <a:pt x="105000" y="21084"/>
                    </a:lnTo>
                    <a:lnTo>
                      <a:pt x="105000" y="21865"/>
                    </a:lnTo>
                    <a:lnTo>
                      <a:pt x="105454" y="23687"/>
                    </a:lnTo>
                    <a:lnTo>
                      <a:pt x="105454" y="24728"/>
                    </a:lnTo>
                    <a:lnTo>
                      <a:pt x="106818" y="28373"/>
                    </a:lnTo>
                    <a:lnTo>
                      <a:pt x="106818" y="29154"/>
                    </a:lnTo>
                    <a:lnTo>
                      <a:pt x="107272" y="32017"/>
                    </a:lnTo>
                    <a:lnTo>
                      <a:pt x="108181" y="3331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5" name="Shape 106" descr="North Dakota has a goal, 10 percent by 2015." title="North Dakota">
                <a:extLst>
                  <a:ext uri="{FF2B5EF4-FFF2-40B4-BE49-F238E27FC236}">
                    <a16:creationId xmlns:a16="http://schemas.microsoft.com/office/drawing/2014/main" id="{E88F7C85-8202-544B-9485-1273C8378CDC}"/>
                  </a:ext>
                </a:extLst>
              </p:cNvPr>
              <p:cNvSpPr/>
              <p:nvPr/>
            </p:nvSpPr>
            <p:spPr>
              <a:xfrm>
                <a:off x="3909591" y="1454991"/>
                <a:ext cx="913795" cy="531950"/>
              </a:xfrm>
              <a:custGeom>
                <a:avLst/>
                <a:gdLst/>
                <a:ahLst/>
                <a:cxnLst/>
                <a:rect l="0" t="0" r="0" b="0"/>
                <a:pathLst>
                  <a:path w="120000" h="120000" extrusionOk="0">
                    <a:moveTo>
                      <a:pt x="32688" y="117201"/>
                    </a:moveTo>
                    <a:lnTo>
                      <a:pt x="44710" y="117551"/>
                    </a:lnTo>
                    <a:lnTo>
                      <a:pt x="46818" y="117900"/>
                    </a:lnTo>
                    <a:lnTo>
                      <a:pt x="56520" y="117900"/>
                    </a:lnTo>
                    <a:lnTo>
                      <a:pt x="56731" y="117900"/>
                    </a:lnTo>
                    <a:lnTo>
                      <a:pt x="56942" y="117900"/>
                    </a:lnTo>
                    <a:lnTo>
                      <a:pt x="64534" y="118600"/>
                    </a:lnTo>
                    <a:lnTo>
                      <a:pt x="64534" y="118950"/>
                    </a:lnTo>
                    <a:lnTo>
                      <a:pt x="66643" y="118950"/>
                    </a:lnTo>
                    <a:lnTo>
                      <a:pt x="69384" y="118950"/>
                    </a:lnTo>
                    <a:lnTo>
                      <a:pt x="70861" y="118950"/>
                    </a:lnTo>
                    <a:lnTo>
                      <a:pt x="76555" y="118950"/>
                    </a:lnTo>
                    <a:lnTo>
                      <a:pt x="80773" y="118950"/>
                    </a:lnTo>
                    <a:lnTo>
                      <a:pt x="84569" y="118950"/>
                    </a:lnTo>
                    <a:lnTo>
                      <a:pt x="85202" y="118950"/>
                    </a:lnTo>
                    <a:lnTo>
                      <a:pt x="90685" y="119650"/>
                    </a:lnTo>
                    <a:lnTo>
                      <a:pt x="92794" y="119650"/>
                    </a:lnTo>
                    <a:lnTo>
                      <a:pt x="96590" y="119650"/>
                    </a:lnTo>
                    <a:lnTo>
                      <a:pt x="96801" y="119650"/>
                    </a:lnTo>
                    <a:lnTo>
                      <a:pt x="97223" y="119650"/>
                    </a:lnTo>
                    <a:lnTo>
                      <a:pt x="104815" y="119650"/>
                    </a:lnTo>
                    <a:lnTo>
                      <a:pt x="108822" y="119650"/>
                    </a:lnTo>
                    <a:lnTo>
                      <a:pt x="109244" y="119650"/>
                    </a:lnTo>
                    <a:lnTo>
                      <a:pt x="112618" y="119650"/>
                    </a:lnTo>
                    <a:lnTo>
                      <a:pt x="116836" y="118950"/>
                    </a:lnTo>
                    <a:lnTo>
                      <a:pt x="119789" y="118950"/>
                    </a:lnTo>
                    <a:lnTo>
                      <a:pt x="119367" y="116501"/>
                    </a:lnTo>
                    <a:lnTo>
                      <a:pt x="119367" y="115451"/>
                    </a:lnTo>
                    <a:lnTo>
                      <a:pt x="119367" y="116151"/>
                    </a:lnTo>
                    <a:lnTo>
                      <a:pt x="118523" y="103556"/>
                    </a:lnTo>
                    <a:lnTo>
                      <a:pt x="116836" y="97959"/>
                    </a:lnTo>
                    <a:lnTo>
                      <a:pt x="116203" y="93061"/>
                    </a:lnTo>
                    <a:lnTo>
                      <a:pt x="115782" y="93061"/>
                    </a:lnTo>
                    <a:lnTo>
                      <a:pt x="115782" y="83965"/>
                    </a:lnTo>
                    <a:lnTo>
                      <a:pt x="115360" y="79067"/>
                    </a:lnTo>
                    <a:lnTo>
                      <a:pt x="114938" y="73119"/>
                    </a:lnTo>
                    <a:lnTo>
                      <a:pt x="114938" y="72419"/>
                    </a:lnTo>
                    <a:lnTo>
                      <a:pt x="114938" y="70320"/>
                    </a:lnTo>
                    <a:lnTo>
                      <a:pt x="114938" y="66822"/>
                    </a:lnTo>
                    <a:lnTo>
                      <a:pt x="114938" y="66472"/>
                    </a:lnTo>
                    <a:lnTo>
                      <a:pt x="114727" y="65422"/>
                    </a:lnTo>
                    <a:lnTo>
                      <a:pt x="114938" y="65072"/>
                    </a:lnTo>
                    <a:lnTo>
                      <a:pt x="114727" y="60524"/>
                    </a:lnTo>
                    <a:lnTo>
                      <a:pt x="114727" y="60174"/>
                    </a:lnTo>
                    <a:lnTo>
                      <a:pt x="114516" y="55626"/>
                    </a:lnTo>
                    <a:lnTo>
                      <a:pt x="114094" y="53877"/>
                    </a:lnTo>
                    <a:lnTo>
                      <a:pt x="111775" y="46530"/>
                    </a:lnTo>
                    <a:lnTo>
                      <a:pt x="110298" y="35685"/>
                    </a:lnTo>
                    <a:lnTo>
                      <a:pt x="109666" y="35335"/>
                    </a:lnTo>
                    <a:lnTo>
                      <a:pt x="110087" y="34285"/>
                    </a:lnTo>
                    <a:lnTo>
                      <a:pt x="110298" y="33935"/>
                    </a:lnTo>
                    <a:lnTo>
                      <a:pt x="110087" y="26239"/>
                    </a:lnTo>
                    <a:lnTo>
                      <a:pt x="109666" y="21690"/>
                    </a:lnTo>
                    <a:lnTo>
                      <a:pt x="109244" y="9446"/>
                    </a:lnTo>
                    <a:lnTo>
                      <a:pt x="109455" y="9096"/>
                    </a:lnTo>
                    <a:lnTo>
                      <a:pt x="108611" y="4198"/>
                    </a:lnTo>
                    <a:lnTo>
                      <a:pt x="97434" y="4198"/>
                    </a:lnTo>
                    <a:lnTo>
                      <a:pt x="81405" y="4198"/>
                    </a:lnTo>
                    <a:lnTo>
                      <a:pt x="73391" y="4198"/>
                    </a:lnTo>
                    <a:lnTo>
                      <a:pt x="63057" y="4198"/>
                    </a:lnTo>
                    <a:lnTo>
                      <a:pt x="45342" y="3148"/>
                    </a:lnTo>
                    <a:lnTo>
                      <a:pt x="43233" y="3148"/>
                    </a:lnTo>
                    <a:lnTo>
                      <a:pt x="35008" y="2798"/>
                    </a:lnTo>
                    <a:lnTo>
                      <a:pt x="21300" y="1749"/>
                    </a:lnTo>
                    <a:lnTo>
                      <a:pt x="4007" y="0"/>
                    </a:lnTo>
                    <a:lnTo>
                      <a:pt x="3796" y="9096"/>
                    </a:lnTo>
                    <a:lnTo>
                      <a:pt x="3796" y="12594"/>
                    </a:lnTo>
                    <a:lnTo>
                      <a:pt x="3796" y="13294"/>
                    </a:lnTo>
                    <a:lnTo>
                      <a:pt x="3796" y="13994"/>
                    </a:lnTo>
                    <a:lnTo>
                      <a:pt x="3374" y="18192"/>
                    </a:lnTo>
                    <a:lnTo>
                      <a:pt x="3374" y="22740"/>
                    </a:lnTo>
                    <a:lnTo>
                      <a:pt x="3163" y="32536"/>
                    </a:lnTo>
                    <a:lnTo>
                      <a:pt x="2741" y="37434"/>
                    </a:lnTo>
                    <a:lnTo>
                      <a:pt x="2530" y="41632"/>
                    </a:lnTo>
                    <a:lnTo>
                      <a:pt x="2530" y="46530"/>
                    </a:lnTo>
                    <a:lnTo>
                      <a:pt x="1898" y="59825"/>
                    </a:lnTo>
                    <a:lnTo>
                      <a:pt x="1898" y="60524"/>
                    </a:lnTo>
                    <a:lnTo>
                      <a:pt x="1898" y="61924"/>
                    </a:lnTo>
                    <a:lnTo>
                      <a:pt x="1687" y="69970"/>
                    </a:lnTo>
                    <a:lnTo>
                      <a:pt x="1054" y="83965"/>
                    </a:lnTo>
                    <a:lnTo>
                      <a:pt x="1054" y="87813"/>
                    </a:lnTo>
                    <a:lnTo>
                      <a:pt x="843" y="91661"/>
                    </a:lnTo>
                    <a:lnTo>
                      <a:pt x="843" y="93061"/>
                    </a:lnTo>
                    <a:lnTo>
                      <a:pt x="421" y="101457"/>
                    </a:lnTo>
                    <a:lnTo>
                      <a:pt x="421" y="102857"/>
                    </a:lnTo>
                    <a:lnTo>
                      <a:pt x="210" y="108804"/>
                    </a:lnTo>
                    <a:lnTo>
                      <a:pt x="0" y="114052"/>
                    </a:lnTo>
                    <a:lnTo>
                      <a:pt x="843" y="114752"/>
                    </a:lnTo>
                    <a:lnTo>
                      <a:pt x="6537" y="114752"/>
                    </a:lnTo>
                    <a:lnTo>
                      <a:pt x="16871" y="115451"/>
                    </a:lnTo>
                    <a:lnTo>
                      <a:pt x="17715" y="115451"/>
                    </a:lnTo>
                    <a:lnTo>
                      <a:pt x="24885" y="116151"/>
                    </a:lnTo>
                    <a:lnTo>
                      <a:pt x="30579" y="117201"/>
                    </a:lnTo>
                    <a:lnTo>
                      <a:pt x="32688" y="11720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6" name="Shape 107" descr="Oklahoma has a goal, 15 percent by 2015." title="Oklahoma">
                <a:extLst>
                  <a:ext uri="{FF2B5EF4-FFF2-40B4-BE49-F238E27FC236}">
                    <a16:creationId xmlns:a16="http://schemas.microsoft.com/office/drawing/2014/main" id="{448B9358-3E83-9E4A-8357-E9AF6988CE6E}"/>
                  </a:ext>
                </a:extLst>
              </p:cNvPr>
              <p:cNvSpPr/>
              <p:nvPr/>
            </p:nvSpPr>
            <p:spPr>
              <a:xfrm>
                <a:off x="3954713" y="3478039"/>
                <a:ext cx="1192410" cy="590412"/>
              </a:xfrm>
              <a:custGeom>
                <a:avLst/>
                <a:gdLst/>
                <a:ahLst/>
                <a:cxnLst/>
                <a:rect l="0" t="0" r="0" b="0"/>
                <a:pathLst>
                  <a:path w="120000" h="120000" extrusionOk="0">
                    <a:moveTo>
                      <a:pt x="117096" y="30712"/>
                    </a:moveTo>
                    <a:lnTo>
                      <a:pt x="116612" y="25329"/>
                    </a:lnTo>
                    <a:lnTo>
                      <a:pt x="116612" y="23113"/>
                    </a:lnTo>
                    <a:lnTo>
                      <a:pt x="116129" y="18680"/>
                    </a:lnTo>
                    <a:lnTo>
                      <a:pt x="116129" y="15831"/>
                    </a:lnTo>
                    <a:lnTo>
                      <a:pt x="116129" y="13931"/>
                    </a:lnTo>
                    <a:lnTo>
                      <a:pt x="116129" y="12981"/>
                    </a:lnTo>
                    <a:lnTo>
                      <a:pt x="116129" y="12664"/>
                    </a:lnTo>
                    <a:lnTo>
                      <a:pt x="115967" y="10765"/>
                    </a:lnTo>
                    <a:lnTo>
                      <a:pt x="115967" y="10131"/>
                    </a:lnTo>
                    <a:lnTo>
                      <a:pt x="115967" y="6332"/>
                    </a:lnTo>
                    <a:lnTo>
                      <a:pt x="115967" y="2849"/>
                    </a:lnTo>
                    <a:lnTo>
                      <a:pt x="115967" y="1583"/>
                    </a:lnTo>
                    <a:lnTo>
                      <a:pt x="113870" y="1583"/>
                    </a:lnTo>
                    <a:lnTo>
                      <a:pt x="110645" y="1899"/>
                    </a:lnTo>
                    <a:lnTo>
                      <a:pt x="109677" y="1899"/>
                    </a:lnTo>
                    <a:lnTo>
                      <a:pt x="107258" y="1899"/>
                    </a:lnTo>
                    <a:lnTo>
                      <a:pt x="106290" y="1899"/>
                    </a:lnTo>
                    <a:lnTo>
                      <a:pt x="105000" y="1899"/>
                    </a:lnTo>
                    <a:lnTo>
                      <a:pt x="103709" y="1899"/>
                    </a:lnTo>
                    <a:lnTo>
                      <a:pt x="103387" y="1899"/>
                    </a:lnTo>
                    <a:lnTo>
                      <a:pt x="102096" y="2532"/>
                    </a:lnTo>
                    <a:lnTo>
                      <a:pt x="101451" y="2532"/>
                    </a:lnTo>
                    <a:lnTo>
                      <a:pt x="99838" y="2532"/>
                    </a:lnTo>
                    <a:lnTo>
                      <a:pt x="98548" y="2532"/>
                    </a:lnTo>
                    <a:lnTo>
                      <a:pt x="97419" y="2532"/>
                    </a:lnTo>
                    <a:lnTo>
                      <a:pt x="96935" y="2532"/>
                    </a:lnTo>
                    <a:lnTo>
                      <a:pt x="95161" y="2849"/>
                    </a:lnTo>
                    <a:lnTo>
                      <a:pt x="90806" y="2849"/>
                    </a:lnTo>
                    <a:lnTo>
                      <a:pt x="89677" y="2849"/>
                    </a:lnTo>
                    <a:lnTo>
                      <a:pt x="88225" y="2849"/>
                    </a:lnTo>
                    <a:lnTo>
                      <a:pt x="86612" y="2849"/>
                    </a:lnTo>
                    <a:lnTo>
                      <a:pt x="84838" y="2849"/>
                    </a:lnTo>
                    <a:lnTo>
                      <a:pt x="83064" y="2849"/>
                    </a:lnTo>
                    <a:lnTo>
                      <a:pt x="80967" y="2849"/>
                    </a:lnTo>
                    <a:lnTo>
                      <a:pt x="78709" y="2849"/>
                    </a:lnTo>
                    <a:lnTo>
                      <a:pt x="77903" y="2849"/>
                    </a:lnTo>
                    <a:lnTo>
                      <a:pt x="76451" y="2849"/>
                    </a:lnTo>
                    <a:lnTo>
                      <a:pt x="76290" y="2849"/>
                    </a:lnTo>
                    <a:lnTo>
                      <a:pt x="73548" y="2849"/>
                    </a:lnTo>
                    <a:lnTo>
                      <a:pt x="72096" y="2849"/>
                    </a:lnTo>
                    <a:lnTo>
                      <a:pt x="69354" y="2849"/>
                    </a:lnTo>
                    <a:lnTo>
                      <a:pt x="68709" y="2849"/>
                    </a:lnTo>
                    <a:lnTo>
                      <a:pt x="67741" y="3482"/>
                    </a:lnTo>
                    <a:lnTo>
                      <a:pt x="67580" y="2849"/>
                    </a:lnTo>
                    <a:lnTo>
                      <a:pt x="65161" y="2849"/>
                    </a:lnTo>
                    <a:lnTo>
                      <a:pt x="64354" y="2849"/>
                    </a:lnTo>
                    <a:lnTo>
                      <a:pt x="64193" y="2849"/>
                    </a:lnTo>
                    <a:lnTo>
                      <a:pt x="62419" y="2849"/>
                    </a:lnTo>
                    <a:lnTo>
                      <a:pt x="61774" y="2849"/>
                    </a:lnTo>
                    <a:lnTo>
                      <a:pt x="58870" y="2849"/>
                    </a:lnTo>
                    <a:lnTo>
                      <a:pt x="58225" y="2849"/>
                    </a:lnTo>
                    <a:lnTo>
                      <a:pt x="55483" y="2849"/>
                    </a:lnTo>
                    <a:lnTo>
                      <a:pt x="50806" y="2849"/>
                    </a:lnTo>
                    <a:lnTo>
                      <a:pt x="50322" y="2849"/>
                    </a:lnTo>
                    <a:lnTo>
                      <a:pt x="49193" y="2849"/>
                    </a:lnTo>
                    <a:lnTo>
                      <a:pt x="48548" y="2849"/>
                    </a:lnTo>
                    <a:lnTo>
                      <a:pt x="48064" y="2849"/>
                    </a:lnTo>
                    <a:lnTo>
                      <a:pt x="42741" y="2849"/>
                    </a:lnTo>
                    <a:lnTo>
                      <a:pt x="41612" y="2532"/>
                    </a:lnTo>
                    <a:lnTo>
                      <a:pt x="41129" y="2532"/>
                    </a:lnTo>
                    <a:lnTo>
                      <a:pt x="40483" y="2532"/>
                    </a:lnTo>
                    <a:lnTo>
                      <a:pt x="40000" y="2532"/>
                    </a:lnTo>
                    <a:lnTo>
                      <a:pt x="33709" y="1899"/>
                    </a:lnTo>
                    <a:lnTo>
                      <a:pt x="33064" y="1899"/>
                    </a:lnTo>
                    <a:lnTo>
                      <a:pt x="28548" y="1899"/>
                    </a:lnTo>
                    <a:lnTo>
                      <a:pt x="27903" y="1899"/>
                    </a:lnTo>
                    <a:lnTo>
                      <a:pt x="26774" y="1899"/>
                    </a:lnTo>
                    <a:lnTo>
                      <a:pt x="26129" y="1899"/>
                    </a:lnTo>
                    <a:lnTo>
                      <a:pt x="22741" y="1583"/>
                    </a:lnTo>
                    <a:lnTo>
                      <a:pt x="20322" y="1583"/>
                    </a:lnTo>
                    <a:lnTo>
                      <a:pt x="17580" y="1583"/>
                    </a:lnTo>
                    <a:lnTo>
                      <a:pt x="16774" y="1583"/>
                    </a:lnTo>
                    <a:lnTo>
                      <a:pt x="13870" y="1266"/>
                    </a:lnTo>
                    <a:lnTo>
                      <a:pt x="13387" y="1266"/>
                    </a:lnTo>
                    <a:lnTo>
                      <a:pt x="5483" y="633"/>
                    </a:lnTo>
                    <a:lnTo>
                      <a:pt x="3709" y="0"/>
                    </a:lnTo>
                    <a:lnTo>
                      <a:pt x="322" y="0"/>
                    </a:lnTo>
                    <a:lnTo>
                      <a:pt x="161" y="4116"/>
                    </a:lnTo>
                    <a:lnTo>
                      <a:pt x="0" y="9498"/>
                    </a:lnTo>
                    <a:lnTo>
                      <a:pt x="0" y="17414"/>
                    </a:lnTo>
                    <a:lnTo>
                      <a:pt x="5322" y="17414"/>
                    </a:lnTo>
                    <a:lnTo>
                      <a:pt x="8387" y="18047"/>
                    </a:lnTo>
                    <a:lnTo>
                      <a:pt x="11612" y="18047"/>
                    </a:lnTo>
                    <a:lnTo>
                      <a:pt x="11935" y="18364"/>
                    </a:lnTo>
                    <a:lnTo>
                      <a:pt x="12258" y="18364"/>
                    </a:lnTo>
                    <a:lnTo>
                      <a:pt x="13387" y="18364"/>
                    </a:lnTo>
                    <a:lnTo>
                      <a:pt x="15161" y="18364"/>
                    </a:lnTo>
                    <a:lnTo>
                      <a:pt x="15806" y="18680"/>
                    </a:lnTo>
                    <a:lnTo>
                      <a:pt x="19032" y="18680"/>
                    </a:lnTo>
                    <a:lnTo>
                      <a:pt x="22258" y="18680"/>
                    </a:lnTo>
                    <a:lnTo>
                      <a:pt x="24032" y="19313"/>
                    </a:lnTo>
                    <a:lnTo>
                      <a:pt x="26612" y="19313"/>
                    </a:lnTo>
                    <a:lnTo>
                      <a:pt x="27741" y="19630"/>
                    </a:lnTo>
                    <a:lnTo>
                      <a:pt x="28387" y="19630"/>
                    </a:lnTo>
                    <a:lnTo>
                      <a:pt x="29193" y="19630"/>
                    </a:lnTo>
                    <a:lnTo>
                      <a:pt x="32903" y="19630"/>
                    </a:lnTo>
                    <a:lnTo>
                      <a:pt x="34032" y="19630"/>
                    </a:lnTo>
                    <a:lnTo>
                      <a:pt x="36129" y="19630"/>
                    </a:lnTo>
                    <a:lnTo>
                      <a:pt x="36451" y="19630"/>
                    </a:lnTo>
                    <a:lnTo>
                      <a:pt x="41612" y="20263"/>
                    </a:lnTo>
                    <a:lnTo>
                      <a:pt x="41612" y="24696"/>
                    </a:lnTo>
                    <a:lnTo>
                      <a:pt x="41290" y="35461"/>
                    </a:lnTo>
                    <a:lnTo>
                      <a:pt x="41290" y="37361"/>
                    </a:lnTo>
                    <a:lnTo>
                      <a:pt x="41290" y="40527"/>
                    </a:lnTo>
                    <a:lnTo>
                      <a:pt x="41290" y="41477"/>
                    </a:lnTo>
                    <a:lnTo>
                      <a:pt x="41129" y="43693"/>
                    </a:lnTo>
                    <a:lnTo>
                      <a:pt x="41129" y="46226"/>
                    </a:lnTo>
                    <a:lnTo>
                      <a:pt x="41129" y="50659"/>
                    </a:lnTo>
                    <a:lnTo>
                      <a:pt x="41129" y="55092"/>
                    </a:lnTo>
                    <a:lnTo>
                      <a:pt x="41129" y="56042"/>
                    </a:lnTo>
                    <a:lnTo>
                      <a:pt x="41129" y="57625"/>
                    </a:lnTo>
                    <a:lnTo>
                      <a:pt x="41129" y="62058"/>
                    </a:lnTo>
                    <a:lnTo>
                      <a:pt x="41129" y="63324"/>
                    </a:lnTo>
                    <a:lnTo>
                      <a:pt x="41129" y="66174"/>
                    </a:lnTo>
                    <a:lnTo>
                      <a:pt x="41129" y="67757"/>
                    </a:lnTo>
                    <a:lnTo>
                      <a:pt x="40967" y="71240"/>
                    </a:lnTo>
                    <a:lnTo>
                      <a:pt x="40967" y="76622"/>
                    </a:lnTo>
                    <a:lnTo>
                      <a:pt x="40967" y="78839"/>
                    </a:lnTo>
                    <a:lnTo>
                      <a:pt x="40967" y="81055"/>
                    </a:lnTo>
                    <a:lnTo>
                      <a:pt x="40645" y="87704"/>
                    </a:lnTo>
                    <a:lnTo>
                      <a:pt x="41290" y="87387"/>
                    </a:lnTo>
                    <a:lnTo>
                      <a:pt x="43225" y="89604"/>
                    </a:lnTo>
                    <a:lnTo>
                      <a:pt x="44193" y="92453"/>
                    </a:lnTo>
                    <a:lnTo>
                      <a:pt x="47903" y="93403"/>
                    </a:lnTo>
                    <a:lnTo>
                      <a:pt x="48225" y="93403"/>
                    </a:lnTo>
                    <a:lnTo>
                      <a:pt x="51451" y="94670"/>
                    </a:lnTo>
                    <a:lnTo>
                      <a:pt x="51935" y="95620"/>
                    </a:lnTo>
                    <a:lnTo>
                      <a:pt x="52096" y="99736"/>
                    </a:lnTo>
                    <a:lnTo>
                      <a:pt x="53225" y="101002"/>
                    </a:lnTo>
                    <a:lnTo>
                      <a:pt x="54193" y="100686"/>
                    </a:lnTo>
                    <a:lnTo>
                      <a:pt x="55645" y="101002"/>
                    </a:lnTo>
                    <a:lnTo>
                      <a:pt x="58548" y="103218"/>
                    </a:lnTo>
                    <a:lnTo>
                      <a:pt x="60322" y="102269"/>
                    </a:lnTo>
                    <a:lnTo>
                      <a:pt x="60322" y="102585"/>
                    </a:lnTo>
                    <a:lnTo>
                      <a:pt x="61290" y="103218"/>
                    </a:lnTo>
                    <a:lnTo>
                      <a:pt x="62258" y="104802"/>
                    </a:lnTo>
                    <a:lnTo>
                      <a:pt x="63064" y="105435"/>
                    </a:lnTo>
                    <a:lnTo>
                      <a:pt x="65806" y="103218"/>
                    </a:lnTo>
                    <a:lnTo>
                      <a:pt x="66612" y="103535"/>
                    </a:lnTo>
                    <a:lnTo>
                      <a:pt x="67419" y="103218"/>
                    </a:lnTo>
                    <a:lnTo>
                      <a:pt x="68064" y="102585"/>
                    </a:lnTo>
                    <a:lnTo>
                      <a:pt x="68225" y="107968"/>
                    </a:lnTo>
                    <a:lnTo>
                      <a:pt x="69516" y="107968"/>
                    </a:lnTo>
                    <a:lnTo>
                      <a:pt x="69516" y="111451"/>
                    </a:lnTo>
                    <a:lnTo>
                      <a:pt x="71129" y="113034"/>
                    </a:lnTo>
                    <a:lnTo>
                      <a:pt x="74677" y="108601"/>
                    </a:lnTo>
                    <a:lnTo>
                      <a:pt x="75483" y="111134"/>
                    </a:lnTo>
                    <a:lnTo>
                      <a:pt x="76129" y="110817"/>
                    </a:lnTo>
                    <a:lnTo>
                      <a:pt x="76451" y="110817"/>
                    </a:lnTo>
                    <a:lnTo>
                      <a:pt x="78064" y="113667"/>
                    </a:lnTo>
                    <a:lnTo>
                      <a:pt x="80967" y="112084"/>
                    </a:lnTo>
                    <a:lnTo>
                      <a:pt x="80806" y="115883"/>
                    </a:lnTo>
                    <a:lnTo>
                      <a:pt x="81935" y="117467"/>
                    </a:lnTo>
                    <a:lnTo>
                      <a:pt x="84354" y="109234"/>
                    </a:lnTo>
                    <a:lnTo>
                      <a:pt x="84516" y="109234"/>
                    </a:lnTo>
                    <a:lnTo>
                      <a:pt x="87258" y="113667"/>
                    </a:lnTo>
                    <a:lnTo>
                      <a:pt x="89354" y="111134"/>
                    </a:lnTo>
                    <a:lnTo>
                      <a:pt x="89516" y="111134"/>
                    </a:lnTo>
                    <a:lnTo>
                      <a:pt x="89354" y="112084"/>
                    </a:lnTo>
                    <a:lnTo>
                      <a:pt x="90806" y="115567"/>
                    </a:lnTo>
                    <a:lnTo>
                      <a:pt x="91935" y="115567"/>
                    </a:lnTo>
                    <a:lnTo>
                      <a:pt x="92419" y="116833"/>
                    </a:lnTo>
                    <a:lnTo>
                      <a:pt x="94193" y="115567"/>
                    </a:lnTo>
                    <a:lnTo>
                      <a:pt x="97741" y="111451"/>
                    </a:lnTo>
                    <a:lnTo>
                      <a:pt x="100000" y="112401"/>
                    </a:lnTo>
                    <a:lnTo>
                      <a:pt x="101451" y="111451"/>
                    </a:lnTo>
                    <a:lnTo>
                      <a:pt x="101612" y="110817"/>
                    </a:lnTo>
                    <a:lnTo>
                      <a:pt x="103709" y="109868"/>
                    </a:lnTo>
                    <a:lnTo>
                      <a:pt x="103709" y="108918"/>
                    </a:lnTo>
                    <a:lnTo>
                      <a:pt x="104032" y="109234"/>
                    </a:lnTo>
                    <a:lnTo>
                      <a:pt x="104516" y="110817"/>
                    </a:lnTo>
                    <a:lnTo>
                      <a:pt x="104354" y="110817"/>
                    </a:lnTo>
                    <a:lnTo>
                      <a:pt x="107903" y="110817"/>
                    </a:lnTo>
                    <a:lnTo>
                      <a:pt x="108387" y="110817"/>
                    </a:lnTo>
                    <a:lnTo>
                      <a:pt x="108548" y="108918"/>
                    </a:lnTo>
                    <a:lnTo>
                      <a:pt x="110161" y="108601"/>
                    </a:lnTo>
                    <a:lnTo>
                      <a:pt x="110645" y="108918"/>
                    </a:lnTo>
                    <a:lnTo>
                      <a:pt x="110645" y="109868"/>
                    </a:lnTo>
                    <a:lnTo>
                      <a:pt x="112419" y="111134"/>
                    </a:lnTo>
                    <a:lnTo>
                      <a:pt x="114193" y="115250"/>
                    </a:lnTo>
                    <a:lnTo>
                      <a:pt x="114838" y="115567"/>
                    </a:lnTo>
                    <a:lnTo>
                      <a:pt x="114838" y="114617"/>
                    </a:lnTo>
                    <a:lnTo>
                      <a:pt x="115967" y="115250"/>
                    </a:lnTo>
                    <a:lnTo>
                      <a:pt x="115967" y="115883"/>
                    </a:lnTo>
                    <a:lnTo>
                      <a:pt x="116129" y="115883"/>
                    </a:lnTo>
                    <a:lnTo>
                      <a:pt x="115967" y="116517"/>
                    </a:lnTo>
                    <a:lnTo>
                      <a:pt x="117741" y="117467"/>
                    </a:lnTo>
                    <a:lnTo>
                      <a:pt x="119354" y="119683"/>
                    </a:lnTo>
                    <a:lnTo>
                      <a:pt x="119838" y="118733"/>
                    </a:lnTo>
                    <a:lnTo>
                      <a:pt x="119838" y="109868"/>
                    </a:lnTo>
                    <a:lnTo>
                      <a:pt x="119838" y="108918"/>
                    </a:lnTo>
                    <a:lnTo>
                      <a:pt x="119838" y="107968"/>
                    </a:lnTo>
                    <a:lnTo>
                      <a:pt x="119838" y="107018"/>
                    </a:lnTo>
                    <a:lnTo>
                      <a:pt x="119838" y="101952"/>
                    </a:lnTo>
                    <a:lnTo>
                      <a:pt x="119838" y="99736"/>
                    </a:lnTo>
                    <a:lnTo>
                      <a:pt x="119838" y="97519"/>
                    </a:lnTo>
                    <a:lnTo>
                      <a:pt x="119838" y="89920"/>
                    </a:lnTo>
                    <a:lnTo>
                      <a:pt x="119516" y="88021"/>
                    </a:lnTo>
                    <a:lnTo>
                      <a:pt x="119516" y="83905"/>
                    </a:lnTo>
                    <a:lnTo>
                      <a:pt x="119516" y="82005"/>
                    </a:lnTo>
                    <a:lnTo>
                      <a:pt x="119516" y="80738"/>
                    </a:lnTo>
                    <a:lnTo>
                      <a:pt x="119516" y="75356"/>
                    </a:lnTo>
                    <a:lnTo>
                      <a:pt x="119516" y="73456"/>
                    </a:lnTo>
                    <a:lnTo>
                      <a:pt x="119516" y="62691"/>
                    </a:lnTo>
                    <a:lnTo>
                      <a:pt x="119354" y="58258"/>
                    </a:lnTo>
                    <a:lnTo>
                      <a:pt x="119354" y="57625"/>
                    </a:lnTo>
                    <a:lnTo>
                      <a:pt x="119354" y="57308"/>
                    </a:lnTo>
                    <a:lnTo>
                      <a:pt x="119516" y="57308"/>
                    </a:lnTo>
                    <a:lnTo>
                      <a:pt x="119354" y="57308"/>
                    </a:lnTo>
                    <a:lnTo>
                      <a:pt x="119032" y="53825"/>
                    </a:lnTo>
                    <a:lnTo>
                      <a:pt x="119032" y="53192"/>
                    </a:lnTo>
                    <a:lnTo>
                      <a:pt x="118709" y="48759"/>
                    </a:lnTo>
                    <a:lnTo>
                      <a:pt x="118709" y="47493"/>
                    </a:lnTo>
                    <a:lnTo>
                      <a:pt x="118709" y="46543"/>
                    </a:lnTo>
                    <a:lnTo>
                      <a:pt x="118387" y="44960"/>
                    </a:lnTo>
                    <a:lnTo>
                      <a:pt x="118225" y="43060"/>
                    </a:lnTo>
                    <a:lnTo>
                      <a:pt x="117903" y="40844"/>
                    </a:lnTo>
                    <a:lnTo>
                      <a:pt x="117580" y="32928"/>
                    </a:lnTo>
                    <a:lnTo>
                      <a:pt x="117258" y="31978"/>
                    </a:lnTo>
                    <a:lnTo>
                      <a:pt x="117096" y="307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7" name="Shape 108" descr="South Dakota has a goal, 10 percent by 2015." title="South Dakota">
                <a:extLst>
                  <a:ext uri="{FF2B5EF4-FFF2-40B4-BE49-F238E27FC236}">
                    <a16:creationId xmlns:a16="http://schemas.microsoft.com/office/drawing/2014/main" id="{3FB8E4CD-3EC8-7F4F-8B30-2F9E00552F09}"/>
                  </a:ext>
                </a:extLst>
              </p:cNvPr>
              <p:cNvSpPr/>
              <p:nvPr/>
            </p:nvSpPr>
            <p:spPr>
              <a:xfrm>
                <a:off x="3882198" y="1961592"/>
                <a:ext cx="965410" cy="601999"/>
              </a:xfrm>
              <a:custGeom>
                <a:avLst/>
                <a:gdLst/>
                <a:ahLst/>
                <a:cxnLst/>
                <a:rect l="0" t="0" r="0" b="0"/>
                <a:pathLst>
                  <a:path w="120000" h="120000" extrusionOk="0">
                    <a:moveTo>
                      <a:pt x="108419" y="109175"/>
                    </a:moveTo>
                    <a:lnTo>
                      <a:pt x="108818" y="110103"/>
                    </a:lnTo>
                    <a:lnTo>
                      <a:pt x="110615" y="110412"/>
                    </a:lnTo>
                    <a:lnTo>
                      <a:pt x="113810" y="112268"/>
                    </a:lnTo>
                    <a:lnTo>
                      <a:pt x="115607" y="115360"/>
                    </a:lnTo>
                    <a:lnTo>
                      <a:pt x="116605" y="118144"/>
                    </a:lnTo>
                    <a:lnTo>
                      <a:pt x="118402" y="119072"/>
                    </a:lnTo>
                    <a:lnTo>
                      <a:pt x="119800" y="119690"/>
                    </a:lnTo>
                    <a:lnTo>
                      <a:pt x="119201" y="119072"/>
                    </a:lnTo>
                    <a:lnTo>
                      <a:pt x="118801" y="116907"/>
                    </a:lnTo>
                    <a:lnTo>
                      <a:pt x="118801" y="115979"/>
                    </a:lnTo>
                    <a:lnTo>
                      <a:pt x="116605" y="112268"/>
                    </a:lnTo>
                    <a:lnTo>
                      <a:pt x="118003" y="105463"/>
                    </a:lnTo>
                    <a:lnTo>
                      <a:pt x="118602" y="103608"/>
                    </a:lnTo>
                    <a:lnTo>
                      <a:pt x="118602" y="100515"/>
                    </a:lnTo>
                    <a:lnTo>
                      <a:pt x="119201" y="99278"/>
                    </a:lnTo>
                    <a:lnTo>
                      <a:pt x="119400" y="98041"/>
                    </a:lnTo>
                    <a:lnTo>
                      <a:pt x="118602" y="94639"/>
                    </a:lnTo>
                    <a:lnTo>
                      <a:pt x="117803" y="93711"/>
                    </a:lnTo>
                    <a:lnTo>
                      <a:pt x="118003" y="89381"/>
                    </a:lnTo>
                    <a:lnTo>
                      <a:pt x="117004" y="85670"/>
                    </a:lnTo>
                    <a:lnTo>
                      <a:pt x="118402" y="85670"/>
                    </a:lnTo>
                    <a:lnTo>
                      <a:pt x="119201" y="85670"/>
                    </a:lnTo>
                    <a:lnTo>
                      <a:pt x="119201" y="81340"/>
                    </a:lnTo>
                    <a:lnTo>
                      <a:pt x="119201" y="77010"/>
                    </a:lnTo>
                    <a:lnTo>
                      <a:pt x="119201" y="73608"/>
                    </a:lnTo>
                    <a:lnTo>
                      <a:pt x="118801" y="68969"/>
                    </a:lnTo>
                    <a:lnTo>
                      <a:pt x="118801" y="64639"/>
                    </a:lnTo>
                    <a:lnTo>
                      <a:pt x="118801" y="62164"/>
                    </a:lnTo>
                    <a:lnTo>
                      <a:pt x="118801" y="51030"/>
                    </a:lnTo>
                    <a:lnTo>
                      <a:pt x="118801" y="47938"/>
                    </a:lnTo>
                    <a:lnTo>
                      <a:pt x="118801" y="41752"/>
                    </a:lnTo>
                    <a:lnTo>
                      <a:pt x="118801" y="36185"/>
                    </a:lnTo>
                    <a:lnTo>
                      <a:pt x="118602" y="26597"/>
                    </a:lnTo>
                    <a:lnTo>
                      <a:pt x="118402" y="24432"/>
                    </a:lnTo>
                    <a:lnTo>
                      <a:pt x="117803" y="22886"/>
                    </a:lnTo>
                    <a:lnTo>
                      <a:pt x="115806" y="21649"/>
                    </a:lnTo>
                    <a:lnTo>
                      <a:pt x="112412" y="15773"/>
                    </a:lnTo>
                    <a:lnTo>
                      <a:pt x="112412" y="14845"/>
                    </a:lnTo>
                    <a:lnTo>
                      <a:pt x="115607" y="10515"/>
                    </a:lnTo>
                    <a:lnTo>
                      <a:pt x="116605" y="4020"/>
                    </a:lnTo>
                    <a:lnTo>
                      <a:pt x="113810" y="4020"/>
                    </a:lnTo>
                    <a:lnTo>
                      <a:pt x="110016" y="4639"/>
                    </a:lnTo>
                    <a:lnTo>
                      <a:pt x="106622" y="4639"/>
                    </a:lnTo>
                    <a:lnTo>
                      <a:pt x="106422" y="4639"/>
                    </a:lnTo>
                    <a:lnTo>
                      <a:pt x="102628" y="4639"/>
                    </a:lnTo>
                    <a:lnTo>
                      <a:pt x="95440" y="4639"/>
                    </a:lnTo>
                    <a:lnTo>
                      <a:pt x="95041" y="4639"/>
                    </a:lnTo>
                    <a:lnTo>
                      <a:pt x="94841" y="4639"/>
                    </a:lnTo>
                    <a:lnTo>
                      <a:pt x="91247" y="4639"/>
                    </a:lnTo>
                    <a:lnTo>
                      <a:pt x="89251" y="4639"/>
                    </a:lnTo>
                    <a:lnTo>
                      <a:pt x="84059" y="4020"/>
                    </a:lnTo>
                    <a:lnTo>
                      <a:pt x="83460" y="4020"/>
                    </a:lnTo>
                    <a:lnTo>
                      <a:pt x="79866" y="4020"/>
                    </a:lnTo>
                    <a:lnTo>
                      <a:pt x="76073" y="4020"/>
                    </a:lnTo>
                    <a:lnTo>
                      <a:pt x="70482" y="4020"/>
                    </a:lnTo>
                    <a:lnTo>
                      <a:pt x="69084" y="4020"/>
                    </a:lnTo>
                    <a:lnTo>
                      <a:pt x="66489" y="4020"/>
                    </a:lnTo>
                    <a:lnTo>
                      <a:pt x="64692" y="4020"/>
                    </a:lnTo>
                    <a:lnTo>
                      <a:pt x="64692" y="3711"/>
                    </a:lnTo>
                    <a:lnTo>
                      <a:pt x="57504" y="3402"/>
                    </a:lnTo>
                    <a:lnTo>
                      <a:pt x="57104" y="3402"/>
                    </a:lnTo>
                    <a:lnTo>
                      <a:pt x="56905" y="3402"/>
                    </a:lnTo>
                    <a:lnTo>
                      <a:pt x="47720" y="3402"/>
                    </a:lnTo>
                    <a:lnTo>
                      <a:pt x="45923" y="2783"/>
                    </a:lnTo>
                    <a:lnTo>
                      <a:pt x="34542" y="2474"/>
                    </a:lnTo>
                    <a:lnTo>
                      <a:pt x="32545" y="2474"/>
                    </a:lnTo>
                    <a:lnTo>
                      <a:pt x="26955" y="1546"/>
                    </a:lnTo>
                    <a:lnTo>
                      <a:pt x="20366" y="1237"/>
                    </a:lnTo>
                    <a:lnTo>
                      <a:pt x="19567" y="1237"/>
                    </a:lnTo>
                    <a:lnTo>
                      <a:pt x="9783" y="309"/>
                    </a:lnTo>
                    <a:lnTo>
                      <a:pt x="4392" y="309"/>
                    </a:lnTo>
                    <a:lnTo>
                      <a:pt x="3594" y="0"/>
                    </a:lnTo>
                    <a:lnTo>
                      <a:pt x="3594" y="1855"/>
                    </a:lnTo>
                    <a:lnTo>
                      <a:pt x="3594" y="6185"/>
                    </a:lnTo>
                    <a:lnTo>
                      <a:pt x="2595" y="22886"/>
                    </a:lnTo>
                    <a:lnTo>
                      <a:pt x="2595" y="24432"/>
                    </a:lnTo>
                    <a:lnTo>
                      <a:pt x="2396" y="31237"/>
                    </a:lnTo>
                    <a:lnTo>
                      <a:pt x="2595" y="31546"/>
                    </a:lnTo>
                    <a:lnTo>
                      <a:pt x="2196" y="31546"/>
                    </a:lnTo>
                    <a:lnTo>
                      <a:pt x="1797" y="39896"/>
                    </a:lnTo>
                    <a:lnTo>
                      <a:pt x="1797" y="45773"/>
                    </a:lnTo>
                    <a:lnTo>
                      <a:pt x="1597" y="47938"/>
                    </a:lnTo>
                    <a:lnTo>
                      <a:pt x="1198" y="56597"/>
                    </a:lnTo>
                    <a:lnTo>
                      <a:pt x="1198" y="59072"/>
                    </a:lnTo>
                    <a:lnTo>
                      <a:pt x="1198" y="60000"/>
                    </a:lnTo>
                    <a:lnTo>
                      <a:pt x="998" y="64639"/>
                    </a:lnTo>
                    <a:lnTo>
                      <a:pt x="798" y="69896"/>
                    </a:lnTo>
                    <a:lnTo>
                      <a:pt x="798" y="73298"/>
                    </a:lnTo>
                    <a:lnTo>
                      <a:pt x="399" y="77010"/>
                    </a:lnTo>
                    <a:lnTo>
                      <a:pt x="199" y="81340"/>
                    </a:lnTo>
                    <a:lnTo>
                      <a:pt x="199" y="81649"/>
                    </a:lnTo>
                    <a:lnTo>
                      <a:pt x="199" y="82268"/>
                    </a:lnTo>
                    <a:lnTo>
                      <a:pt x="199" y="85670"/>
                    </a:lnTo>
                    <a:lnTo>
                      <a:pt x="0" y="94329"/>
                    </a:lnTo>
                    <a:lnTo>
                      <a:pt x="0" y="98041"/>
                    </a:lnTo>
                    <a:lnTo>
                      <a:pt x="199" y="98659"/>
                    </a:lnTo>
                    <a:lnTo>
                      <a:pt x="399" y="98659"/>
                    </a:lnTo>
                    <a:lnTo>
                      <a:pt x="8386" y="98969"/>
                    </a:lnTo>
                    <a:lnTo>
                      <a:pt x="12379" y="98969"/>
                    </a:lnTo>
                    <a:lnTo>
                      <a:pt x="12978" y="99278"/>
                    </a:lnTo>
                    <a:lnTo>
                      <a:pt x="16173" y="99896"/>
                    </a:lnTo>
                    <a:lnTo>
                      <a:pt x="18169" y="99896"/>
                    </a:lnTo>
                    <a:lnTo>
                      <a:pt x="18768" y="99896"/>
                    </a:lnTo>
                    <a:lnTo>
                      <a:pt x="19567" y="99896"/>
                    </a:lnTo>
                    <a:lnTo>
                      <a:pt x="24559" y="100206"/>
                    </a:lnTo>
                    <a:lnTo>
                      <a:pt x="28153" y="100515"/>
                    </a:lnTo>
                    <a:lnTo>
                      <a:pt x="30549" y="100515"/>
                    </a:lnTo>
                    <a:lnTo>
                      <a:pt x="35940" y="101134"/>
                    </a:lnTo>
                    <a:lnTo>
                      <a:pt x="36938" y="101134"/>
                    </a:lnTo>
                    <a:lnTo>
                      <a:pt x="44126" y="101443"/>
                    </a:lnTo>
                    <a:lnTo>
                      <a:pt x="50316" y="102061"/>
                    </a:lnTo>
                    <a:lnTo>
                      <a:pt x="55507" y="102061"/>
                    </a:lnTo>
                    <a:lnTo>
                      <a:pt x="60299" y="102061"/>
                    </a:lnTo>
                    <a:lnTo>
                      <a:pt x="70682" y="102371"/>
                    </a:lnTo>
                    <a:lnTo>
                      <a:pt x="75074" y="102371"/>
                    </a:lnTo>
                    <a:lnTo>
                      <a:pt x="87054" y="102680"/>
                    </a:lnTo>
                    <a:lnTo>
                      <a:pt x="89051" y="105773"/>
                    </a:lnTo>
                    <a:lnTo>
                      <a:pt x="90049" y="106701"/>
                    </a:lnTo>
                    <a:lnTo>
                      <a:pt x="90848" y="107010"/>
                    </a:lnTo>
                    <a:lnTo>
                      <a:pt x="92645" y="107938"/>
                    </a:lnTo>
                    <a:lnTo>
                      <a:pt x="95041" y="110412"/>
                    </a:lnTo>
                    <a:lnTo>
                      <a:pt x="97038" y="107010"/>
                    </a:lnTo>
                    <a:lnTo>
                      <a:pt x="100632" y="107938"/>
                    </a:lnTo>
                    <a:lnTo>
                      <a:pt x="101231" y="107938"/>
                    </a:lnTo>
                    <a:lnTo>
                      <a:pt x="102828" y="107010"/>
                    </a:lnTo>
                    <a:lnTo>
                      <a:pt x="103028" y="107628"/>
                    </a:lnTo>
                    <a:lnTo>
                      <a:pt x="107021" y="107010"/>
                    </a:lnTo>
                    <a:lnTo>
                      <a:pt x="108419" y="10917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8" name="Shape 109" descr="Utah has a goal, 20 percent by 2025." title="Utah">
                <a:extLst>
                  <a:ext uri="{FF2B5EF4-FFF2-40B4-BE49-F238E27FC236}">
                    <a16:creationId xmlns:a16="http://schemas.microsoft.com/office/drawing/2014/main" id="{0BC78EFC-3A63-0445-82DE-AB4013E89B65}"/>
                  </a:ext>
                </a:extLst>
              </p:cNvPr>
              <p:cNvSpPr/>
              <p:nvPr/>
            </p:nvSpPr>
            <p:spPr>
              <a:xfrm>
                <a:off x="2460870" y="2486646"/>
                <a:ext cx="752630" cy="931176"/>
              </a:xfrm>
              <a:custGeom>
                <a:avLst/>
                <a:gdLst/>
                <a:ahLst/>
                <a:cxnLst/>
                <a:rect l="0" t="0" r="0" b="0"/>
                <a:pathLst>
                  <a:path w="120000" h="120000" extrusionOk="0">
                    <a:moveTo>
                      <a:pt x="4851" y="83138"/>
                    </a:moveTo>
                    <a:lnTo>
                      <a:pt x="3063" y="91552"/>
                    </a:lnTo>
                    <a:lnTo>
                      <a:pt x="3063" y="91752"/>
                    </a:lnTo>
                    <a:lnTo>
                      <a:pt x="2297" y="95158"/>
                    </a:lnTo>
                    <a:lnTo>
                      <a:pt x="1531" y="98764"/>
                    </a:lnTo>
                    <a:lnTo>
                      <a:pt x="0" y="105976"/>
                    </a:lnTo>
                    <a:lnTo>
                      <a:pt x="0" y="108180"/>
                    </a:lnTo>
                    <a:lnTo>
                      <a:pt x="6638" y="109181"/>
                    </a:lnTo>
                    <a:lnTo>
                      <a:pt x="14042" y="109983"/>
                    </a:lnTo>
                    <a:lnTo>
                      <a:pt x="24255" y="111385"/>
                    </a:lnTo>
                    <a:lnTo>
                      <a:pt x="25021" y="111385"/>
                    </a:lnTo>
                    <a:lnTo>
                      <a:pt x="27829" y="111585"/>
                    </a:lnTo>
                    <a:lnTo>
                      <a:pt x="31914" y="112186"/>
                    </a:lnTo>
                    <a:lnTo>
                      <a:pt x="49021" y="113789"/>
                    </a:lnTo>
                    <a:lnTo>
                      <a:pt x="54638" y="114590"/>
                    </a:lnTo>
                    <a:lnTo>
                      <a:pt x="56425" y="114590"/>
                    </a:lnTo>
                    <a:lnTo>
                      <a:pt x="60000" y="114991"/>
                    </a:lnTo>
                    <a:lnTo>
                      <a:pt x="65617" y="115592"/>
                    </a:lnTo>
                    <a:lnTo>
                      <a:pt x="70978" y="115993"/>
                    </a:lnTo>
                    <a:lnTo>
                      <a:pt x="76595" y="116594"/>
                    </a:lnTo>
                    <a:lnTo>
                      <a:pt x="76851" y="116994"/>
                    </a:lnTo>
                    <a:lnTo>
                      <a:pt x="86808" y="117796"/>
                    </a:lnTo>
                    <a:lnTo>
                      <a:pt x="94978" y="118597"/>
                    </a:lnTo>
                    <a:lnTo>
                      <a:pt x="97787" y="118797"/>
                    </a:lnTo>
                    <a:lnTo>
                      <a:pt x="107489" y="119799"/>
                    </a:lnTo>
                    <a:lnTo>
                      <a:pt x="109021" y="109181"/>
                    </a:lnTo>
                    <a:lnTo>
                      <a:pt x="109276" y="108781"/>
                    </a:lnTo>
                    <a:lnTo>
                      <a:pt x="109787" y="103171"/>
                    </a:lnTo>
                    <a:lnTo>
                      <a:pt x="110553" y="100166"/>
                    </a:lnTo>
                    <a:lnTo>
                      <a:pt x="110553" y="97762"/>
                    </a:lnTo>
                    <a:lnTo>
                      <a:pt x="111063" y="94357"/>
                    </a:lnTo>
                    <a:lnTo>
                      <a:pt x="111063" y="94156"/>
                    </a:lnTo>
                    <a:lnTo>
                      <a:pt x="111063" y="91752"/>
                    </a:lnTo>
                    <a:lnTo>
                      <a:pt x="111829" y="86744"/>
                    </a:lnTo>
                    <a:lnTo>
                      <a:pt x="112595" y="81335"/>
                    </a:lnTo>
                    <a:lnTo>
                      <a:pt x="113617" y="75926"/>
                    </a:lnTo>
                    <a:lnTo>
                      <a:pt x="114638" y="67913"/>
                    </a:lnTo>
                    <a:lnTo>
                      <a:pt x="115148" y="65108"/>
                    </a:lnTo>
                    <a:lnTo>
                      <a:pt x="115404" y="62303"/>
                    </a:lnTo>
                    <a:lnTo>
                      <a:pt x="115404" y="61502"/>
                    </a:lnTo>
                    <a:lnTo>
                      <a:pt x="116170" y="56694"/>
                    </a:lnTo>
                    <a:lnTo>
                      <a:pt x="116425" y="54290"/>
                    </a:lnTo>
                    <a:lnTo>
                      <a:pt x="117191" y="49282"/>
                    </a:lnTo>
                    <a:lnTo>
                      <a:pt x="117957" y="44474"/>
                    </a:lnTo>
                    <a:lnTo>
                      <a:pt x="118468" y="40267"/>
                    </a:lnTo>
                    <a:lnTo>
                      <a:pt x="118468" y="40066"/>
                    </a:lnTo>
                    <a:lnTo>
                      <a:pt x="118978" y="37863"/>
                    </a:lnTo>
                    <a:lnTo>
                      <a:pt x="119234" y="35058"/>
                    </a:lnTo>
                    <a:lnTo>
                      <a:pt x="119744" y="32253"/>
                    </a:lnTo>
                    <a:lnTo>
                      <a:pt x="110553" y="31452"/>
                    </a:lnTo>
                    <a:lnTo>
                      <a:pt x="109787" y="31452"/>
                    </a:lnTo>
                    <a:lnTo>
                      <a:pt x="100085" y="30450"/>
                    </a:lnTo>
                    <a:lnTo>
                      <a:pt x="99063" y="30450"/>
                    </a:lnTo>
                    <a:lnTo>
                      <a:pt x="94468" y="30250"/>
                    </a:lnTo>
                    <a:lnTo>
                      <a:pt x="78638" y="28647"/>
                    </a:lnTo>
                    <a:lnTo>
                      <a:pt x="79404" y="23038"/>
                    </a:lnTo>
                    <a:lnTo>
                      <a:pt x="80170" y="18831"/>
                    </a:lnTo>
                    <a:lnTo>
                      <a:pt x="80425" y="17429"/>
                    </a:lnTo>
                    <a:lnTo>
                      <a:pt x="80680" y="15826"/>
                    </a:lnTo>
                    <a:lnTo>
                      <a:pt x="81191" y="12220"/>
                    </a:lnTo>
                    <a:lnTo>
                      <a:pt x="81702" y="10417"/>
                    </a:lnTo>
                    <a:lnTo>
                      <a:pt x="82212" y="6611"/>
                    </a:lnTo>
                    <a:lnTo>
                      <a:pt x="74297" y="6010"/>
                    </a:lnTo>
                    <a:lnTo>
                      <a:pt x="74042" y="6010"/>
                    </a:lnTo>
                    <a:lnTo>
                      <a:pt x="72510" y="5809"/>
                    </a:lnTo>
                    <a:lnTo>
                      <a:pt x="68170" y="5208"/>
                    </a:lnTo>
                    <a:lnTo>
                      <a:pt x="63063" y="4607"/>
                    </a:lnTo>
                    <a:lnTo>
                      <a:pt x="60510" y="4607"/>
                    </a:lnTo>
                    <a:lnTo>
                      <a:pt x="59489" y="4407"/>
                    </a:lnTo>
                    <a:lnTo>
                      <a:pt x="59234" y="4407"/>
                    </a:lnTo>
                    <a:lnTo>
                      <a:pt x="59234" y="4006"/>
                    </a:lnTo>
                    <a:lnTo>
                      <a:pt x="42893" y="2404"/>
                    </a:lnTo>
                    <a:lnTo>
                      <a:pt x="37787" y="1803"/>
                    </a:lnTo>
                    <a:lnTo>
                      <a:pt x="27829" y="1001"/>
                    </a:lnTo>
                    <a:lnTo>
                      <a:pt x="21702" y="0"/>
                    </a:lnTo>
                    <a:lnTo>
                      <a:pt x="21446" y="2404"/>
                    </a:lnTo>
                    <a:lnTo>
                      <a:pt x="18893" y="14424"/>
                    </a:lnTo>
                    <a:lnTo>
                      <a:pt x="17617" y="21636"/>
                    </a:lnTo>
                    <a:lnTo>
                      <a:pt x="15829" y="29649"/>
                    </a:lnTo>
                    <a:lnTo>
                      <a:pt x="14297" y="35659"/>
                    </a:lnTo>
                    <a:lnTo>
                      <a:pt x="13276" y="40667"/>
                    </a:lnTo>
                    <a:lnTo>
                      <a:pt x="13021" y="43071"/>
                    </a:lnTo>
                    <a:lnTo>
                      <a:pt x="12510" y="45075"/>
                    </a:lnTo>
                    <a:lnTo>
                      <a:pt x="12000" y="48280"/>
                    </a:lnTo>
                    <a:lnTo>
                      <a:pt x="10723" y="53088"/>
                    </a:lnTo>
                    <a:lnTo>
                      <a:pt x="10723" y="53889"/>
                    </a:lnTo>
                    <a:lnTo>
                      <a:pt x="7659" y="67913"/>
                    </a:lnTo>
                    <a:lnTo>
                      <a:pt x="7404" y="71719"/>
                    </a:lnTo>
                    <a:lnTo>
                      <a:pt x="6893" y="72921"/>
                    </a:lnTo>
                    <a:lnTo>
                      <a:pt x="6638" y="73923"/>
                    </a:lnTo>
                    <a:lnTo>
                      <a:pt x="6127" y="75726"/>
                    </a:lnTo>
                    <a:lnTo>
                      <a:pt x="5106" y="80133"/>
                    </a:lnTo>
                    <a:lnTo>
                      <a:pt x="4851" y="8313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9" name="Shape 110" descr="Vermont has a goal, renewable energy must meet  any increase in retail energy sales by 2012" title="Vermont">
                <a:extLst>
                  <a:ext uri="{FF2B5EF4-FFF2-40B4-BE49-F238E27FC236}">
                    <a16:creationId xmlns:a16="http://schemas.microsoft.com/office/drawing/2014/main" id="{A8B936D0-6230-0E45-8EB3-9FDC5D3C27C5}"/>
                  </a:ext>
                </a:extLst>
              </p:cNvPr>
              <p:cNvSpPr/>
              <p:nvPr/>
            </p:nvSpPr>
            <p:spPr>
              <a:xfrm>
                <a:off x="7649843" y="1730099"/>
                <a:ext cx="235427" cy="424507"/>
              </a:xfrm>
              <a:custGeom>
                <a:avLst/>
                <a:gdLst/>
                <a:ahLst/>
                <a:cxnLst/>
                <a:rect l="0" t="0" r="0" b="0"/>
                <a:pathLst>
                  <a:path w="120000" h="120000" extrusionOk="0">
                    <a:moveTo>
                      <a:pt x="25479" y="73406"/>
                    </a:moveTo>
                    <a:lnTo>
                      <a:pt x="24657" y="80000"/>
                    </a:lnTo>
                    <a:lnTo>
                      <a:pt x="31232" y="78681"/>
                    </a:lnTo>
                    <a:lnTo>
                      <a:pt x="41917" y="92747"/>
                    </a:lnTo>
                    <a:lnTo>
                      <a:pt x="42739" y="95824"/>
                    </a:lnTo>
                    <a:lnTo>
                      <a:pt x="45205" y="101538"/>
                    </a:lnTo>
                    <a:lnTo>
                      <a:pt x="48493" y="110329"/>
                    </a:lnTo>
                    <a:lnTo>
                      <a:pt x="50958" y="115164"/>
                    </a:lnTo>
                    <a:lnTo>
                      <a:pt x="52602" y="119560"/>
                    </a:lnTo>
                    <a:lnTo>
                      <a:pt x="52602" y="118681"/>
                    </a:lnTo>
                    <a:lnTo>
                      <a:pt x="65753" y="117362"/>
                    </a:lnTo>
                    <a:lnTo>
                      <a:pt x="67397" y="117362"/>
                    </a:lnTo>
                    <a:lnTo>
                      <a:pt x="69041" y="117362"/>
                    </a:lnTo>
                    <a:lnTo>
                      <a:pt x="69041" y="116923"/>
                    </a:lnTo>
                    <a:lnTo>
                      <a:pt x="69863" y="116923"/>
                    </a:lnTo>
                    <a:lnTo>
                      <a:pt x="74794" y="116923"/>
                    </a:lnTo>
                    <a:lnTo>
                      <a:pt x="85479" y="115164"/>
                    </a:lnTo>
                    <a:lnTo>
                      <a:pt x="101917" y="113846"/>
                    </a:lnTo>
                    <a:lnTo>
                      <a:pt x="104383" y="113406"/>
                    </a:lnTo>
                    <a:lnTo>
                      <a:pt x="95342" y="103736"/>
                    </a:lnTo>
                    <a:lnTo>
                      <a:pt x="96986" y="100659"/>
                    </a:lnTo>
                    <a:lnTo>
                      <a:pt x="95342" y="92747"/>
                    </a:lnTo>
                    <a:lnTo>
                      <a:pt x="95342" y="89670"/>
                    </a:lnTo>
                    <a:lnTo>
                      <a:pt x="91232" y="77362"/>
                    </a:lnTo>
                    <a:lnTo>
                      <a:pt x="90410" y="73406"/>
                    </a:lnTo>
                    <a:lnTo>
                      <a:pt x="92876" y="72087"/>
                    </a:lnTo>
                    <a:lnTo>
                      <a:pt x="91232" y="70769"/>
                    </a:lnTo>
                    <a:lnTo>
                      <a:pt x="93698" y="64615"/>
                    </a:lnTo>
                    <a:lnTo>
                      <a:pt x="96986" y="62857"/>
                    </a:lnTo>
                    <a:lnTo>
                      <a:pt x="96986" y="51868"/>
                    </a:lnTo>
                    <a:lnTo>
                      <a:pt x="99452" y="45274"/>
                    </a:lnTo>
                    <a:lnTo>
                      <a:pt x="96986" y="43956"/>
                    </a:lnTo>
                    <a:lnTo>
                      <a:pt x="95342" y="40000"/>
                    </a:lnTo>
                    <a:lnTo>
                      <a:pt x="96986" y="35604"/>
                    </a:lnTo>
                    <a:lnTo>
                      <a:pt x="106027" y="32967"/>
                    </a:lnTo>
                    <a:lnTo>
                      <a:pt x="107671" y="32087"/>
                    </a:lnTo>
                    <a:lnTo>
                      <a:pt x="109315" y="30329"/>
                    </a:lnTo>
                    <a:lnTo>
                      <a:pt x="119178" y="24175"/>
                    </a:lnTo>
                    <a:lnTo>
                      <a:pt x="109315" y="13186"/>
                    </a:lnTo>
                    <a:lnTo>
                      <a:pt x="114246" y="4835"/>
                    </a:lnTo>
                    <a:lnTo>
                      <a:pt x="110958" y="0"/>
                    </a:lnTo>
                    <a:lnTo>
                      <a:pt x="87945" y="3956"/>
                    </a:lnTo>
                    <a:lnTo>
                      <a:pt x="48493" y="8791"/>
                    </a:lnTo>
                    <a:lnTo>
                      <a:pt x="9041" y="14505"/>
                    </a:lnTo>
                    <a:lnTo>
                      <a:pt x="4931" y="14945"/>
                    </a:lnTo>
                    <a:lnTo>
                      <a:pt x="0" y="15384"/>
                    </a:lnTo>
                    <a:lnTo>
                      <a:pt x="821" y="22417"/>
                    </a:lnTo>
                    <a:lnTo>
                      <a:pt x="7397" y="35604"/>
                    </a:lnTo>
                    <a:lnTo>
                      <a:pt x="7397" y="36043"/>
                    </a:lnTo>
                    <a:lnTo>
                      <a:pt x="9863" y="36923"/>
                    </a:lnTo>
                    <a:lnTo>
                      <a:pt x="13150" y="38681"/>
                    </a:lnTo>
                    <a:lnTo>
                      <a:pt x="18082" y="49670"/>
                    </a:lnTo>
                    <a:lnTo>
                      <a:pt x="13972" y="53626"/>
                    </a:lnTo>
                    <a:lnTo>
                      <a:pt x="13972" y="59340"/>
                    </a:lnTo>
                    <a:lnTo>
                      <a:pt x="23835" y="71208"/>
                    </a:lnTo>
                    <a:lnTo>
                      <a:pt x="25479" y="7340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0" name="Shape 111" descr="Virginia, 15 percent by 2025." title="Virginia">
                <a:extLst>
                  <a:ext uri="{FF2B5EF4-FFF2-40B4-BE49-F238E27FC236}">
                    <a16:creationId xmlns:a16="http://schemas.microsoft.com/office/drawing/2014/main" id="{88C288A2-961A-3D4C-B956-7547DD0C007E}"/>
                  </a:ext>
                </a:extLst>
              </p:cNvPr>
              <p:cNvSpPr/>
              <p:nvPr/>
            </p:nvSpPr>
            <p:spPr>
              <a:xfrm>
                <a:off x="6606922" y="2830485"/>
                <a:ext cx="1063373" cy="598839"/>
              </a:xfrm>
              <a:custGeom>
                <a:avLst/>
                <a:gdLst/>
                <a:ahLst/>
                <a:cxnLst/>
                <a:rect l="0" t="0" r="0" b="0"/>
                <a:pathLst>
                  <a:path w="120000" h="120000" extrusionOk="0">
                    <a:moveTo>
                      <a:pt x="109140" y="66562"/>
                    </a:moveTo>
                    <a:lnTo>
                      <a:pt x="109321" y="67187"/>
                    </a:lnTo>
                    <a:lnTo>
                      <a:pt x="109683" y="66562"/>
                    </a:lnTo>
                    <a:lnTo>
                      <a:pt x="110950" y="67812"/>
                    </a:lnTo>
                    <a:lnTo>
                      <a:pt x="111493" y="71875"/>
                    </a:lnTo>
                    <a:lnTo>
                      <a:pt x="111493" y="72187"/>
                    </a:lnTo>
                    <a:lnTo>
                      <a:pt x="111493" y="72812"/>
                    </a:lnTo>
                    <a:lnTo>
                      <a:pt x="112217" y="73125"/>
                    </a:lnTo>
                    <a:lnTo>
                      <a:pt x="113484" y="73125"/>
                    </a:lnTo>
                    <a:lnTo>
                      <a:pt x="114389" y="73437"/>
                    </a:lnTo>
                    <a:lnTo>
                      <a:pt x="116199" y="72187"/>
                    </a:lnTo>
                    <a:lnTo>
                      <a:pt x="119819" y="84375"/>
                    </a:lnTo>
                    <a:lnTo>
                      <a:pt x="117647" y="84687"/>
                    </a:lnTo>
                    <a:lnTo>
                      <a:pt x="116018" y="85625"/>
                    </a:lnTo>
                    <a:lnTo>
                      <a:pt x="114027" y="86562"/>
                    </a:lnTo>
                    <a:lnTo>
                      <a:pt x="113665" y="86562"/>
                    </a:lnTo>
                    <a:lnTo>
                      <a:pt x="113122" y="86562"/>
                    </a:lnTo>
                    <a:lnTo>
                      <a:pt x="112760" y="86875"/>
                    </a:lnTo>
                    <a:lnTo>
                      <a:pt x="112217" y="86875"/>
                    </a:lnTo>
                    <a:lnTo>
                      <a:pt x="110407" y="87812"/>
                    </a:lnTo>
                    <a:lnTo>
                      <a:pt x="110226" y="87812"/>
                    </a:lnTo>
                    <a:lnTo>
                      <a:pt x="109683" y="87812"/>
                    </a:lnTo>
                    <a:lnTo>
                      <a:pt x="106425" y="89062"/>
                    </a:lnTo>
                    <a:lnTo>
                      <a:pt x="104434" y="90000"/>
                    </a:lnTo>
                    <a:lnTo>
                      <a:pt x="103891" y="90000"/>
                    </a:lnTo>
                    <a:lnTo>
                      <a:pt x="101176" y="91250"/>
                    </a:lnTo>
                    <a:lnTo>
                      <a:pt x="100633" y="91875"/>
                    </a:lnTo>
                    <a:lnTo>
                      <a:pt x="100090" y="91875"/>
                    </a:lnTo>
                    <a:lnTo>
                      <a:pt x="98823" y="92187"/>
                    </a:lnTo>
                    <a:lnTo>
                      <a:pt x="98099" y="92187"/>
                    </a:lnTo>
                    <a:lnTo>
                      <a:pt x="94298" y="94062"/>
                    </a:lnTo>
                    <a:lnTo>
                      <a:pt x="93755" y="94062"/>
                    </a:lnTo>
                    <a:lnTo>
                      <a:pt x="91040" y="94687"/>
                    </a:lnTo>
                    <a:lnTo>
                      <a:pt x="90316" y="95312"/>
                    </a:lnTo>
                    <a:lnTo>
                      <a:pt x="89773" y="95312"/>
                    </a:lnTo>
                    <a:lnTo>
                      <a:pt x="88687" y="95625"/>
                    </a:lnTo>
                    <a:lnTo>
                      <a:pt x="87963" y="96250"/>
                    </a:lnTo>
                    <a:lnTo>
                      <a:pt x="87239" y="96250"/>
                    </a:lnTo>
                    <a:lnTo>
                      <a:pt x="86696" y="96562"/>
                    </a:lnTo>
                    <a:lnTo>
                      <a:pt x="83981" y="97500"/>
                    </a:lnTo>
                    <a:lnTo>
                      <a:pt x="83438" y="97500"/>
                    </a:lnTo>
                    <a:lnTo>
                      <a:pt x="82171" y="97812"/>
                    </a:lnTo>
                    <a:lnTo>
                      <a:pt x="81447" y="98437"/>
                    </a:lnTo>
                    <a:lnTo>
                      <a:pt x="80904" y="98437"/>
                    </a:lnTo>
                    <a:lnTo>
                      <a:pt x="80180" y="98750"/>
                    </a:lnTo>
                    <a:lnTo>
                      <a:pt x="79638" y="99062"/>
                    </a:lnTo>
                    <a:lnTo>
                      <a:pt x="77647" y="99687"/>
                    </a:lnTo>
                    <a:lnTo>
                      <a:pt x="76199" y="100000"/>
                    </a:lnTo>
                    <a:lnTo>
                      <a:pt x="76018" y="100000"/>
                    </a:lnTo>
                    <a:lnTo>
                      <a:pt x="75475" y="100312"/>
                    </a:lnTo>
                    <a:lnTo>
                      <a:pt x="75113" y="100312"/>
                    </a:lnTo>
                    <a:lnTo>
                      <a:pt x="74932" y="100312"/>
                    </a:lnTo>
                    <a:lnTo>
                      <a:pt x="74751" y="100312"/>
                    </a:lnTo>
                    <a:lnTo>
                      <a:pt x="69864" y="102187"/>
                    </a:lnTo>
                    <a:lnTo>
                      <a:pt x="68597" y="102500"/>
                    </a:lnTo>
                    <a:lnTo>
                      <a:pt x="68054" y="102500"/>
                    </a:lnTo>
                    <a:lnTo>
                      <a:pt x="66425" y="103437"/>
                    </a:lnTo>
                    <a:lnTo>
                      <a:pt x="64072" y="104062"/>
                    </a:lnTo>
                    <a:lnTo>
                      <a:pt x="63348" y="104375"/>
                    </a:lnTo>
                    <a:lnTo>
                      <a:pt x="62262" y="104375"/>
                    </a:lnTo>
                    <a:lnTo>
                      <a:pt x="60995" y="104687"/>
                    </a:lnTo>
                    <a:lnTo>
                      <a:pt x="58642" y="105625"/>
                    </a:lnTo>
                    <a:lnTo>
                      <a:pt x="56832" y="105937"/>
                    </a:lnTo>
                    <a:lnTo>
                      <a:pt x="56289" y="106562"/>
                    </a:lnTo>
                    <a:lnTo>
                      <a:pt x="56108" y="106562"/>
                    </a:lnTo>
                    <a:lnTo>
                      <a:pt x="54841" y="106875"/>
                    </a:lnTo>
                    <a:lnTo>
                      <a:pt x="51945" y="107500"/>
                    </a:lnTo>
                    <a:lnTo>
                      <a:pt x="49773" y="107812"/>
                    </a:lnTo>
                    <a:lnTo>
                      <a:pt x="49049" y="108125"/>
                    </a:lnTo>
                    <a:lnTo>
                      <a:pt x="47963" y="108125"/>
                    </a:lnTo>
                    <a:lnTo>
                      <a:pt x="47239" y="108750"/>
                    </a:lnTo>
                    <a:lnTo>
                      <a:pt x="45791" y="108750"/>
                    </a:lnTo>
                    <a:lnTo>
                      <a:pt x="44705" y="109062"/>
                    </a:lnTo>
                    <a:lnTo>
                      <a:pt x="43981" y="109687"/>
                    </a:lnTo>
                    <a:lnTo>
                      <a:pt x="43619" y="109687"/>
                    </a:lnTo>
                    <a:lnTo>
                      <a:pt x="43438" y="109687"/>
                    </a:lnTo>
                    <a:lnTo>
                      <a:pt x="43257" y="109687"/>
                    </a:lnTo>
                    <a:lnTo>
                      <a:pt x="42714" y="109687"/>
                    </a:lnTo>
                    <a:lnTo>
                      <a:pt x="40361" y="110000"/>
                    </a:lnTo>
                    <a:lnTo>
                      <a:pt x="36380" y="110937"/>
                    </a:lnTo>
                    <a:lnTo>
                      <a:pt x="35837" y="111250"/>
                    </a:lnTo>
                    <a:lnTo>
                      <a:pt x="34389" y="111875"/>
                    </a:lnTo>
                    <a:lnTo>
                      <a:pt x="33846" y="111875"/>
                    </a:lnTo>
                    <a:lnTo>
                      <a:pt x="31674" y="112187"/>
                    </a:lnTo>
                    <a:lnTo>
                      <a:pt x="30950" y="112187"/>
                    </a:lnTo>
                    <a:lnTo>
                      <a:pt x="31131" y="111250"/>
                    </a:lnTo>
                    <a:lnTo>
                      <a:pt x="29683" y="111875"/>
                    </a:lnTo>
                    <a:lnTo>
                      <a:pt x="28416" y="112187"/>
                    </a:lnTo>
                    <a:lnTo>
                      <a:pt x="26787" y="112187"/>
                    </a:lnTo>
                    <a:lnTo>
                      <a:pt x="26787" y="113125"/>
                    </a:lnTo>
                    <a:lnTo>
                      <a:pt x="23529" y="113750"/>
                    </a:lnTo>
                    <a:lnTo>
                      <a:pt x="22986" y="113750"/>
                    </a:lnTo>
                    <a:lnTo>
                      <a:pt x="22624" y="114375"/>
                    </a:lnTo>
                    <a:lnTo>
                      <a:pt x="22081" y="114375"/>
                    </a:lnTo>
                    <a:lnTo>
                      <a:pt x="21719" y="114375"/>
                    </a:lnTo>
                    <a:lnTo>
                      <a:pt x="21357" y="114687"/>
                    </a:lnTo>
                    <a:lnTo>
                      <a:pt x="20090" y="114687"/>
                    </a:lnTo>
                    <a:lnTo>
                      <a:pt x="18099" y="115312"/>
                    </a:lnTo>
                    <a:lnTo>
                      <a:pt x="16470" y="115937"/>
                    </a:lnTo>
                    <a:lnTo>
                      <a:pt x="16108" y="115937"/>
                    </a:lnTo>
                    <a:lnTo>
                      <a:pt x="15746" y="115937"/>
                    </a:lnTo>
                    <a:lnTo>
                      <a:pt x="13031" y="116875"/>
                    </a:lnTo>
                    <a:lnTo>
                      <a:pt x="12307" y="116875"/>
                    </a:lnTo>
                    <a:lnTo>
                      <a:pt x="10497" y="117500"/>
                    </a:lnTo>
                    <a:lnTo>
                      <a:pt x="6515" y="118125"/>
                    </a:lnTo>
                    <a:lnTo>
                      <a:pt x="6153" y="118125"/>
                    </a:lnTo>
                    <a:lnTo>
                      <a:pt x="3257" y="119062"/>
                    </a:lnTo>
                    <a:lnTo>
                      <a:pt x="904" y="119687"/>
                    </a:lnTo>
                    <a:lnTo>
                      <a:pt x="361" y="119687"/>
                    </a:lnTo>
                    <a:lnTo>
                      <a:pt x="0" y="119687"/>
                    </a:lnTo>
                    <a:lnTo>
                      <a:pt x="723" y="119062"/>
                    </a:lnTo>
                    <a:lnTo>
                      <a:pt x="2352" y="116875"/>
                    </a:lnTo>
                    <a:lnTo>
                      <a:pt x="3257" y="116875"/>
                    </a:lnTo>
                    <a:lnTo>
                      <a:pt x="7963" y="112500"/>
                    </a:lnTo>
                    <a:lnTo>
                      <a:pt x="7963" y="111875"/>
                    </a:lnTo>
                    <a:lnTo>
                      <a:pt x="11221" y="106875"/>
                    </a:lnTo>
                    <a:lnTo>
                      <a:pt x="11221" y="106562"/>
                    </a:lnTo>
                    <a:lnTo>
                      <a:pt x="11221" y="104375"/>
                    </a:lnTo>
                    <a:lnTo>
                      <a:pt x="13031" y="102187"/>
                    </a:lnTo>
                    <a:lnTo>
                      <a:pt x="13212" y="98437"/>
                    </a:lnTo>
                    <a:lnTo>
                      <a:pt x="15203" y="95312"/>
                    </a:lnTo>
                    <a:lnTo>
                      <a:pt x="15565" y="95312"/>
                    </a:lnTo>
                    <a:lnTo>
                      <a:pt x="17013" y="93125"/>
                    </a:lnTo>
                    <a:lnTo>
                      <a:pt x="18099" y="92187"/>
                    </a:lnTo>
                    <a:lnTo>
                      <a:pt x="18823" y="90937"/>
                    </a:lnTo>
                    <a:lnTo>
                      <a:pt x="20271" y="87812"/>
                    </a:lnTo>
                    <a:lnTo>
                      <a:pt x="21719" y="84375"/>
                    </a:lnTo>
                    <a:lnTo>
                      <a:pt x="23348" y="81250"/>
                    </a:lnTo>
                    <a:lnTo>
                      <a:pt x="24072" y="81875"/>
                    </a:lnTo>
                    <a:lnTo>
                      <a:pt x="23529" y="82812"/>
                    </a:lnTo>
                    <a:lnTo>
                      <a:pt x="24253" y="86562"/>
                    </a:lnTo>
                    <a:lnTo>
                      <a:pt x="27873" y="90625"/>
                    </a:lnTo>
                    <a:lnTo>
                      <a:pt x="28778" y="91875"/>
                    </a:lnTo>
                    <a:lnTo>
                      <a:pt x="32217" y="87812"/>
                    </a:lnTo>
                    <a:lnTo>
                      <a:pt x="33122" y="85625"/>
                    </a:lnTo>
                    <a:lnTo>
                      <a:pt x="33846" y="86562"/>
                    </a:lnTo>
                    <a:lnTo>
                      <a:pt x="35113" y="87812"/>
                    </a:lnTo>
                    <a:lnTo>
                      <a:pt x="35656" y="88750"/>
                    </a:lnTo>
                    <a:lnTo>
                      <a:pt x="36923" y="86562"/>
                    </a:lnTo>
                    <a:lnTo>
                      <a:pt x="38914" y="84687"/>
                    </a:lnTo>
                    <a:lnTo>
                      <a:pt x="39095" y="85312"/>
                    </a:lnTo>
                    <a:lnTo>
                      <a:pt x="40904" y="83125"/>
                    </a:lnTo>
                    <a:lnTo>
                      <a:pt x="40361" y="81875"/>
                    </a:lnTo>
                    <a:lnTo>
                      <a:pt x="40361" y="80625"/>
                    </a:lnTo>
                    <a:lnTo>
                      <a:pt x="41990" y="81875"/>
                    </a:lnTo>
                    <a:lnTo>
                      <a:pt x="45972" y="77500"/>
                    </a:lnTo>
                    <a:lnTo>
                      <a:pt x="46515" y="78750"/>
                    </a:lnTo>
                    <a:lnTo>
                      <a:pt x="48506" y="75312"/>
                    </a:lnTo>
                    <a:lnTo>
                      <a:pt x="49230" y="71875"/>
                    </a:lnTo>
                    <a:lnTo>
                      <a:pt x="49411" y="70937"/>
                    </a:lnTo>
                    <a:lnTo>
                      <a:pt x="49049" y="70000"/>
                    </a:lnTo>
                    <a:lnTo>
                      <a:pt x="48506" y="69687"/>
                    </a:lnTo>
                    <a:lnTo>
                      <a:pt x="47963" y="68750"/>
                    </a:lnTo>
                    <a:lnTo>
                      <a:pt x="49049" y="65625"/>
                    </a:lnTo>
                    <a:lnTo>
                      <a:pt x="49411" y="61875"/>
                    </a:lnTo>
                    <a:lnTo>
                      <a:pt x="50678" y="58750"/>
                    </a:lnTo>
                    <a:lnTo>
                      <a:pt x="51583" y="57500"/>
                    </a:lnTo>
                    <a:lnTo>
                      <a:pt x="51583" y="57187"/>
                    </a:lnTo>
                    <a:lnTo>
                      <a:pt x="51945" y="54375"/>
                    </a:lnTo>
                    <a:lnTo>
                      <a:pt x="51945" y="52812"/>
                    </a:lnTo>
                    <a:lnTo>
                      <a:pt x="52850" y="49375"/>
                    </a:lnTo>
                    <a:lnTo>
                      <a:pt x="53755" y="47187"/>
                    </a:lnTo>
                    <a:lnTo>
                      <a:pt x="54117" y="44062"/>
                    </a:lnTo>
                    <a:lnTo>
                      <a:pt x="54298" y="43750"/>
                    </a:lnTo>
                    <a:lnTo>
                      <a:pt x="54841" y="35312"/>
                    </a:lnTo>
                    <a:lnTo>
                      <a:pt x="56108" y="36250"/>
                    </a:lnTo>
                    <a:lnTo>
                      <a:pt x="57737" y="39375"/>
                    </a:lnTo>
                    <a:lnTo>
                      <a:pt x="60271" y="40312"/>
                    </a:lnTo>
                    <a:lnTo>
                      <a:pt x="60995" y="38437"/>
                    </a:lnTo>
                    <a:lnTo>
                      <a:pt x="61538" y="37500"/>
                    </a:lnTo>
                    <a:lnTo>
                      <a:pt x="61538" y="36562"/>
                    </a:lnTo>
                    <a:lnTo>
                      <a:pt x="61538" y="36250"/>
                    </a:lnTo>
                    <a:lnTo>
                      <a:pt x="62805" y="27187"/>
                    </a:lnTo>
                    <a:lnTo>
                      <a:pt x="63529" y="24062"/>
                    </a:lnTo>
                    <a:lnTo>
                      <a:pt x="63529" y="23750"/>
                    </a:lnTo>
                    <a:lnTo>
                      <a:pt x="65882" y="26250"/>
                    </a:lnTo>
                    <a:lnTo>
                      <a:pt x="66787" y="20625"/>
                    </a:lnTo>
                    <a:lnTo>
                      <a:pt x="69321" y="16875"/>
                    </a:lnTo>
                    <a:lnTo>
                      <a:pt x="69321" y="14687"/>
                    </a:lnTo>
                    <a:lnTo>
                      <a:pt x="69864" y="13437"/>
                    </a:lnTo>
                    <a:lnTo>
                      <a:pt x="70588" y="11875"/>
                    </a:lnTo>
                    <a:lnTo>
                      <a:pt x="71131" y="5625"/>
                    </a:lnTo>
                    <a:lnTo>
                      <a:pt x="70950" y="0"/>
                    </a:lnTo>
                    <a:lnTo>
                      <a:pt x="71855" y="625"/>
                    </a:lnTo>
                    <a:lnTo>
                      <a:pt x="72398" y="1250"/>
                    </a:lnTo>
                    <a:lnTo>
                      <a:pt x="72941" y="1875"/>
                    </a:lnTo>
                    <a:lnTo>
                      <a:pt x="74208" y="2812"/>
                    </a:lnTo>
                    <a:lnTo>
                      <a:pt x="74751" y="3437"/>
                    </a:lnTo>
                    <a:lnTo>
                      <a:pt x="76199" y="5000"/>
                    </a:lnTo>
                    <a:lnTo>
                      <a:pt x="76742" y="5625"/>
                    </a:lnTo>
                    <a:lnTo>
                      <a:pt x="76742" y="5937"/>
                    </a:lnTo>
                    <a:lnTo>
                      <a:pt x="79638" y="8437"/>
                    </a:lnTo>
                    <a:lnTo>
                      <a:pt x="80180" y="4062"/>
                    </a:lnTo>
                    <a:lnTo>
                      <a:pt x="80180" y="2812"/>
                    </a:lnTo>
                    <a:lnTo>
                      <a:pt x="80723" y="1562"/>
                    </a:lnTo>
                    <a:lnTo>
                      <a:pt x="81266" y="1250"/>
                    </a:lnTo>
                    <a:lnTo>
                      <a:pt x="81990" y="1562"/>
                    </a:lnTo>
                    <a:lnTo>
                      <a:pt x="84162" y="2812"/>
                    </a:lnTo>
                    <a:lnTo>
                      <a:pt x="85067" y="3750"/>
                    </a:lnTo>
                    <a:lnTo>
                      <a:pt x="84162" y="7187"/>
                    </a:lnTo>
                    <a:lnTo>
                      <a:pt x="86696" y="8437"/>
                    </a:lnTo>
                    <a:lnTo>
                      <a:pt x="87420" y="8437"/>
                    </a:lnTo>
                    <a:lnTo>
                      <a:pt x="88687" y="9062"/>
                    </a:lnTo>
                    <a:lnTo>
                      <a:pt x="88687" y="10312"/>
                    </a:lnTo>
                    <a:lnTo>
                      <a:pt x="90497" y="10625"/>
                    </a:lnTo>
                    <a:lnTo>
                      <a:pt x="91040" y="11562"/>
                    </a:lnTo>
                    <a:lnTo>
                      <a:pt x="92307" y="13437"/>
                    </a:lnTo>
                    <a:lnTo>
                      <a:pt x="92488" y="14062"/>
                    </a:lnTo>
                    <a:lnTo>
                      <a:pt x="92850" y="15937"/>
                    </a:lnTo>
                    <a:lnTo>
                      <a:pt x="92850" y="16250"/>
                    </a:lnTo>
                    <a:lnTo>
                      <a:pt x="93031" y="17187"/>
                    </a:lnTo>
                    <a:lnTo>
                      <a:pt x="92488" y="19062"/>
                    </a:lnTo>
                    <a:lnTo>
                      <a:pt x="92126" y="19687"/>
                    </a:lnTo>
                    <a:lnTo>
                      <a:pt x="91764" y="20312"/>
                    </a:lnTo>
                    <a:lnTo>
                      <a:pt x="92126" y="21562"/>
                    </a:lnTo>
                    <a:lnTo>
                      <a:pt x="91040" y="22500"/>
                    </a:lnTo>
                    <a:lnTo>
                      <a:pt x="91040" y="21875"/>
                    </a:lnTo>
                    <a:lnTo>
                      <a:pt x="90859" y="21875"/>
                    </a:lnTo>
                    <a:lnTo>
                      <a:pt x="90316" y="22500"/>
                    </a:lnTo>
                    <a:lnTo>
                      <a:pt x="90497" y="24687"/>
                    </a:lnTo>
                    <a:lnTo>
                      <a:pt x="89954" y="26875"/>
                    </a:lnTo>
                    <a:lnTo>
                      <a:pt x="89954" y="27187"/>
                    </a:lnTo>
                    <a:lnTo>
                      <a:pt x="89954" y="29375"/>
                    </a:lnTo>
                    <a:lnTo>
                      <a:pt x="91040" y="31875"/>
                    </a:lnTo>
                    <a:lnTo>
                      <a:pt x="91583" y="32500"/>
                    </a:lnTo>
                    <a:lnTo>
                      <a:pt x="94841" y="29375"/>
                    </a:lnTo>
                    <a:lnTo>
                      <a:pt x="95565" y="32812"/>
                    </a:lnTo>
                    <a:lnTo>
                      <a:pt x="96108" y="33125"/>
                    </a:lnTo>
                    <a:lnTo>
                      <a:pt x="96651" y="34687"/>
                    </a:lnTo>
                    <a:lnTo>
                      <a:pt x="97918" y="35312"/>
                    </a:lnTo>
                    <a:lnTo>
                      <a:pt x="101538" y="35000"/>
                    </a:lnTo>
                    <a:lnTo>
                      <a:pt x="103529" y="38437"/>
                    </a:lnTo>
                    <a:lnTo>
                      <a:pt x="108416" y="41562"/>
                    </a:lnTo>
                    <a:lnTo>
                      <a:pt x="107873" y="46562"/>
                    </a:lnTo>
                    <a:lnTo>
                      <a:pt x="108235" y="48750"/>
                    </a:lnTo>
                    <a:lnTo>
                      <a:pt x="108959" y="50625"/>
                    </a:lnTo>
                    <a:lnTo>
                      <a:pt x="105701" y="50937"/>
                    </a:lnTo>
                    <a:lnTo>
                      <a:pt x="103891" y="48125"/>
                    </a:lnTo>
                    <a:lnTo>
                      <a:pt x="102805" y="47187"/>
                    </a:lnTo>
                    <a:lnTo>
                      <a:pt x="100814" y="45000"/>
                    </a:lnTo>
                    <a:lnTo>
                      <a:pt x="100633" y="45000"/>
                    </a:lnTo>
                    <a:lnTo>
                      <a:pt x="101176" y="46562"/>
                    </a:lnTo>
                    <a:lnTo>
                      <a:pt x="102443" y="48125"/>
                    </a:lnTo>
                    <a:lnTo>
                      <a:pt x="103348" y="48437"/>
                    </a:lnTo>
                    <a:lnTo>
                      <a:pt x="104796" y="52187"/>
                    </a:lnTo>
                    <a:lnTo>
                      <a:pt x="107873" y="52812"/>
                    </a:lnTo>
                    <a:lnTo>
                      <a:pt x="108235" y="54375"/>
                    </a:lnTo>
                    <a:lnTo>
                      <a:pt x="108597" y="55312"/>
                    </a:lnTo>
                    <a:lnTo>
                      <a:pt x="109683" y="54375"/>
                    </a:lnTo>
                    <a:lnTo>
                      <a:pt x="110407" y="58750"/>
                    </a:lnTo>
                    <a:lnTo>
                      <a:pt x="108597" y="59687"/>
                    </a:lnTo>
                    <a:lnTo>
                      <a:pt x="108235" y="58750"/>
                    </a:lnTo>
                    <a:lnTo>
                      <a:pt x="107692" y="60000"/>
                    </a:lnTo>
                    <a:lnTo>
                      <a:pt x="109140" y="63125"/>
                    </a:lnTo>
                    <a:lnTo>
                      <a:pt x="107149" y="65000"/>
                    </a:lnTo>
                    <a:lnTo>
                      <a:pt x="107330" y="65000"/>
                    </a:lnTo>
                    <a:lnTo>
                      <a:pt x="109140" y="64375"/>
                    </a:lnTo>
                    <a:lnTo>
                      <a:pt x="109140" y="66562"/>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1" name="Shape 112">
                <a:extLst>
                  <a:ext uri="{FF2B5EF4-FFF2-40B4-BE49-F238E27FC236}">
                    <a16:creationId xmlns:a16="http://schemas.microsoft.com/office/drawing/2014/main" id="{5AEE58E2-21AE-E348-BA34-01FC1F4A296B}"/>
                  </a:ext>
                </a:extLst>
              </p:cNvPr>
              <p:cNvSpPr/>
              <p:nvPr/>
            </p:nvSpPr>
            <p:spPr>
              <a:xfrm>
                <a:off x="7620498" y="2989846"/>
                <a:ext cx="75842" cy="174332"/>
              </a:xfrm>
              <a:custGeom>
                <a:avLst/>
                <a:gdLst/>
                <a:ahLst/>
                <a:cxnLst/>
                <a:rect l="0" t="0" r="0" b="0"/>
                <a:pathLst>
                  <a:path w="120000" h="120000" extrusionOk="0">
                    <a:moveTo>
                      <a:pt x="0" y="65840"/>
                    </a:moveTo>
                    <a:lnTo>
                      <a:pt x="0" y="101946"/>
                    </a:lnTo>
                    <a:lnTo>
                      <a:pt x="22500" y="118938"/>
                    </a:lnTo>
                    <a:lnTo>
                      <a:pt x="22500" y="113628"/>
                    </a:lnTo>
                    <a:lnTo>
                      <a:pt x="30000" y="113628"/>
                    </a:lnTo>
                    <a:lnTo>
                      <a:pt x="27500" y="115752"/>
                    </a:lnTo>
                    <a:lnTo>
                      <a:pt x="47500" y="99823"/>
                    </a:lnTo>
                    <a:lnTo>
                      <a:pt x="62500" y="70088"/>
                    </a:lnTo>
                    <a:lnTo>
                      <a:pt x="77500" y="28672"/>
                    </a:lnTo>
                    <a:lnTo>
                      <a:pt x="85000" y="21238"/>
                    </a:lnTo>
                    <a:lnTo>
                      <a:pt x="97500" y="21238"/>
                    </a:lnTo>
                    <a:lnTo>
                      <a:pt x="117500" y="0"/>
                    </a:lnTo>
                    <a:lnTo>
                      <a:pt x="85000" y="5309"/>
                    </a:lnTo>
                    <a:lnTo>
                      <a:pt x="70000" y="6371"/>
                    </a:lnTo>
                    <a:lnTo>
                      <a:pt x="37500" y="10619"/>
                    </a:lnTo>
                    <a:lnTo>
                      <a:pt x="35000" y="16991"/>
                    </a:lnTo>
                    <a:lnTo>
                      <a:pt x="17500" y="24424"/>
                    </a:lnTo>
                    <a:lnTo>
                      <a:pt x="35000" y="25486"/>
                    </a:lnTo>
                    <a:lnTo>
                      <a:pt x="2500" y="59469"/>
                    </a:lnTo>
                    <a:lnTo>
                      <a:pt x="0" y="6584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2" name="Shape 113" descr="West Virginia has a goal, 25 percent by 2025. There is extra credit for solar or customer-sited renewables. In addition, non-renewable alternative resources are included." title="West Virginia">
                <a:extLst>
                  <a:ext uri="{FF2B5EF4-FFF2-40B4-BE49-F238E27FC236}">
                    <a16:creationId xmlns:a16="http://schemas.microsoft.com/office/drawing/2014/main" id="{6C0AFCC6-07A4-6445-9CFB-23B366400929}"/>
                  </a:ext>
                </a:extLst>
              </p:cNvPr>
              <p:cNvSpPr/>
              <p:nvPr/>
            </p:nvSpPr>
            <p:spPr>
              <a:xfrm>
                <a:off x="6708737" y="2689621"/>
                <a:ext cx="612532" cy="601999"/>
              </a:xfrm>
              <a:custGeom>
                <a:avLst/>
                <a:gdLst/>
                <a:ahLst/>
                <a:cxnLst/>
                <a:rect l="0" t="0" r="0" b="0"/>
                <a:pathLst>
                  <a:path w="120000" h="120000" extrusionOk="0">
                    <a:moveTo>
                      <a:pt x="26318" y="46511"/>
                    </a:moveTo>
                    <a:lnTo>
                      <a:pt x="27885" y="45271"/>
                    </a:lnTo>
                    <a:lnTo>
                      <a:pt x="28825" y="44341"/>
                    </a:lnTo>
                    <a:lnTo>
                      <a:pt x="31958" y="41860"/>
                    </a:lnTo>
                    <a:lnTo>
                      <a:pt x="32271" y="40310"/>
                    </a:lnTo>
                    <a:lnTo>
                      <a:pt x="32898" y="40310"/>
                    </a:lnTo>
                    <a:lnTo>
                      <a:pt x="33524" y="38449"/>
                    </a:lnTo>
                    <a:lnTo>
                      <a:pt x="34151" y="37209"/>
                    </a:lnTo>
                    <a:lnTo>
                      <a:pt x="35718" y="35968"/>
                    </a:lnTo>
                    <a:lnTo>
                      <a:pt x="37284" y="35038"/>
                    </a:lnTo>
                    <a:lnTo>
                      <a:pt x="37597" y="31627"/>
                    </a:lnTo>
                    <a:lnTo>
                      <a:pt x="36657" y="30697"/>
                    </a:lnTo>
                    <a:lnTo>
                      <a:pt x="37284" y="27286"/>
                    </a:lnTo>
                    <a:lnTo>
                      <a:pt x="37597" y="24806"/>
                    </a:lnTo>
                    <a:lnTo>
                      <a:pt x="38851" y="22945"/>
                    </a:lnTo>
                    <a:lnTo>
                      <a:pt x="38537" y="20775"/>
                    </a:lnTo>
                    <a:lnTo>
                      <a:pt x="38537" y="17364"/>
                    </a:lnTo>
                    <a:lnTo>
                      <a:pt x="38537" y="16434"/>
                    </a:lnTo>
                    <a:lnTo>
                      <a:pt x="38851" y="15193"/>
                    </a:lnTo>
                    <a:lnTo>
                      <a:pt x="39791" y="12713"/>
                    </a:lnTo>
                    <a:lnTo>
                      <a:pt x="39791" y="8992"/>
                    </a:lnTo>
                    <a:lnTo>
                      <a:pt x="38851" y="8372"/>
                    </a:lnTo>
                    <a:lnTo>
                      <a:pt x="38851" y="8062"/>
                    </a:lnTo>
                    <a:lnTo>
                      <a:pt x="38851" y="4961"/>
                    </a:lnTo>
                    <a:lnTo>
                      <a:pt x="37284" y="1860"/>
                    </a:lnTo>
                    <a:lnTo>
                      <a:pt x="37911" y="620"/>
                    </a:lnTo>
                    <a:lnTo>
                      <a:pt x="39791" y="310"/>
                    </a:lnTo>
                    <a:lnTo>
                      <a:pt x="40104" y="0"/>
                    </a:lnTo>
                    <a:lnTo>
                      <a:pt x="40104" y="310"/>
                    </a:lnTo>
                    <a:lnTo>
                      <a:pt x="40731" y="1550"/>
                    </a:lnTo>
                    <a:lnTo>
                      <a:pt x="41044" y="4961"/>
                    </a:lnTo>
                    <a:lnTo>
                      <a:pt x="41357" y="5891"/>
                    </a:lnTo>
                    <a:lnTo>
                      <a:pt x="41357" y="6821"/>
                    </a:lnTo>
                    <a:lnTo>
                      <a:pt x="41984" y="7441"/>
                    </a:lnTo>
                    <a:lnTo>
                      <a:pt x="42297" y="12713"/>
                    </a:lnTo>
                    <a:lnTo>
                      <a:pt x="42924" y="13023"/>
                    </a:lnTo>
                    <a:lnTo>
                      <a:pt x="43237" y="15813"/>
                    </a:lnTo>
                    <a:lnTo>
                      <a:pt x="43237" y="16124"/>
                    </a:lnTo>
                    <a:lnTo>
                      <a:pt x="43550" y="19224"/>
                    </a:lnTo>
                    <a:lnTo>
                      <a:pt x="44177" y="20465"/>
                    </a:lnTo>
                    <a:lnTo>
                      <a:pt x="44177" y="21395"/>
                    </a:lnTo>
                    <a:lnTo>
                      <a:pt x="44177" y="22015"/>
                    </a:lnTo>
                    <a:lnTo>
                      <a:pt x="45430" y="29457"/>
                    </a:lnTo>
                    <a:lnTo>
                      <a:pt x="45430" y="29767"/>
                    </a:lnTo>
                    <a:lnTo>
                      <a:pt x="45744" y="30387"/>
                    </a:lnTo>
                    <a:lnTo>
                      <a:pt x="46370" y="30387"/>
                    </a:lnTo>
                    <a:lnTo>
                      <a:pt x="48563" y="29767"/>
                    </a:lnTo>
                    <a:lnTo>
                      <a:pt x="49190" y="29767"/>
                    </a:lnTo>
                    <a:lnTo>
                      <a:pt x="49190" y="29457"/>
                    </a:lnTo>
                    <a:lnTo>
                      <a:pt x="61096" y="27596"/>
                    </a:lnTo>
                    <a:lnTo>
                      <a:pt x="61723" y="27286"/>
                    </a:lnTo>
                    <a:lnTo>
                      <a:pt x="63603" y="26976"/>
                    </a:lnTo>
                    <a:lnTo>
                      <a:pt x="64856" y="26976"/>
                    </a:lnTo>
                    <a:lnTo>
                      <a:pt x="69242" y="26046"/>
                    </a:lnTo>
                    <a:lnTo>
                      <a:pt x="70182" y="26046"/>
                    </a:lnTo>
                    <a:lnTo>
                      <a:pt x="72375" y="25736"/>
                    </a:lnTo>
                    <a:lnTo>
                      <a:pt x="73002" y="31937"/>
                    </a:lnTo>
                    <a:lnTo>
                      <a:pt x="75195" y="42790"/>
                    </a:lnTo>
                    <a:lnTo>
                      <a:pt x="77389" y="40310"/>
                    </a:lnTo>
                    <a:lnTo>
                      <a:pt x="79582" y="37519"/>
                    </a:lnTo>
                    <a:lnTo>
                      <a:pt x="80208" y="36589"/>
                    </a:lnTo>
                    <a:lnTo>
                      <a:pt x="81462" y="35968"/>
                    </a:lnTo>
                    <a:lnTo>
                      <a:pt x="84281" y="31627"/>
                    </a:lnTo>
                    <a:lnTo>
                      <a:pt x="85848" y="31937"/>
                    </a:lnTo>
                    <a:lnTo>
                      <a:pt x="89921" y="25736"/>
                    </a:lnTo>
                    <a:lnTo>
                      <a:pt x="93994" y="27596"/>
                    </a:lnTo>
                    <a:lnTo>
                      <a:pt x="94934" y="27596"/>
                    </a:lnTo>
                    <a:lnTo>
                      <a:pt x="98381" y="27596"/>
                    </a:lnTo>
                    <a:lnTo>
                      <a:pt x="99007" y="27596"/>
                    </a:lnTo>
                    <a:lnTo>
                      <a:pt x="100887" y="24186"/>
                    </a:lnTo>
                    <a:lnTo>
                      <a:pt x="100887" y="23565"/>
                    </a:lnTo>
                    <a:lnTo>
                      <a:pt x="101827" y="22945"/>
                    </a:lnTo>
                    <a:lnTo>
                      <a:pt x="103394" y="22945"/>
                    </a:lnTo>
                    <a:lnTo>
                      <a:pt x="106527" y="20465"/>
                    </a:lnTo>
                    <a:lnTo>
                      <a:pt x="109660" y="22015"/>
                    </a:lnTo>
                    <a:lnTo>
                      <a:pt x="110287" y="22635"/>
                    </a:lnTo>
                    <a:lnTo>
                      <a:pt x="113420" y="21395"/>
                    </a:lnTo>
                    <a:lnTo>
                      <a:pt x="115613" y="25116"/>
                    </a:lnTo>
                    <a:lnTo>
                      <a:pt x="117806" y="27286"/>
                    </a:lnTo>
                    <a:lnTo>
                      <a:pt x="118746" y="29767"/>
                    </a:lnTo>
                    <a:lnTo>
                      <a:pt x="119686" y="30387"/>
                    </a:lnTo>
                    <a:lnTo>
                      <a:pt x="118746" y="31627"/>
                    </a:lnTo>
                    <a:lnTo>
                      <a:pt x="118746" y="32868"/>
                    </a:lnTo>
                    <a:lnTo>
                      <a:pt x="117806" y="37209"/>
                    </a:lnTo>
                    <a:lnTo>
                      <a:pt x="112480" y="34728"/>
                    </a:lnTo>
                    <a:lnTo>
                      <a:pt x="112480" y="34108"/>
                    </a:lnTo>
                    <a:lnTo>
                      <a:pt x="111853" y="33798"/>
                    </a:lnTo>
                    <a:lnTo>
                      <a:pt x="109033" y="31937"/>
                    </a:lnTo>
                    <a:lnTo>
                      <a:pt x="108407" y="31627"/>
                    </a:lnTo>
                    <a:lnTo>
                      <a:pt x="106214" y="30697"/>
                    </a:lnTo>
                    <a:lnTo>
                      <a:pt x="105274" y="29767"/>
                    </a:lnTo>
                    <a:lnTo>
                      <a:pt x="104334" y="29457"/>
                    </a:lnTo>
                    <a:lnTo>
                      <a:pt x="102767" y="28527"/>
                    </a:lnTo>
                    <a:lnTo>
                      <a:pt x="103080" y="34108"/>
                    </a:lnTo>
                    <a:lnTo>
                      <a:pt x="102140" y="40620"/>
                    </a:lnTo>
                    <a:lnTo>
                      <a:pt x="100887" y="41860"/>
                    </a:lnTo>
                    <a:lnTo>
                      <a:pt x="99947" y="43100"/>
                    </a:lnTo>
                    <a:lnTo>
                      <a:pt x="99947" y="45271"/>
                    </a:lnTo>
                    <a:lnTo>
                      <a:pt x="95561" y="49302"/>
                    </a:lnTo>
                    <a:lnTo>
                      <a:pt x="93994" y="54883"/>
                    </a:lnTo>
                    <a:lnTo>
                      <a:pt x="89921" y="52093"/>
                    </a:lnTo>
                    <a:lnTo>
                      <a:pt x="89921" y="52713"/>
                    </a:lnTo>
                    <a:lnTo>
                      <a:pt x="88668" y="55503"/>
                    </a:lnTo>
                    <a:lnTo>
                      <a:pt x="86475" y="64496"/>
                    </a:lnTo>
                    <a:lnTo>
                      <a:pt x="86475" y="65116"/>
                    </a:lnTo>
                    <a:lnTo>
                      <a:pt x="86475" y="66046"/>
                    </a:lnTo>
                    <a:lnTo>
                      <a:pt x="85848" y="66666"/>
                    </a:lnTo>
                    <a:lnTo>
                      <a:pt x="84281" y="68527"/>
                    </a:lnTo>
                    <a:lnTo>
                      <a:pt x="80208" y="67596"/>
                    </a:lnTo>
                    <a:lnTo>
                      <a:pt x="77075" y="64496"/>
                    </a:lnTo>
                    <a:lnTo>
                      <a:pt x="74882" y="63875"/>
                    </a:lnTo>
                    <a:lnTo>
                      <a:pt x="73942" y="71937"/>
                    </a:lnTo>
                    <a:lnTo>
                      <a:pt x="73629" y="72248"/>
                    </a:lnTo>
                    <a:lnTo>
                      <a:pt x="73002" y="75348"/>
                    </a:lnTo>
                    <a:lnTo>
                      <a:pt x="71436" y="77519"/>
                    </a:lnTo>
                    <a:lnTo>
                      <a:pt x="70182" y="80930"/>
                    </a:lnTo>
                    <a:lnTo>
                      <a:pt x="70182" y="82790"/>
                    </a:lnTo>
                    <a:lnTo>
                      <a:pt x="69242" y="85271"/>
                    </a:lnTo>
                    <a:lnTo>
                      <a:pt x="69242" y="85581"/>
                    </a:lnTo>
                    <a:lnTo>
                      <a:pt x="67989" y="86821"/>
                    </a:lnTo>
                    <a:lnTo>
                      <a:pt x="65796" y="89922"/>
                    </a:lnTo>
                    <a:lnTo>
                      <a:pt x="64856" y="93643"/>
                    </a:lnTo>
                    <a:lnTo>
                      <a:pt x="63289" y="96744"/>
                    </a:lnTo>
                    <a:lnTo>
                      <a:pt x="63916" y="97674"/>
                    </a:lnTo>
                    <a:lnTo>
                      <a:pt x="64856" y="97984"/>
                    </a:lnTo>
                    <a:lnTo>
                      <a:pt x="65796" y="98914"/>
                    </a:lnTo>
                    <a:lnTo>
                      <a:pt x="65169" y="99844"/>
                    </a:lnTo>
                    <a:lnTo>
                      <a:pt x="63916" y="103255"/>
                    </a:lnTo>
                    <a:lnTo>
                      <a:pt x="60469" y="106666"/>
                    </a:lnTo>
                    <a:lnTo>
                      <a:pt x="59843" y="105426"/>
                    </a:lnTo>
                    <a:lnTo>
                      <a:pt x="52637" y="109767"/>
                    </a:lnTo>
                    <a:lnTo>
                      <a:pt x="50130" y="108527"/>
                    </a:lnTo>
                    <a:lnTo>
                      <a:pt x="50130" y="109767"/>
                    </a:lnTo>
                    <a:lnTo>
                      <a:pt x="51070" y="111007"/>
                    </a:lnTo>
                    <a:lnTo>
                      <a:pt x="47937" y="113178"/>
                    </a:lnTo>
                    <a:lnTo>
                      <a:pt x="47624" y="112558"/>
                    </a:lnTo>
                    <a:lnTo>
                      <a:pt x="44177" y="114418"/>
                    </a:lnTo>
                    <a:lnTo>
                      <a:pt x="41984" y="116589"/>
                    </a:lnTo>
                    <a:lnTo>
                      <a:pt x="41044" y="115658"/>
                    </a:lnTo>
                    <a:lnTo>
                      <a:pt x="38851" y="114418"/>
                    </a:lnTo>
                    <a:lnTo>
                      <a:pt x="37597" y="113488"/>
                    </a:lnTo>
                    <a:lnTo>
                      <a:pt x="35718" y="115658"/>
                    </a:lnTo>
                    <a:lnTo>
                      <a:pt x="30078" y="119689"/>
                    </a:lnTo>
                    <a:lnTo>
                      <a:pt x="28511" y="118139"/>
                    </a:lnTo>
                    <a:lnTo>
                      <a:pt x="22245" y="114418"/>
                    </a:lnTo>
                    <a:lnTo>
                      <a:pt x="20992" y="110387"/>
                    </a:lnTo>
                    <a:lnTo>
                      <a:pt x="21932" y="109767"/>
                    </a:lnTo>
                    <a:lnTo>
                      <a:pt x="20678" y="109147"/>
                    </a:lnTo>
                    <a:lnTo>
                      <a:pt x="16292" y="109147"/>
                    </a:lnTo>
                    <a:lnTo>
                      <a:pt x="16292" y="108527"/>
                    </a:lnTo>
                    <a:lnTo>
                      <a:pt x="9712" y="104186"/>
                    </a:lnTo>
                    <a:lnTo>
                      <a:pt x="10339" y="103565"/>
                    </a:lnTo>
                    <a:lnTo>
                      <a:pt x="8459" y="102015"/>
                    </a:lnTo>
                    <a:lnTo>
                      <a:pt x="7206" y="100155"/>
                    </a:lnTo>
                    <a:lnTo>
                      <a:pt x="7206" y="99844"/>
                    </a:lnTo>
                    <a:lnTo>
                      <a:pt x="4699" y="97984"/>
                    </a:lnTo>
                    <a:lnTo>
                      <a:pt x="4699" y="97674"/>
                    </a:lnTo>
                    <a:lnTo>
                      <a:pt x="4699" y="95813"/>
                    </a:lnTo>
                    <a:lnTo>
                      <a:pt x="313" y="92093"/>
                    </a:lnTo>
                    <a:lnTo>
                      <a:pt x="313" y="87751"/>
                    </a:lnTo>
                    <a:lnTo>
                      <a:pt x="626" y="87751"/>
                    </a:lnTo>
                    <a:lnTo>
                      <a:pt x="0" y="84031"/>
                    </a:lnTo>
                    <a:lnTo>
                      <a:pt x="0" y="82170"/>
                    </a:lnTo>
                    <a:lnTo>
                      <a:pt x="2506" y="82170"/>
                    </a:lnTo>
                    <a:lnTo>
                      <a:pt x="5013" y="80930"/>
                    </a:lnTo>
                    <a:lnTo>
                      <a:pt x="6892" y="78449"/>
                    </a:lnTo>
                    <a:lnTo>
                      <a:pt x="6892" y="75348"/>
                    </a:lnTo>
                    <a:lnTo>
                      <a:pt x="7519" y="75038"/>
                    </a:lnTo>
                    <a:lnTo>
                      <a:pt x="8459" y="75038"/>
                    </a:lnTo>
                    <a:lnTo>
                      <a:pt x="9712" y="73488"/>
                    </a:lnTo>
                    <a:lnTo>
                      <a:pt x="8146" y="69767"/>
                    </a:lnTo>
                    <a:lnTo>
                      <a:pt x="9712" y="62015"/>
                    </a:lnTo>
                    <a:lnTo>
                      <a:pt x="10652" y="60775"/>
                    </a:lnTo>
                    <a:lnTo>
                      <a:pt x="11906" y="59534"/>
                    </a:lnTo>
                    <a:lnTo>
                      <a:pt x="15039" y="64186"/>
                    </a:lnTo>
                    <a:lnTo>
                      <a:pt x="15352" y="63875"/>
                    </a:lnTo>
                    <a:lnTo>
                      <a:pt x="17232" y="61705"/>
                    </a:lnTo>
                    <a:lnTo>
                      <a:pt x="18172" y="56434"/>
                    </a:lnTo>
                    <a:lnTo>
                      <a:pt x="18172" y="55193"/>
                    </a:lnTo>
                    <a:lnTo>
                      <a:pt x="17545" y="54263"/>
                    </a:lnTo>
                    <a:lnTo>
                      <a:pt x="17232" y="53333"/>
                    </a:lnTo>
                    <a:lnTo>
                      <a:pt x="18172" y="52093"/>
                    </a:lnTo>
                    <a:lnTo>
                      <a:pt x="18485" y="50852"/>
                    </a:lnTo>
                    <a:lnTo>
                      <a:pt x="21618" y="49612"/>
                    </a:lnTo>
                    <a:lnTo>
                      <a:pt x="22872" y="46201"/>
                    </a:lnTo>
                    <a:lnTo>
                      <a:pt x="26318" y="4651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3" name="Shape 114" title="Alabama">
                <a:extLst>
                  <a:ext uri="{FF2B5EF4-FFF2-40B4-BE49-F238E27FC236}">
                    <a16:creationId xmlns:a16="http://schemas.microsoft.com/office/drawing/2014/main" id="{7B369413-B9E8-974C-9C50-F8A34ABB2602}"/>
                  </a:ext>
                </a:extLst>
              </p:cNvPr>
              <p:cNvSpPr/>
              <p:nvPr/>
            </p:nvSpPr>
            <p:spPr>
              <a:xfrm>
                <a:off x="6015800" y="3733015"/>
                <a:ext cx="536690" cy="842166"/>
              </a:xfrm>
              <a:custGeom>
                <a:avLst/>
                <a:gdLst/>
                <a:ahLst/>
                <a:cxnLst/>
                <a:rect l="0" t="0" r="0" b="0"/>
                <a:pathLst>
                  <a:path w="120000" h="120000" extrusionOk="0">
                    <a:moveTo>
                      <a:pt x="7164" y="99188"/>
                    </a:moveTo>
                    <a:lnTo>
                      <a:pt x="7164" y="99630"/>
                    </a:lnTo>
                    <a:lnTo>
                      <a:pt x="7880" y="100516"/>
                    </a:lnTo>
                    <a:lnTo>
                      <a:pt x="7880" y="101845"/>
                    </a:lnTo>
                    <a:lnTo>
                      <a:pt x="9313" y="107601"/>
                    </a:lnTo>
                    <a:lnTo>
                      <a:pt x="9313" y="108044"/>
                    </a:lnTo>
                    <a:lnTo>
                      <a:pt x="9671" y="111365"/>
                    </a:lnTo>
                    <a:lnTo>
                      <a:pt x="10746" y="114464"/>
                    </a:lnTo>
                    <a:lnTo>
                      <a:pt x="11104" y="117121"/>
                    </a:lnTo>
                    <a:lnTo>
                      <a:pt x="11820" y="116236"/>
                    </a:lnTo>
                    <a:lnTo>
                      <a:pt x="15761" y="116236"/>
                    </a:lnTo>
                    <a:lnTo>
                      <a:pt x="17552" y="117564"/>
                    </a:lnTo>
                    <a:lnTo>
                      <a:pt x="20059" y="116900"/>
                    </a:lnTo>
                    <a:lnTo>
                      <a:pt x="20059" y="113136"/>
                    </a:lnTo>
                    <a:lnTo>
                      <a:pt x="22567" y="108708"/>
                    </a:lnTo>
                    <a:lnTo>
                      <a:pt x="25791" y="109815"/>
                    </a:lnTo>
                    <a:lnTo>
                      <a:pt x="26149" y="112915"/>
                    </a:lnTo>
                    <a:lnTo>
                      <a:pt x="23641" y="119778"/>
                    </a:lnTo>
                    <a:lnTo>
                      <a:pt x="39044" y="117121"/>
                    </a:lnTo>
                    <a:lnTo>
                      <a:pt x="44417" y="112915"/>
                    </a:lnTo>
                    <a:lnTo>
                      <a:pt x="42626" y="111586"/>
                    </a:lnTo>
                    <a:lnTo>
                      <a:pt x="42985" y="108708"/>
                    </a:lnTo>
                    <a:lnTo>
                      <a:pt x="34746" y="104059"/>
                    </a:lnTo>
                    <a:lnTo>
                      <a:pt x="35104" y="100295"/>
                    </a:lnTo>
                    <a:lnTo>
                      <a:pt x="45850" y="99409"/>
                    </a:lnTo>
                    <a:lnTo>
                      <a:pt x="46925" y="99409"/>
                    </a:lnTo>
                    <a:lnTo>
                      <a:pt x="49074" y="99409"/>
                    </a:lnTo>
                    <a:lnTo>
                      <a:pt x="49791" y="99188"/>
                    </a:lnTo>
                    <a:lnTo>
                      <a:pt x="54447" y="98745"/>
                    </a:lnTo>
                    <a:lnTo>
                      <a:pt x="61253" y="98523"/>
                    </a:lnTo>
                    <a:lnTo>
                      <a:pt x="63402" y="98081"/>
                    </a:lnTo>
                    <a:lnTo>
                      <a:pt x="63761" y="98081"/>
                    </a:lnTo>
                    <a:lnTo>
                      <a:pt x="64835" y="98081"/>
                    </a:lnTo>
                    <a:lnTo>
                      <a:pt x="68776" y="97859"/>
                    </a:lnTo>
                    <a:lnTo>
                      <a:pt x="69850" y="97859"/>
                    </a:lnTo>
                    <a:lnTo>
                      <a:pt x="74149" y="97638"/>
                    </a:lnTo>
                    <a:lnTo>
                      <a:pt x="74865" y="97638"/>
                    </a:lnTo>
                    <a:lnTo>
                      <a:pt x="78805" y="97195"/>
                    </a:lnTo>
                    <a:lnTo>
                      <a:pt x="80597" y="97195"/>
                    </a:lnTo>
                    <a:lnTo>
                      <a:pt x="81671" y="97195"/>
                    </a:lnTo>
                    <a:lnTo>
                      <a:pt x="82746" y="96974"/>
                    </a:lnTo>
                    <a:lnTo>
                      <a:pt x="86328" y="96531"/>
                    </a:lnTo>
                    <a:lnTo>
                      <a:pt x="88835" y="96531"/>
                    </a:lnTo>
                    <a:lnTo>
                      <a:pt x="94567" y="96088"/>
                    </a:lnTo>
                    <a:lnTo>
                      <a:pt x="103522" y="95424"/>
                    </a:lnTo>
                    <a:lnTo>
                      <a:pt x="104238" y="95424"/>
                    </a:lnTo>
                    <a:lnTo>
                      <a:pt x="111402" y="94538"/>
                    </a:lnTo>
                    <a:lnTo>
                      <a:pt x="114626" y="94538"/>
                    </a:lnTo>
                    <a:lnTo>
                      <a:pt x="119641" y="93874"/>
                    </a:lnTo>
                    <a:lnTo>
                      <a:pt x="119641" y="93653"/>
                    </a:lnTo>
                    <a:lnTo>
                      <a:pt x="118567" y="92324"/>
                    </a:lnTo>
                    <a:lnTo>
                      <a:pt x="117492" y="90996"/>
                    </a:lnTo>
                    <a:lnTo>
                      <a:pt x="114985" y="88339"/>
                    </a:lnTo>
                    <a:lnTo>
                      <a:pt x="114985" y="86789"/>
                    </a:lnTo>
                    <a:lnTo>
                      <a:pt x="114985" y="85239"/>
                    </a:lnTo>
                    <a:lnTo>
                      <a:pt x="115343" y="82140"/>
                    </a:lnTo>
                    <a:lnTo>
                      <a:pt x="115343" y="81918"/>
                    </a:lnTo>
                    <a:lnTo>
                      <a:pt x="114626" y="79040"/>
                    </a:lnTo>
                    <a:lnTo>
                      <a:pt x="112119" y="77933"/>
                    </a:lnTo>
                    <a:lnTo>
                      <a:pt x="111402" y="76162"/>
                    </a:lnTo>
                    <a:lnTo>
                      <a:pt x="111402" y="75719"/>
                    </a:lnTo>
                    <a:lnTo>
                      <a:pt x="111044" y="75719"/>
                    </a:lnTo>
                    <a:lnTo>
                      <a:pt x="111044" y="73505"/>
                    </a:lnTo>
                    <a:lnTo>
                      <a:pt x="111044" y="73062"/>
                    </a:lnTo>
                    <a:lnTo>
                      <a:pt x="112477" y="70627"/>
                    </a:lnTo>
                    <a:lnTo>
                      <a:pt x="112477" y="70184"/>
                    </a:lnTo>
                    <a:lnTo>
                      <a:pt x="112477" y="68634"/>
                    </a:lnTo>
                    <a:lnTo>
                      <a:pt x="112119" y="67084"/>
                    </a:lnTo>
                    <a:lnTo>
                      <a:pt x="113910" y="65535"/>
                    </a:lnTo>
                    <a:lnTo>
                      <a:pt x="116059" y="64428"/>
                    </a:lnTo>
                    <a:lnTo>
                      <a:pt x="116417" y="63763"/>
                    </a:lnTo>
                    <a:lnTo>
                      <a:pt x="112835" y="62214"/>
                    </a:lnTo>
                    <a:lnTo>
                      <a:pt x="113552" y="61107"/>
                    </a:lnTo>
                    <a:lnTo>
                      <a:pt x="112477" y="58007"/>
                    </a:lnTo>
                    <a:lnTo>
                      <a:pt x="112119" y="58007"/>
                    </a:lnTo>
                    <a:lnTo>
                      <a:pt x="108895" y="55793"/>
                    </a:lnTo>
                    <a:lnTo>
                      <a:pt x="108179" y="55129"/>
                    </a:lnTo>
                    <a:lnTo>
                      <a:pt x="107104" y="52693"/>
                    </a:lnTo>
                    <a:lnTo>
                      <a:pt x="106388" y="52693"/>
                    </a:lnTo>
                    <a:lnTo>
                      <a:pt x="106388" y="52472"/>
                    </a:lnTo>
                    <a:lnTo>
                      <a:pt x="106388" y="51808"/>
                    </a:lnTo>
                    <a:lnTo>
                      <a:pt x="104597" y="49594"/>
                    </a:lnTo>
                    <a:lnTo>
                      <a:pt x="103522" y="47601"/>
                    </a:lnTo>
                    <a:lnTo>
                      <a:pt x="103164" y="46937"/>
                    </a:lnTo>
                    <a:lnTo>
                      <a:pt x="101731" y="44059"/>
                    </a:lnTo>
                    <a:lnTo>
                      <a:pt x="101731" y="43837"/>
                    </a:lnTo>
                    <a:lnTo>
                      <a:pt x="101731" y="43394"/>
                    </a:lnTo>
                    <a:lnTo>
                      <a:pt x="100656" y="41623"/>
                    </a:lnTo>
                    <a:lnTo>
                      <a:pt x="99223" y="38081"/>
                    </a:lnTo>
                    <a:lnTo>
                      <a:pt x="98149" y="36531"/>
                    </a:lnTo>
                    <a:lnTo>
                      <a:pt x="97791" y="35202"/>
                    </a:lnTo>
                    <a:lnTo>
                      <a:pt x="97074" y="34981"/>
                    </a:lnTo>
                    <a:lnTo>
                      <a:pt x="96000" y="31881"/>
                    </a:lnTo>
                    <a:lnTo>
                      <a:pt x="95641" y="31217"/>
                    </a:lnTo>
                    <a:lnTo>
                      <a:pt x="93492" y="27011"/>
                    </a:lnTo>
                    <a:lnTo>
                      <a:pt x="93492" y="26346"/>
                    </a:lnTo>
                    <a:lnTo>
                      <a:pt x="93134" y="25461"/>
                    </a:lnTo>
                    <a:lnTo>
                      <a:pt x="92059" y="23911"/>
                    </a:lnTo>
                    <a:lnTo>
                      <a:pt x="92059" y="23247"/>
                    </a:lnTo>
                    <a:lnTo>
                      <a:pt x="91701" y="22361"/>
                    </a:lnTo>
                    <a:lnTo>
                      <a:pt x="91343" y="21033"/>
                    </a:lnTo>
                    <a:lnTo>
                      <a:pt x="90268" y="19261"/>
                    </a:lnTo>
                    <a:lnTo>
                      <a:pt x="89552" y="17712"/>
                    </a:lnTo>
                    <a:lnTo>
                      <a:pt x="88835" y="16383"/>
                    </a:lnTo>
                    <a:lnTo>
                      <a:pt x="87761" y="13726"/>
                    </a:lnTo>
                    <a:lnTo>
                      <a:pt x="86686" y="12177"/>
                    </a:lnTo>
                    <a:lnTo>
                      <a:pt x="86328" y="10627"/>
                    </a:lnTo>
                    <a:lnTo>
                      <a:pt x="85253" y="9077"/>
                    </a:lnTo>
                    <a:lnTo>
                      <a:pt x="84537" y="8413"/>
                    </a:lnTo>
                    <a:lnTo>
                      <a:pt x="83820" y="5313"/>
                    </a:lnTo>
                    <a:lnTo>
                      <a:pt x="82746" y="3542"/>
                    </a:lnTo>
                    <a:lnTo>
                      <a:pt x="82388" y="2656"/>
                    </a:lnTo>
                    <a:lnTo>
                      <a:pt x="81671" y="2435"/>
                    </a:lnTo>
                    <a:lnTo>
                      <a:pt x="80597" y="0"/>
                    </a:lnTo>
                    <a:lnTo>
                      <a:pt x="80238" y="0"/>
                    </a:lnTo>
                    <a:lnTo>
                      <a:pt x="73432" y="221"/>
                    </a:lnTo>
                    <a:lnTo>
                      <a:pt x="72358" y="442"/>
                    </a:lnTo>
                    <a:lnTo>
                      <a:pt x="66268" y="885"/>
                    </a:lnTo>
                    <a:lnTo>
                      <a:pt x="60537" y="1107"/>
                    </a:lnTo>
                    <a:lnTo>
                      <a:pt x="58746" y="1107"/>
                    </a:lnTo>
                    <a:lnTo>
                      <a:pt x="56955" y="1328"/>
                    </a:lnTo>
                    <a:lnTo>
                      <a:pt x="53014" y="1771"/>
                    </a:lnTo>
                    <a:lnTo>
                      <a:pt x="44417" y="2435"/>
                    </a:lnTo>
                    <a:lnTo>
                      <a:pt x="42626" y="2435"/>
                    </a:lnTo>
                    <a:lnTo>
                      <a:pt x="41552" y="2435"/>
                    </a:lnTo>
                    <a:lnTo>
                      <a:pt x="40119" y="2656"/>
                    </a:lnTo>
                    <a:lnTo>
                      <a:pt x="30447" y="2878"/>
                    </a:lnTo>
                    <a:lnTo>
                      <a:pt x="29731" y="3321"/>
                    </a:lnTo>
                    <a:lnTo>
                      <a:pt x="25791" y="3321"/>
                    </a:lnTo>
                    <a:lnTo>
                      <a:pt x="18626" y="3985"/>
                    </a:lnTo>
                    <a:lnTo>
                      <a:pt x="16119" y="3985"/>
                    </a:lnTo>
                    <a:lnTo>
                      <a:pt x="9313" y="4428"/>
                    </a:lnTo>
                    <a:lnTo>
                      <a:pt x="6805" y="4428"/>
                    </a:lnTo>
                    <a:lnTo>
                      <a:pt x="0" y="4870"/>
                    </a:lnTo>
                    <a:lnTo>
                      <a:pt x="0" y="5092"/>
                    </a:lnTo>
                    <a:lnTo>
                      <a:pt x="2865" y="7306"/>
                    </a:lnTo>
                    <a:lnTo>
                      <a:pt x="3940" y="7527"/>
                    </a:lnTo>
                    <a:lnTo>
                      <a:pt x="3940" y="8856"/>
                    </a:lnTo>
                    <a:lnTo>
                      <a:pt x="3223" y="12841"/>
                    </a:lnTo>
                    <a:lnTo>
                      <a:pt x="3223" y="14833"/>
                    </a:lnTo>
                    <a:lnTo>
                      <a:pt x="3223" y="17047"/>
                    </a:lnTo>
                    <a:lnTo>
                      <a:pt x="3223" y="17933"/>
                    </a:lnTo>
                    <a:lnTo>
                      <a:pt x="3223" y="18376"/>
                    </a:lnTo>
                    <a:lnTo>
                      <a:pt x="3223" y="20147"/>
                    </a:lnTo>
                    <a:lnTo>
                      <a:pt x="3223" y="21476"/>
                    </a:lnTo>
                    <a:lnTo>
                      <a:pt x="3223" y="24354"/>
                    </a:lnTo>
                    <a:lnTo>
                      <a:pt x="3223" y="25018"/>
                    </a:lnTo>
                    <a:lnTo>
                      <a:pt x="3223" y="27011"/>
                    </a:lnTo>
                    <a:lnTo>
                      <a:pt x="3223" y="27896"/>
                    </a:lnTo>
                    <a:lnTo>
                      <a:pt x="3223" y="29003"/>
                    </a:lnTo>
                    <a:lnTo>
                      <a:pt x="3223" y="32988"/>
                    </a:lnTo>
                    <a:lnTo>
                      <a:pt x="3223" y="35202"/>
                    </a:lnTo>
                    <a:lnTo>
                      <a:pt x="3223" y="35424"/>
                    </a:lnTo>
                    <a:lnTo>
                      <a:pt x="3223" y="40516"/>
                    </a:lnTo>
                    <a:lnTo>
                      <a:pt x="3223" y="41402"/>
                    </a:lnTo>
                    <a:lnTo>
                      <a:pt x="3223" y="43394"/>
                    </a:lnTo>
                    <a:lnTo>
                      <a:pt x="3223" y="46273"/>
                    </a:lnTo>
                    <a:lnTo>
                      <a:pt x="3223" y="48044"/>
                    </a:lnTo>
                    <a:lnTo>
                      <a:pt x="3223" y="48487"/>
                    </a:lnTo>
                    <a:lnTo>
                      <a:pt x="3223" y="53579"/>
                    </a:lnTo>
                    <a:lnTo>
                      <a:pt x="3223" y="54464"/>
                    </a:lnTo>
                    <a:lnTo>
                      <a:pt x="3223" y="55129"/>
                    </a:lnTo>
                    <a:lnTo>
                      <a:pt x="3223" y="60664"/>
                    </a:lnTo>
                    <a:lnTo>
                      <a:pt x="3223" y="61549"/>
                    </a:lnTo>
                    <a:lnTo>
                      <a:pt x="3223" y="63542"/>
                    </a:lnTo>
                    <a:lnTo>
                      <a:pt x="3223" y="67970"/>
                    </a:lnTo>
                    <a:lnTo>
                      <a:pt x="3223" y="68634"/>
                    </a:lnTo>
                    <a:lnTo>
                      <a:pt x="3223" y="70184"/>
                    </a:lnTo>
                    <a:lnTo>
                      <a:pt x="3223" y="71734"/>
                    </a:lnTo>
                    <a:lnTo>
                      <a:pt x="3223" y="71955"/>
                    </a:lnTo>
                    <a:lnTo>
                      <a:pt x="3223" y="73062"/>
                    </a:lnTo>
                    <a:lnTo>
                      <a:pt x="3223" y="74612"/>
                    </a:lnTo>
                    <a:lnTo>
                      <a:pt x="2865" y="80369"/>
                    </a:lnTo>
                    <a:lnTo>
                      <a:pt x="3223" y="81033"/>
                    </a:lnTo>
                    <a:lnTo>
                      <a:pt x="3223" y="81254"/>
                    </a:lnTo>
                    <a:lnTo>
                      <a:pt x="4298" y="85018"/>
                    </a:lnTo>
                    <a:lnTo>
                      <a:pt x="4656" y="89889"/>
                    </a:lnTo>
                    <a:lnTo>
                      <a:pt x="4656" y="90110"/>
                    </a:lnTo>
                    <a:lnTo>
                      <a:pt x="5373" y="91439"/>
                    </a:lnTo>
                    <a:lnTo>
                      <a:pt x="5731" y="92546"/>
                    </a:lnTo>
                    <a:lnTo>
                      <a:pt x="6447" y="95645"/>
                    </a:lnTo>
                    <a:lnTo>
                      <a:pt x="7164" y="9918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4" name="Shape 115" title="Arkansas">
                <a:extLst>
                  <a:ext uri="{FF2B5EF4-FFF2-40B4-BE49-F238E27FC236}">
                    <a16:creationId xmlns:a16="http://schemas.microsoft.com/office/drawing/2014/main" id="{F0C4043D-A944-3649-9323-D5EC3C657636}"/>
                  </a:ext>
                </a:extLst>
              </p:cNvPr>
              <p:cNvSpPr/>
              <p:nvPr/>
            </p:nvSpPr>
            <p:spPr>
              <a:xfrm>
                <a:off x="5108535" y="3540107"/>
                <a:ext cx="696275" cy="624119"/>
              </a:xfrm>
              <a:custGeom>
                <a:avLst/>
                <a:gdLst/>
                <a:ahLst/>
                <a:cxnLst/>
                <a:rect l="0" t="0" r="0" b="0"/>
                <a:pathLst>
                  <a:path w="120000" h="120000" extrusionOk="0">
                    <a:moveTo>
                      <a:pt x="3594" y="30523"/>
                    </a:moveTo>
                    <a:lnTo>
                      <a:pt x="4147" y="32319"/>
                    </a:lnTo>
                    <a:lnTo>
                      <a:pt x="4147" y="33216"/>
                    </a:lnTo>
                    <a:lnTo>
                      <a:pt x="4147" y="34413"/>
                    </a:lnTo>
                    <a:lnTo>
                      <a:pt x="4976" y="38603"/>
                    </a:lnTo>
                    <a:lnTo>
                      <a:pt x="4976" y="38902"/>
                    </a:lnTo>
                    <a:lnTo>
                      <a:pt x="5253" y="42194"/>
                    </a:lnTo>
                    <a:lnTo>
                      <a:pt x="5529" y="42194"/>
                    </a:lnTo>
                    <a:lnTo>
                      <a:pt x="5253" y="42194"/>
                    </a:lnTo>
                    <a:lnTo>
                      <a:pt x="5253" y="42793"/>
                    </a:lnTo>
                    <a:lnTo>
                      <a:pt x="5253" y="43092"/>
                    </a:lnTo>
                    <a:lnTo>
                      <a:pt x="5529" y="47281"/>
                    </a:lnTo>
                    <a:lnTo>
                      <a:pt x="5529" y="57755"/>
                    </a:lnTo>
                    <a:lnTo>
                      <a:pt x="5529" y="59251"/>
                    </a:lnTo>
                    <a:lnTo>
                      <a:pt x="5529" y="64339"/>
                    </a:lnTo>
                    <a:lnTo>
                      <a:pt x="5529" y="65536"/>
                    </a:lnTo>
                    <a:lnTo>
                      <a:pt x="5529" y="67331"/>
                    </a:lnTo>
                    <a:lnTo>
                      <a:pt x="5529" y="71221"/>
                    </a:lnTo>
                    <a:lnTo>
                      <a:pt x="6082" y="73017"/>
                    </a:lnTo>
                    <a:lnTo>
                      <a:pt x="6082" y="80199"/>
                    </a:lnTo>
                    <a:lnTo>
                      <a:pt x="6082" y="82294"/>
                    </a:lnTo>
                    <a:lnTo>
                      <a:pt x="6082" y="84089"/>
                    </a:lnTo>
                    <a:lnTo>
                      <a:pt x="6082" y="89177"/>
                    </a:lnTo>
                    <a:lnTo>
                      <a:pt x="6082" y="90074"/>
                    </a:lnTo>
                    <a:lnTo>
                      <a:pt x="6082" y="90972"/>
                    </a:lnTo>
                    <a:lnTo>
                      <a:pt x="6082" y="91571"/>
                    </a:lnTo>
                    <a:lnTo>
                      <a:pt x="6082" y="99950"/>
                    </a:lnTo>
                    <a:lnTo>
                      <a:pt x="8571" y="102942"/>
                    </a:lnTo>
                    <a:lnTo>
                      <a:pt x="11889" y="101147"/>
                    </a:lnTo>
                    <a:lnTo>
                      <a:pt x="17142" y="102643"/>
                    </a:lnTo>
                    <a:lnTo>
                      <a:pt x="17142" y="103241"/>
                    </a:lnTo>
                    <a:lnTo>
                      <a:pt x="17142" y="108329"/>
                    </a:lnTo>
                    <a:lnTo>
                      <a:pt x="17142" y="111620"/>
                    </a:lnTo>
                    <a:lnTo>
                      <a:pt x="17419" y="112219"/>
                    </a:lnTo>
                    <a:lnTo>
                      <a:pt x="17419" y="116109"/>
                    </a:lnTo>
                    <a:lnTo>
                      <a:pt x="17972" y="119700"/>
                    </a:lnTo>
                    <a:lnTo>
                      <a:pt x="18801" y="119700"/>
                    </a:lnTo>
                    <a:lnTo>
                      <a:pt x="20460" y="119700"/>
                    </a:lnTo>
                    <a:lnTo>
                      <a:pt x="23778" y="119700"/>
                    </a:lnTo>
                    <a:lnTo>
                      <a:pt x="26820" y="119700"/>
                    </a:lnTo>
                    <a:lnTo>
                      <a:pt x="27096" y="119700"/>
                    </a:lnTo>
                    <a:lnTo>
                      <a:pt x="30691" y="119102"/>
                    </a:lnTo>
                    <a:lnTo>
                      <a:pt x="30967" y="119102"/>
                    </a:lnTo>
                    <a:lnTo>
                      <a:pt x="31244" y="119102"/>
                    </a:lnTo>
                    <a:lnTo>
                      <a:pt x="35115" y="119102"/>
                    </a:lnTo>
                    <a:lnTo>
                      <a:pt x="37050" y="119102"/>
                    </a:lnTo>
                    <a:lnTo>
                      <a:pt x="37880" y="119102"/>
                    </a:lnTo>
                    <a:lnTo>
                      <a:pt x="38156" y="119102"/>
                    </a:lnTo>
                    <a:lnTo>
                      <a:pt x="38986" y="119102"/>
                    </a:lnTo>
                    <a:lnTo>
                      <a:pt x="43686" y="118802"/>
                    </a:lnTo>
                    <a:lnTo>
                      <a:pt x="48110" y="118204"/>
                    </a:lnTo>
                    <a:lnTo>
                      <a:pt x="50046" y="118204"/>
                    </a:lnTo>
                    <a:lnTo>
                      <a:pt x="55852" y="118204"/>
                    </a:lnTo>
                    <a:lnTo>
                      <a:pt x="63870" y="117605"/>
                    </a:lnTo>
                    <a:lnTo>
                      <a:pt x="66635" y="117605"/>
                    </a:lnTo>
                    <a:lnTo>
                      <a:pt x="78525" y="116708"/>
                    </a:lnTo>
                    <a:lnTo>
                      <a:pt x="78801" y="116708"/>
                    </a:lnTo>
                    <a:lnTo>
                      <a:pt x="81843" y="116708"/>
                    </a:lnTo>
                    <a:lnTo>
                      <a:pt x="82396" y="116708"/>
                    </a:lnTo>
                    <a:lnTo>
                      <a:pt x="83225" y="116708"/>
                    </a:lnTo>
                    <a:lnTo>
                      <a:pt x="86543" y="116109"/>
                    </a:lnTo>
                    <a:lnTo>
                      <a:pt x="87649" y="116109"/>
                    </a:lnTo>
                    <a:lnTo>
                      <a:pt x="88202" y="116109"/>
                    </a:lnTo>
                    <a:lnTo>
                      <a:pt x="89308" y="116109"/>
                    </a:lnTo>
                    <a:lnTo>
                      <a:pt x="89308" y="103241"/>
                    </a:lnTo>
                    <a:lnTo>
                      <a:pt x="88202" y="103840"/>
                    </a:lnTo>
                    <a:lnTo>
                      <a:pt x="89308" y="100847"/>
                    </a:lnTo>
                    <a:lnTo>
                      <a:pt x="86543" y="102044"/>
                    </a:lnTo>
                    <a:lnTo>
                      <a:pt x="87373" y="99650"/>
                    </a:lnTo>
                    <a:lnTo>
                      <a:pt x="86543" y="99052"/>
                    </a:lnTo>
                    <a:lnTo>
                      <a:pt x="86267" y="97855"/>
                    </a:lnTo>
                    <a:lnTo>
                      <a:pt x="88479" y="93067"/>
                    </a:lnTo>
                    <a:lnTo>
                      <a:pt x="88479" y="90374"/>
                    </a:lnTo>
                    <a:lnTo>
                      <a:pt x="91520" y="90972"/>
                    </a:lnTo>
                    <a:lnTo>
                      <a:pt x="89308" y="84089"/>
                    </a:lnTo>
                    <a:lnTo>
                      <a:pt x="91244" y="82593"/>
                    </a:lnTo>
                    <a:lnTo>
                      <a:pt x="92073" y="79301"/>
                    </a:lnTo>
                    <a:lnTo>
                      <a:pt x="94285" y="75112"/>
                    </a:lnTo>
                    <a:lnTo>
                      <a:pt x="96497" y="73316"/>
                    </a:lnTo>
                    <a:lnTo>
                      <a:pt x="95668" y="71221"/>
                    </a:lnTo>
                    <a:lnTo>
                      <a:pt x="98156" y="70623"/>
                    </a:lnTo>
                    <a:lnTo>
                      <a:pt x="97603" y="72119"/>
                    </a:lnTo>
                    <a:lnTo>
                      <a:pt x="98433" y="72718"/>
                    </a:lnTo>
                    <a:lnTo>
                      <a:pt x="100368" y="65536"/>
                    </a:lnTo>
                    <a:lnTo>
                      <a:pt x="99539" y="61346"/>
                    </a:lnTo>
                    <a:lnTo>
                      <a:pt x="100645" y="61047"/>
                    </a:lnTo>
                    <a:lnTo>
                      <a:pt x="101198" y="62244"/>
                    </a:lnTo>
                    <a:lnTo>
                      <a:pt x="102580" y="60149"/>
                    </a:lnTo>
                    <a:lnTo>
                      <a:pt x="100092" y="58354"/>
                    </a:lnTo>
                    <a:lnTo>
                      <a:pt x="100645" y="58054"/>
                    </a:lnTo>
                    <a:lnTo>
                      <a:pt x="101474" y="58354"/>
                    </a:lnTo>
                    <a:lnTo>
                      <a:pt x="102580" y="58054"/>
                    </a:lnTo>
                    <a:lnTo>
                      <a:pt x="102304" y="57157"/>
                    </a:lnTo>
                    <a:lnTo>
                      <a:pt x="103410" y="55062"/>
                    </a:lnTo>
                    <a:lnTo>
                      <a:pt x="103963" y="55062"/>
                    </a:lnTo>
                    <a:lnTo>
                      <a:pt x="104239" y="54164"/>
                    </a:lnTo>
                    <a:lnTo>
                      <a:pt x="106175" y="53865"/>
                    </a:lnTo>
                    <a:lnTo>
                      <a:pt x="107281" y="52369"/>
                    </a:lnTo>
                    <a:lnTo>
                      <a:pt x="107281" y="50872"/>
                    </a:lnTo>
                    <a:lnTo>
                      <a:pt x="105898" y="49376"/>
                    </a:lnTo>
                    <a:lnTo>
                      <a:pt x="109216" y="44887"/>
                    </a:lnTo>
                    <a:lnTo>
                      <a:pt x="110875" y="44887"/>
                    </a:lnTo>
                    <a:lnTo>
                      <a:pt x="110046" y="37406"/>
                    </a:lnTo>
                    <a:lnTo>
                      <a:pt x="109216" y="35311"/>
                    </a:lnTo>
                    <a:lnTo>
                      <a:pt x="108940" y="36508"/>
                    </a:lnTo>
                    <a:lnTo>
                      <a:pt x="108110" y="36508"/>
                    </a:lnTo>
                    <a:lnTo>
                      <a:pt x="108940" y="34713"/>
                    </a:lnTo>
                    <a:lnTo>
                      <a:pt x="110875" y="32319"/>
                    </a:lnTo>
                    <a:lnTo>
                      <a:pt x="111428" y="30224"/>
                    </a:lnTo>
                    <a:lnTo>
                      <a:pt x="114193" y="31122"/>
                    </a:lnTo>
                    <a:lnTo>
                      <a:pt x="114193" y="23940"/>
                    </a:lnTo>
                    <a:lnTo>
                      <a:pt x="116958" y="18553"/>
                    </a:lnTo>
                    <a:lnTo>
                      <a:pt x="119723" y="18254"/>
                    </a:lnTo>
                    <a:lnTo>
                      <a:pt x="116958" y="15261"/>
                    </a:lnTo>
                    <a:lnTo>
                      <a:pt x="113087" y="16159"/>
                    </a:lnTo>
                    <a:lnTo>
                      <a:pt x="111428" y="16159"/>
                    </a:lnTo>
                    <a:lnTo>
                      <a:pt x="107004" y="16458"/>
                    </a:lnTo>
                    <a:lnTo>
                      <a:pt x="105069" y="16758"/>
                    </a:lnTo>
                    <a:lnTo>
                      <a:pt x="103963" y="16758"/>
                    </a:lnTo>
                    <a:lnTo>
                      <a:pt x="101474" y="16758"/>
                    </a:lnTo>
                    <a:lnTo>
                      <a:pt x="103410" y="12867"/>
                    </a:lnTo>
                    <a:lnTo>
                      <a:pt x="104239" y="12269"/>
                    </a:lnTo>
                    <a:lnTo>
                      <a:pt x="105898" y="9875"/>
                    </a:lnTo>
                    <a:lnTo>
                      <a:pt x="107004" y="8079"/>
                    </a:lnTo>
                    <a:lnTo>
                      <a:pt x="105898" y="0"/>
                    </a:lnTo>
                    <a:lnTo>
                      <a:pt x="104239" y="299"/>
                    </a:lnTo>
                    <a:lnTo>
                      <a:pt x="103410" y="299"/>
                    </a:lnTo>
                    <a:lnTo>
                      <a:pt x="102304" y="299"/>
                    </a:lnTo>
                    <a:lnTo>
                      <a:pt x="95668" y="598"/>
                    </a:lnTo>
                    <a:lnTo>
                      <a:pt x="92626" y="1197"/>
                    </a:lnTo>
                    <a:lnTo>
                      <a:pt x="92350" y="1197"/>
                    </a:lnTo>
                    <a:lnTo>
                      <a:pt x="91244" y="1197"/>
                    </a:lnTo>
                    <a:lnTo>
                      <a:pt x="88755" y="1496"/>
                    </a:lnTo>
                    <a:lnTo>
                      <a:pt x="85714" y="1496"/>
                    </a:lnTo>
                    <a:lnTo>
                      <a:pt x="82672" y="1795"/>
                    </a:lnTo>
                    <a:lnTo>
                      <a:pt x="81290" y="1795"/>
                    </a:lnTo>
                    <a:lnTo>
                      <a:pt x="80460" y="1795"/>
                    </a:lnTo>
                    <a:lnTo>
                      <a:pt x="76313" y="2394"/>
                    </a:lnTo>
                    <a:lnTo>
                      <a:pt x="75760" y="2394"/>
                    </a:lnTo>
                    <a:lnTo>
                      <a:pt x="75207" y="2394"/>
                    </a:lnTo>
                    <a:lnTo>
                      <a:pt x="73824" y="2693"/>
                    </a:lnTo>
                    <a:lnTo>
                      <a:pt x="72718" y="2693"/>
                    </a:lnTo>
                    <a:lnTo>
                      <a:pt x="69953" y="2693"/>
                    </a:lnTo>
                    <a:lnTo>
                      <a:pt x="68294" y="2693"/>
                    </a:lnTo>
                    <a:lnTo>
                      <a:pt x="61935" y="3291"/>
                    </a:lnTo>
                    <a:lnTo>
                      <a:pt x="59447" y="3291"/>
                    </a:lnTo>
                    <a:lnTo>
                      <a:pt x="58894" y="3291"/>
                    </a:lnTo>
                    <a:lnTo>
                      <a:pt x="58617" y="3291"/>
                    </a:lnTo>
                    <a:lnTo>
                      <a:pt x="53087" y="3890"/>
                    </a:lnTo>
                    <a:lnTo>
                      <a:pt x="51705" y="3890"/>
                    </a:lnTo>
                    <a:lnTo>
                      <a:pt x="49493" y="3890"/>
                    </a:lnTo>
                    <a:lnTo>
                      <a:pt x="44792" y="4488"/>
                    </a:lnTo>
                    <a:lnTo>
                      <a:pt x="44239" y="4488"/>
                    </a:lnTo>
                    <a:lnTo>
                      <a:pt x="43686" y="4488"/>
                    </a:lnTo>
                    <a:lnTo>
                      <a:pt x="41751" y="4488"/>
                    </a:lnTo>
                    <a:lnTo>
                      <a:pt x="37050" y="4788"/>
                    </a:lnTo>
                    <a:lnTo>
                      <a:pt x="34838" y="4788"/>
                    </a:lnTo>
                    <a:lnTo>
                      <a:pt x="31244" y="4788"/>
                    </a:lnTo>
                    <a:lnTo>
                      <a:pt x="30967" y="4788"/>
                    </a:lnTo>
                    <a:lnTo>
                      <a:pt x="29308" y="5386"/>
                    </a:lnTo>
                    <a:lnTo>
                      <a:pt x="27926" y="5386"/>
                    </a:lnTo>
                    <a:lnTo>
                      <a:pt x="24331" y="5386"/>
                    </a:lnTo>
                    <a:lnTo>
                      <a:pt x="21843" y="5386"/>
                    </a:lnTo>
                    <a:lnTo>
                      <a:pt x="19354" y="5386"/>
                    </a:lnTo>
                    <a:lnTo>
                      <a:pt x="17972" y="5685"/>
                    </a:lnTo>
                    <a:lnTo>
                      <a:pt x="16313" y="5685"/>
                    </a:lnTo>
                    <a:lnTo>
                      <a:pt x="14377" y="5685"/>
                    </a:lnTo>
                    <a:lnTo>
                      <a:pt x="12442" y="5985"/>
                    </a:lnTo>
                    <a:lnTo>
                      <a:pt x="5529" y="5985"/>
                    </a:lnTo>
                    <a:lnTo>
                      <a:pt x="2488" y="5985"/>
                    </a:lnTo>
                    <a:lnTo>
                      <a:pt x="0" y="5985"/>
                    </a:lnTo>
                    <a:lnTo>
                      <a:pt x="552" y="10174"/>
                    </a:lnTo>
                    <a:lnTo>
                      <a:pt x="552" y="12269"/>
                    </a:lnTo>
                    <a:lnTo>
                      <a:pt x="1382" y="17356"/>
                    </a:lnTo>
                    <a:lnTo>
                      <a:pt x="1658" y="18553"/>
                    </a:lnTo>
                    <a:lnTo>
                      <a:pt x="2211" y="19451"/>
                    </a:lnTo>
                    <a:lnTo>
                      <a:pt x="3041" y="26932"/>
                    </a:lnTo>
                    <a:lnTo>
                      <a:pt x="3317" y="29027"/>
                    </a:lnTo>
                    <a:lnTo>
                      <a:pt x="3594" y="3052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5" name="Shape 116" descr="Florida," title="Florida">
                <a:extLst>
                  <a:ext uri="{FF2B5EF4-FFF2-40B4-BE49-F238E27FC236}">
                    <a16:creationId xmlns:a16="http://schemas.microsoft.com/office/drawing/2014/main" id="{653B7E89-3460-BF40-BADB-C0AACE55D42D}"/>
                  </a:ext>
                </a:extLst>
              </p:cNvPr>
              <p:cNvSpPr/>
              <p:nvPr/>
            </p:nvSpPr>
            <p:spPr>
              <a:xfrm>
                <a:off x="6175057" y="4363697"/>
                <a:ext cx="1253506" cy="954350"/>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6" name="Shape 117">
                <a:extLst>
                  <a:ext uri="{FF2B5EF4-FFF2-40B4-BE49-F238E27FC236}">
                    <a16:creationId xmlns:a16="http://schemas.microsoft.com/office/drawing/2014/main" id="{B4AA129C-DFC3-DB45-9872-A24DD7980C9F}"/>
                  </a:ext>
                </a:extLst>
              </p:cNvPr>
              <p:cNvSpPr/>
              <p:nvPr/>
            </p:nvSpPr>
            <p:spPr>
              <a:xfrm>
                <a:off x="7303041" y="5341660"/>
                <a:ext cx="36868" cy="35288"/>
              </a:xfrm>
              <a:custGeom>
                <a:avLst/>
                <a:gdLst/>
                <a:ahLst/>
                <a:cxnLst/>
                <a:rect l="0" t="0" r="0" b="0"/>
                <a:pathLst>
                  <a:path w="120000" h="120000" extrusionOk="0">
                    <a:moveTo>
                      <a:pt x="0" y="104347"/>
                    </a:moveTo>
                    <a:lnTo>
                      <a:pt x="5217" y="114782"/>
                    </a:lnTo>
                    <a:lnTo>
                      <a:pt x="114782" y="0"/>
                    </a:lnTo>
                    <a:lnTo>
                      <a:pt x="62608" y="52173"/>
                    </a:lnTo>
                    <a:lnTo>
                      <a:pt x="0" y="104347"/>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7" name="Shape 118">
                <a:extLst>
                  <a:ext uri="{FF2B5EF4-FFF2-40B4-BE49-F238E27FC236}">
                    <a16:creationId xmlns:a16="http://schemas.microsoft.com/office/drawing/2014/main" id="{C8F5A40B-AD7F-8F47-AF1A-732E33E2A0A3}"/>
                  </a:ext>
                </a:extLst>
              </p:cNvPr>
              <p:cNvSpPr/>
              <p:nvPr/>
            </p:nvSpPr>
            <p:spPr>
              <a:xfrm>
                <a:off x="7356218" y="5319851"/>
                <a:ext cx="36868" cy="35288"/>
              </a:xfrm>
              <a:custGeom>
                <a:avLst/>
                <a:gdLst/>
                <a:ahLst/>
                <a:cxnLst/>
                <a:rect l="0" t="0" r="0" b="0"/>
                <a:pathLst>
                  <a:path w="120000" h="120000" extrusionOk="0">
                    <a:moveTo>
                      <a:pt x="0" y="114782"/>
                    </a:moveTo>
                    <a:lnTo>
                      <a:pt x="115000" y="0"/>
                    </a:lnTo>
                    <a:lnTo>
                      <a:pt x="0" y="114782"/>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8" name="Shape 119" title="Georgia">
                <a:extLst>
                  <a:ext uri="{FF2B5EF4-FFF2-40B4-BE49-F238E27FC236}">
                    <a16:creationId xmlns:a16="http://schemas.microsoft.com/office/drawing/2014/main" id="{45FFF9D5-EAF5-8944-9766-05C03FC7353C}"/>
                  </a:ext>
                </a:extLst>
              </p:cNvPr>
              <p:cNvSpPr/>
              <p:nvPr/>
            </p:nvSpPr>
            <p:spPr>
              <a:xfrm>
                <a:off x="6381606" y="3686045"/>
                <a:ext cx="751050" cy="761584"/>
              </a:xfrm>
              <a:custGeom>
                <a:avLst/>
                <a:gdLst/>
                <a:ahLst/>
                <a:cxnLst/>
                <a:rect l="0" t="0" r="0" b="0"/>
                <a:pathLst>
                  <a:path w="120000" h="120000" extrusionOk="0">
                    <a:moveTo>
                      <a:pt x="17654" y="5398"/>
                    </a:moveTo>
                    <a:lnTo>
                      <a:pt x="18422" y="5398"/>
                    </a:lnTo>
                    <a:lnTo>
                      <a:pt x="18933" y="5398"/>
                    </a:lnTo>
                    <a:lnTo>
                      <a:pt x="19701" y="4907"/>
                    </a:lnTo>
                    <a:lnTo>
                      <a:pt x="21748" y="4907"/>
                    </a:lnTo>
                    <a:lnTo>
                      <a:pt x="25074" y="4662"/>
                    </a:lnTo>
                    <a:lnTo>
                      <a:pt x="27633" y="4417"/>
                    </a:lnTo>
                    <a:lnTo>
                      <a:pt x="28656" y="3926"/>
                    </a:lnTo>
                    <a:lnTo>
                      <a:pt x="29936" y="3926"/>
                    </a:lnTo>
                    <a:lnTo>
                      <a:pt x="32750" y="3190"/>
                    </a:lnTo>
                    <a:lnTo>
                      <a:pt x="35309" y="3190"/>
                    </a:lnTo>
                    <a:lnTo>
                      <a:pt x="36844" y="2944"/>
                    </a:lnTo>
                    <a:lnTo>
                      <a:pt x="37100" y="2944"/>
                    </a:lnTo>
                    <a:lnTo>
                      <a:pt x="43752" y="2208"/>
                    </a:lnTo>
                    <a:lnTo>
                      <a:pt x="43752" y="1963"/>
                    </a:lnTo>
                    <a:lnTo>
                      <a:pt x="45543" y="1472"/>
                    </a:lnTo>
                    <a:lnTo>
                      <a:pt x="46567" y="1472"/>
                    </a:lnTo>
                    <a:lnTo>
                      <a:pt x="47078" y="1472"/>
                    </a:lnTo>
                    <a:lnTo>
                      <a:pt x="50660" y="981"/>
                    </a:lnTo>
                    <a:lnTo>
                      <a:pt x="53731" y="245"/>
                    </a:lnTo>
                    <a:lnTo>
                      <a:pt x="55522" y="0"/>
                    </a:lnTo>
                    <a:lnTo>
                      <a:pt x="55266" y="1963"/>
                    </a:lnTo>
                    <a:lnTo>
                      <a:pt x="52707" y="4417"/>
                    </a:lnTo>
                    <a:lnTo>
                      <a:pt x="51172" y="8343"/>
                    </a:lnTo>
                    <a:lnTo>
                      <a:pt x="51684" y="9079"/>
                    </a:lnTo>
                    <a:lnTo>
                      <a:pt x="53731" y="10306"/>
                    </a:lnTo>
                    <a:lnTo>
                      <a:pt x="56545" y="11779"/>
                    </a:lnTo>
                    <a:lnTo>
                      <a:pt x="57313" y="12515"/>
                    </a:lnTo>
                    <a:lnTo>
                      <a:pt x="58592" y="13251"/>
                    </a:lnTo>
                    <a:lnTo>
                      <a:pt x="59104" y="13496"/>
                    </a:lnTo>
                    <a:lnTo>
                      <a:pt x="59872" y="13742"/>
                    </a:lnTo>
                    <a:lnTo>
                      <a:pt x="60127" y="13496"/>
                    </a:lnTo>
                    <a:lnTo>
                      <a:pt x="62942" y="13496"/>
                    </a:lnTo>
                    <a:lnTo>
                      <a:pt x="63965" y="15950"/>
                    </a:lnTo>
                    <a:lnTo>
                      <a:pt x="65756" y="17914"/>
                    </a:lnTo>
                    <a:lnTo>
                      <a:pt x="66524" y="18159"/>
                    </a:lnTo>
                    <a:lnTo>
                      <a:pt x="66524" y="18895"/>
                    </a:lnTo>
                    <a:lnTo>
                      <a:pt x="66780" y="19877"/>
                    </a:lnTo>
                    <a:lnTo>
                      <a:pt x="68571" y="22085"/>
                    </a:lnTo>
                    <a:lnTo>
                      <a:pt x="70106" y="23312"/>
                    </a:lnTo>
                    <a:lnTo>
                      <a:pt x="70618" y="24785"/>
                    </a:lnTo>
                    <a:lnTo>
                      <a:pt x="71130" y="24785"/>
                    </a:lnTo>
                    <a:lnTo>
                      <a:pt x="71897" y="26012"/>
                    </a:lnTo>
                    <a:lnTo>
                      <a:pt x="76503" y="28466"/>
                    </a:lnTo>
                    <a:lnTo>
                      <a:pt x="79573" y="30184"/>
                    </a:lnTo>
                    <a:lnTo>
                      <a:pt x="80597" y="31901"/>
                    </a:lnTo>
                    <a:lnTo>
                      <a:pt x="81620" y="33619"/>
                    </a:lnTo>
                    <a:lnTo>
                      <a:pt x="83155" y="34355"/>
                    </a:lnTo>
                    <a:lnTo>
                      <a:pt x="83411" y="34355"/>
                    </a:lnTo>
                    <a:lnTo>
                      <a:pt x="85202" y="34846"/>
                    </a:lnTo>
                    <a:lnTo>
                      <a:pt x="85202" y="35337"/>
                    </a:lnTo>
                    <a:lnTo>
                      <a:pt x="85714" y="35337"/>
                    </a:lnTo>
                    <a:lnTo>
                      <a:pt x="88528" y="39263"/>
                    </a:lnTo>
                    <a:lnTo>
                      <a:pt x="90319" y="40736"/>
                    </a:lnTo>
                    <a:lnTo>
                      <a:pt x="90831" y="42453"/>
                    </a:lnTo>
                    <a:lnTo>
                      <a:pt x="93390" y="43435"/>
                    </a:lnTo>
                    <a:lnTo>
                      <a:pt x="93646" y="44417"/>
                    </a:lnTo>
                    <a:lnTo>
                      <a:pt x="94413" y="45153"/>
                    </a:lnTo>
                    <a:lnTo>
                      <a:pt x="96972" y="45889"/>
                    </a:lnTo>
                    <a:lnTo>
                      <a:pt x="98763" y="46871"/>
                    </a:lnTo>
                    <a:lnTo>
                      <a:pt x="100042" y="47607"/>
                    </a:lnTo>
                    <a:lnTo>
                      <a:pt x="100042" y="49570"/>
                    </a:lnTo>
                    <a:lnTo>
                      <a:pt x="103368" y="53987"/>
                    </a:lnTo>
                    <a:lnTo>
                      <a:pt x="103624" y="57423"/>
                    </a:lnTo>
                    <a:lnTo>
                      <a:pt x="104392" y="58159"/>
                    </a:lnTo>
                    <a:lnTo>
                      <a:pt x="104648" y="58159"/>
                    </a:lnTo>
                    <a:lnTo>
                      <a:pt x="106950" y="58404"/>
                    </a:lnTo>
                    <a:lnTo>
                      <a:pt x="111556" y="64539"/>
                    </a:lnTo>
                    <a:lnTo>
                      <a:pt x="111556" y="66257"/>
                    </a:lnTo>
                    <a:lnTo>
                      <a:pt x="111556" y="66993"/>
                    </a:lnTo>
                    <a:lnTo>
                      <a:pt x="112835" y="69693"/>
                    </a:lnTo>
                    <a:lnTo>
                      <a:pt x="115394" y="69693"/>
                    </a:lnTo>
                    <a:lnTo>
                      <a:pt x="118208" y="70674"/>
                    </a:lnTo>
                    <a:lnTo>
                      <a:pt x="118976" y="70674"/>
                    </a:lnTo>
                    <a:lnTo>
                      <a:pt x="119744" y="71901"/>
                    </a:lnTo>
                    <a:lnTo>
                      <a:pt x="116417" y="76073"/>
                    </a:lnTo>
                    <a:lnTo>
                      <a:pt x="115138" y="76073"/>
                    </a:lnTo>
                    <a:lnTo>
                      <a:pt x="115650" y="77055"/>
                    </a:lnTo>
                    <a:lnTo>
                      <a:pt x="114371" y="80245"/>
                    </a:lnTo>
                    <a:lnTo>
                      <a:pt x="113603" y="80245"/>
                    </a:lnTo>
                    <a:lnTo>
                      <a:pt x="113347" y="80245"/>
                    </a:lnTo>
                    <a:lnTo>
                      <a:pt x="112835" y="80490"/>
                    </a:lnTo>
                    <a:lnTo>
                      <a:pt x="113859" y="80736"/>
                    </a:lnTo>
                    <a:lnTo>
                      <a:pt x="114626" y="82944"/>
                    </a:lnTo>
                    <a:lnTo>
                      <a:pt x="113859" y="84662"/>
                    </a:lnTo>
                    <a:lnTo>
                      <a:pt x="113347" y="84171"/>
                    </a:lnTo>
                    <a:lnTo>
                      <a:pt x="112068" y="85153"/>
                    </a:lnTo>
                    <a:lnTo>
                      <a:pt x="112068" y="85889"/>
                    </a:lnTo>
                    <a:lnTo>
                      <a:pt x="113859" y="85644"/>
                    </a:lnTo>
                    <a:lnTo>
                      <a:pt x="112579" y="89815"/>
                    </a:lnTo>
                    <a:lnTo>
                      <a:pt x="112068" y="90061"/>
                    </a:lnTo>
                    <a:lnTo>
                      <a:pt x="112835" y="92024"/>
                    </a:lnTo>
                    <a:lnTo>
                      <a:pt x="113347" y="92760"/>
                    </a:lnTo>
                    <a:lnTo>
                      <a:pt x="111044" y="96196"/>
                    </a:lnTo>
                    <a:lnTo>
                      <a:pt x="109765" y="97177"/>
                    </a:lnTo>
                    <a:lnTo>
                      <a:pt x="110533" y="96932"/>
                    </a:lnTo>
                    <a:lnTo>
                      <a:pt x="110533" y="99877"/>
                    </a:lnTo>
                    <a:lnTo>
                      <a:pt x="109765" y="100122"/>
                    </a:lnTo>
                    <a:lnTo>
                      <a:pt x="111044" y="100858"/>
                    </a:lnTo>
                    <a:lnTo>
                      <a:pt x="111556" y="107975"/>
                    </a:lnTo>
                    <a:lnTo>
                      <a:pt x="104648" y="107975"/>
                    </a:lnTo>
                    <a:lnTo>
                      <a:pt x="101321" y="107484"/>
                    </a:lnTo>
                    <a:lnTo>
                      <a:pt x="100554" y="106748"/>
                    </a:lnTo>
                    <a:lnTo>
                      <a:pt x="97739" y="109202"/>
                    </a:lnTo>
                    <a:lnTo>
                      <a:pt x="99530" y="115582"/>
                    </a:lnTo>
                    <a:lnTo>
                      <a:pt x="99019" y="119263"/>
                    </a:lnTo>
                    <a:lnTo>
                      <a:pt x="95948" y="119754"/>
                    </a:lnTo>
                    <a:lnTo>
                      <a:pt x="94413" y="116319"/>
                    </a:lnTo>
                    <a:lnTo>
                      <a:pt x="94413" y="114601"/>
                    </a:lnTo>
                    <a:lnTo>
                      <a:pt x="93390" y="114601"/>
                    </a:lnTo>
                    <a:lnTo>
                      <a:pt x="90575" y="114846"/>
                    </a:lnTo>
                    <a:lnTo>
                      <a:pt x="89552" y="114846"/>
                    </a:lnTo>
                    <a:lnTo>
                      <a:pt x="88528" y="114846"/>
                    </a:lnTo>
                    <a:lnTo>
                      <a:pt x="87761" y="114846"/>
                    </a:lnTo>
                    <a:lnTo>
                      <a:pt x="85714" y="115092"/>
                    </a:lnTo>
                    <a:lnTo>
                      <a:pt x="83411" y="115582"/>
                    </a:lnTo>
                    <a:lnTo>
                      <a:pt x="83155" y="115582"/>
                    </a:lnTo>
                    <a:lnTo>
                      <a:pt x="81620" y="115582"/>
                    </a:lnTo>
                    <a:lnTo>
                      <a:pt x="78550" y="115582"/>
                    </a:lnTo>
                    <a:lnTo>
                      <a:pt x="72409" y="115828"/>
                    </a:lnTo>
                    <a:lnTo>
                      <a:pt x="71130" y="116319"/>
                    </a:lnTo>
                    <a:lnTo>
                      <a:pt x="70106" y="116319"/>
                    </a:lnTo>
                    <a:lnTo>
                      <a:pt x="68315" y="116564"/>
                    </a:lnTo>
                    <a:lnTo>
                      <a:pt x="67547" y="116564"/>
                    </a:lnTo>
                    <a:lnTo>
                      <a:pt x="67292" y="116564"/>
                    </a:lnTo>
                    <a:lnTo>
                      <a:pt x="66524" y="116564"/>
                    </a:lnTo>
                    <a:lnTo>
                      <a:pt x="63965" y="116564"/>
                    </a:lnTo>
                    <a:lnTo>
                      <a:pt x="61407" y="116809"/>
                    </a:lnTo>
                    <a:lnTo>
                      <a:pt x="60383" y="117300"/>
                    </a:lnTo>
                    <a:lnTo>
                      <a:pt x="59872" y="117300"/>
                    </a:lnTo>
                    <a:lnTo>
                      <a:pt x="58336" y="117300"/>
                    </a:lnTo>
                    <a:lnTo>
                      <a:pt x="55266" y="117300"/>
                    </a:lnTo>
                    <a:lnTo>
                      <a:pt x="53731" y="117546"/>
                    </a:lnTo>
                    <a:lnTo>
                      <a:pt x="51940" y="118036"/>
                    </a:lnTo>
                    <a:lnTo>
                      <a:pt x="50916" y="118036"/>
                    </a:lnTo>
                    <a:lnTo>
                      <a:pt x="50149" y="118036"/>
                    </a:lnTo>
                    <a:lnTo>
                      <a:pt x="47590" y="118036"/>
                    </a:lnTo>
                    <a:lnTo>
                      <a:pt x="46311" y="118282"/>
                    </a:lnTo>
                    <a:lnTo>
                      <a:pt x="45543" y="118282"/>
                    </a:lnTo>
                    <a:lnTo>
                      <a:pt x="44776" y="118282"/>
                    </a:lnTo>
                    <a:lnTo>
                      <a:pt x="43496" y="118282"/>
                    </a:lnTo>
                    <a:lnTo>
                      <a:pt x="40938" y="118527"/>
                    </a:lnTo>
                    <a:lnTo>
                      <a:pt x="37100" y="119018"/>
                    </a:lnTo>
                    <a:lnTo>
                      <a:pt x="31727" y="119263"/>
                    </a:lnTo>
                    <a:lnTo>
                      <a:pt x="31727" y="119018"/>
                    </a:lnTo>
                    <a:lnTo>
                      <a:pt x="27889" y="112392"/>
                    </a:lnTo>
                    <a:lnTo>
                      <a:pt x="27633" y="111901"/>
                    </a:lnTo>
                    <a:lnTo>
                      <a:pt x="27633" y="111411"/>
                    </a:lnTo>
                    <a:lnTo>
                      <a:pt x="26865" y="110184"/>
                    </a:lnTo>
                    <a:lnTo>
                      <a:pt x="26098" y="108711"/>
                    </a:lnTo>
                    <a:lnTo>
                      <a:pt x="24307" y="105766"/>
                    </a:lnTo>
                    <a:lnTo>
                      <a:pt x="24307" y="104049"/>
                    </a:lnTo>
                    <a:lnTo>
                      <a:pt x="24307" y="102331"/>
                    </a:lnTo>
                    <a:lnTo>
                      <a:pt x="24562" y="98895"/>
                    </a:lnTo>
                    <a:lnTo>
                      <a:pt x="24562" y="98650"/>
                    </a:lnTo>
                    <a:lnTo>
                      <a:pt x="24051" y="95460"/>
                    </a:lnTo>
                    <a:lnTo>
                      <a:pt x="22260" y="94233"/>
                    </a:lnTo>
                    <a:lnTo>
                      <a:pt x="21748" y="92024"/>
                    </a:lnTo>
                    <a:lnTo>
                      <a:pt x="21748" y="91779"/>
                    </a:lnTo>
                    <a:lnTo>
                      <a:pt x="21492" y="91779"/>
                    </a:lnTo>
                    <a:lnTo>
                      <a:pt x="21492" y="89325"/>
                    </a:lnTo>
                    <a:lnTo>
                      <a:pt x="21492" y="88588"/>
                    </a:lnTo>
                    <a:lnTo>
                      <a:pt x="22515" y="85889"/>
                    </a:lnTo>
                    <a:lnTo>
                      <a:pt x="22515" y="85644"/>
                    </a:lnTo>
                    <a:lnTo>
                      <a:pt x="22515" y="83926"/>
                    </a:lnTo>
                    <a:lnTo>
                      <a:pt x="22260" y="82208"/>
                    </a:lnTo>
                    <a:lnTo>
                      <a:pt x="23539" y="80490"/>
                    </a:lnTo>
                    <a:lnTo>
                      <a:pt x="25074" y="79263"/>
                    </a:lnTo>
                    <a:lnTo>
                      <a:pt x="25330" y="78527"/>
                    </a:lnTo>
                    <a:lnTo>
                      <a:pt x="23027" y="76809"/>
                    </a:lnTo>
                    <a:lnTo>
                      <a:pt x="23283" y="75337"/>
                    </a:lnTo>
                    <a:lnTo>
                      <a:pt x="22515" y="71901"/>
                    </a:lnTo>
                    <a:lnTo>
                      <a:pt x="22260" y="71901"/>
                    </a:lnTo>
                    <a:lnTo>
                      <a:pt x="19957" y="69693"/>
                    </a:lnTo>
                    <a:lnTo>
                      <a:pt x="19445" y="68957"/>
                    </a:lnTo>
                    <a:lnTo>
                      <a:pt x="18678" y="66257"/>
                    </a:lnTo>
                    <a:lnTo>
                      <a:pt x="18422" y="66257"/>
                    </a:lnTo>
                    <a:lnTo>
                      <a:pt x="18422" y="65766"/>
                    </a:lnTo>
                    <a:lnTo>
                      <a:pt x="18422" y="65276"/>
                    </a:lnTo>
                    <a:lnTo>
                      <a:pt x="16886" y="62822"/>
                    </a:lnTo>
                    <a:lnTo>
                      <a:pt x="16119" y="60368"/>
                    </a:lnTo>
                    <a:lnTo>
                      <a:pt x="15863" y="59877"/>
                    </a:lnTo>
                    <a:lnTo>
                      <a:pt x="14840" y="56687"/>
                    </a:lnTo>
                    <a:lnTo>
                      <a:pt x="14840" y="56441"/>
                    </a:lnTo>
                    <a:lnTo>
                      <a:pt x="14840" y="55950"/>
                    </a:lnTo>
                    <a:lnTo>
                      <a:pt x="14072" y="53987"/>
                    </a:lnTo>
                    <a:lnTo>
                      <a:pt x="13049" y="49815"/>
                    </a:lnTo>
                    <a:lnTo>
                      <a:pt x="12281" y="48098"/>
                    </a:lnTo>
                    <a:lnTo>
                      <a:pt x="12025" y="46871"/>
                    </a:lnTo>
                    <a:lnTo>
                      <a:pt x="11513" y="46380"/>
                    </a:lnTo>
                    <a:lnTo>
                      <a:pt x="10746" y="43190"/>
                    </a:lnTo>
                    <a:lnTo>
                      <a:pt x="10490" y="42453"/>
                    </a:lnTo>
                    <a:lnTo>
                      <a:pt x="9211" y="37546"/>
                    </a:lnTo>
                    <a:lnTo>
                      <a:pt x="9211" y="37055"/>
                    </a:lnTo>
                    <a:lnTo>
                      <a:pt x="8699" y="35828"/>
                    </a:lnTo>
                    <a:lnTo>
                      <a:pt x="7931" y="34355"/>
                    </a:lnTo>
                    <a:lnTo>
                      <a:pt x="7931" y="33619"/>
                    </a:lnTo>
                    <a:lnTo>
                      <a:pt x="7675" y="32638"/>
                    </a:lnTo>
                    <a:lnTo>
                      <a:pt x="7420" y="31165"/>
                    </a:lnTo>
                    <a:lnTo>
                      <a:pt x="6652" y="29202"/>
                    </a:lnTo>
                    <a:lnTo>
                      <a:pt x="6140" y="27484"/>
                    </a:lnTo>
                    <a:lnTo>
                      <a:pt x="5628" y="26012"/>
                    </a:lnTo>
                    <a:lnTo>
                      <a:pt x="4861" y="23067"/>
                    </a:lnTo>
                    <a:lnTo>
                      <a:pt x="4093" y="21349"/>
                    </a:lnTo>
                    <a:lnTo>
                      <a:pt x="3837" y="19631"/>
                    </a:lnTo>
                    <a:lnTo>
                      <a:pt x="3070" y="17914"/>
                    </a:lnTo>
                    <a:lnTo>
                      <a:pt x="2814" y="17177"/>
                    </a:lnTo>
                    <a:lnTo>
                      <a:pt x="2046" y="13742"/>
                    </a:lnTo>
                    <a:lnTo>
                      <a:pt x="1279" y="11779"/>
                    </a:lnTo>
                    <a:lnTo>
                      <a:pt x="1023" y="10797"/>
                    </a:lnTo>
                    <a:lnTo>
                      <a:pt x="511" y="10306"/>
                    </a:lnTo>
                    <a:lnTo>
                      <a:pt x="0" y="7607"/>
                    </a:lnTo>
                    <a:lnTo>
                      <a:pt x="2302" y="7361"/>
                    </a:lnTo>
                    <a:lnTo>
                      <a:pt x="3070" y="7361"/>
                    </a:lnTo>
                    <a:lnTo>
                      <a:pt x="5117" y="7116"/>
                    </a:lnTo>
                    <a:lnTo>
                      <a:pt x="5628" y="7116"/>
                    </a:lnTo>
                    <a:lnTo>
                      <a:pt x="6652" y="6625"/>
                    </a:lnTo>
                    <a:lnTo>
                      <a:pt x="7420" y="6625"/>
                    </a:lnTo>
                    <a:lnTo>
                      <a:pt x="7931" y="6625"/>
                    </a:lnTo>
                    <a:lnTo>
                      <a:pt x="14072" y="5889"/>
                    </a:lnTo>
                    <a:lnTo>
                      <a:pt x="15095" y="5644"/>
                    </a:lnTo>
                    <a:lnTo>
                      <a:pt x="16886" y="5644"/>
                    </a:lnTo>
                    <a:lnTo>
                      <a:pt x="17654" y="539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9" name="Shape 120" title="Idaho">
                <a:extLst>
                  <a:ext uri="{FF2B5EF4-FFF2-40B4-BE49-F238E27FC236}">
                    <a16:creationId xmlns:a16="http://schemas.microsoft.com/office/drawing/2014/main" id="{4181A477-4FB1-9C40-988A-B7BCEFE6A09C}"/>
                  </a:ext>
                </a:extLst>
              </p:cNvPr>
              <p:cNvSpPr/>
              <p:nvPr/>
            </p:nvSpPr>
            <p:spPr>
              <a:xfrm>
                <a:off x="2211219" y="1277179"/>
                <a:ext cx="812145" cy="1266673"/>
              </a:xfrm>
              <a:custGeom>
                <a:avLst/>
                <a:gdLst/>
                <a:ahLst/>
                <a:cxnLst/>
                <a:rect l="0" t="0" r="0" b="0"/>
                <a:pathLst>
                  <a:path w="120000" h="120000" extrusionOk="0">
                    <a:moveTo>
                      <a:pt x="12307" y="75239"/>
                    </a:moveTo>
                    <a:lnTo>
                      <a:pt x="11597" y="75828"/>
                    </a:lnTo>
                    <a:lnTo>
                      <a:pt x="9704" y="79361"/>
                    </a:lnTo>
                    <a:lnTo>
                      <a:pt x="8994" y="79803"/>
                    </a:lnTo>
                    <a:lnTo>
                      <a:pt x="8520" y="80392"/>
                    </a:lnTo>
                    <a:lnTo>
                      <a:pt x="7810" y="82453"/>
                    </a:lnTo>
                    <a:lnTo>
                      <a:pt x="7337" y="84073"/>
                    </a:lnTo>
                    <a:lnTo>
                      <a:pt x="5207" y="90552"/>
                    </a:lnTo>
                    <a:lnTo>
                      <a:pt x="0" y="108809"/>
                    </a:lnTo>
                    <a:lnTo>
                      <a:pt x="946" y="108957"/>
                    </a:lnTo>
                    <a:lnTo>
                      <a:pt x="17988" y="111018"/>
                    </a:lnTo>
                    <a:lnTo>
                      <a:pt x="36923" y="113079"/>
                    </a:lnTo>
                    <a:lnTo>
                      <a:pt x="42130" y="113521"/>
                    </a:lnTo>
                    <a:lnTo>
                      <a:pt x="45207" y="113815"/>
                    </a:lnTo>
                    <a:lnTo>
                      <a:pt x="50650" y="114404"/>
                    </a:lnTo>
                    <a:lnTo>
                      <a:pt x="51360" y="114404"/>
                    </a:lnTo>
                    <a:lnTo>
                      <a:pt x="51834" y="114699"/>
                    </a:lnTo>
                    <a:lnTo>
                      <a:pt x="55384" y="114846"/>
                    </a:lnTo>
                    <a:lnTo>
                      <a:pt x="60828" y="115730"/>
                    </a:lnTo>
                    <a:lnTo>
                      <a:pt x="70059" y="116319"/>
                    </a:lnTo>
                    <a:lnTo>
                      <a:pt x="75029" y="116760"/>
                    </a:lnTo>
                    <a:lnTo>
                      <a:pt x="90177" y="117938"/>
                    </a:lnTo>
                    <a:lnTo>
                      <a:pt x="90177" y="118085"/>
                    </a:lnTo>
                    <a:lnTo>
                      <a:pt x="90414" y="118085"/>
                    </a:lnTo>
                    <a:lnTo>
                      <a:pt x="91360" y="118380"/>
                    </a:lnTo>
                    <a:lnTo>
                      <a:pt x="93727" y="118380"/>
                    </a:lnTo>
                    <a:lnTo>
                      <a:pt x="98224" y="118822"/>
                    </a:lnTo>
                    <a:lnTo>
                      <a:pt x="102485" y="119116"/>
                    </a:lnTo>
                    <a:lnTo>
                      <a:pt x="103905" y="119411"/>
                    </a:lnTo>
                    <a:lnTo>
                      <a:pt x="104142" y="119411"/>
                    </a:lnTo>
                    <a:lnTo>
                      <a:pt x="111479" y="119852"/>
                    </a:lnTo>
                    <a:lnTo>
                      <a:pt x="111715" y="117938"/>
                    </a:lnTo>
                    <a:lnTo>
                      <a:pt x="113136" y="112490"/>
                    </a:lnTo>
                    <a:lnTo>
                      <a:pt x="113136" y="111754"/>
                    </a:lnTo>
                    <a:lnTo>
                      <a:pt x="114082" y="107926"/>
                    </a:lnTo>
                    <a:lnTo>
                      <a:pt x="114792" y="104098"/>
                    </a:lnTo>
                    <a:lnTo>
                      <a:pt x="115029" y="103803"/>
                    </a:lnTo>
                    <a:lnTo>
                      <a:pt x="115029" y="103067"/>
                    </a:lnTo>
                    <a:lnTo>
                      <a:pt x="115739" y="100122"/>
                    </a:lnTo>
                    <a:lnTo>
                      <a:pt x="115739" y="99092"/>
                    </a:lnTo>
                    <a:lnTo>
                      <a:pt x="116449" y="96883"/>
                    </a:lnTo>
                    <a:lnTo>
                      <a:pt x="116449" y="96147"/>
                    </a:lnTo>
                    <a:lnTo>
                      <a:pt x="117396" y="92171"/>
                    </a:lnTo>
                    <a:lnTo>
                      <a:pt x="117633" y="90110"/>
                    </a:lnTo>
                    <a:lnTo>
                      <a:pt x="118106" y="88343"/>
                    </a:lnTo>
                    <a:lnTo>
                      <a:pt x="118343" y="86134"/>
                    </a:lnTo>
                    <a:lnTo>
                      <a:pt x="119053" y="84220"/>
                    </a:lnTo>
                    <a:lnTo>
                      <a:pt x="119763" y="80834"/>
                    </a:lnTo>
                    <a:lnTo>
                      <a:pt x="119053" y="80392"/>
                    </a:lnTo>
                    <a:lnTo>
                      <a:pt x="118579" y="80392"/>
                    </a:lnTo>
                    <a:lnTo>
                      <a:pt x="118343" y="80098"/>
                    </a:lnTo>
                    <a:lnTo>
                      <a:pt x="116449" y="77742"/>
                    </a:lnTo>
                    <a:lnTo>
                      <a:pt x="114319" y="75828"/>
                    </a:lnTo>
                    <a:lnTo>
                      <a:pt x="112662" y="76564"/>
                    </a:lnTo>
                    <a:lnTo>
                      <a:pt x="111715" y="77300"/>
                    </a:lnTo>
                    <a:lnTo>
                      <a:pt x="111715" y="78920"/>
                    </a:lnTo>
                    <a:lnTo>
                      <a:pt x="109585" y="78773"/>
                    </a:lnTo>
                    <a:lnTo>
                      <a:pt x="100355" y="78331"/>
                    </a:lnTo>
                    <a:lnTo>
                      <a:pt x="98224" y="77447"/>
                    </a:lnTo>
                    <a:lnTo>
                      <a:pt x="96094" y="78331"/>
                    </a:lnTo>
                    <a:lnTo>
                      <a:pt x="93017" y="78773"/>
                    </a:lnTo>
                    <a:lnTo>
                      <a:pt x="89230" y="77742"/>
                    </a:lnTo>
                    <a:lnTo>
                      <a:pt x="86863" y="78773"/>
                    </a:lnTo>
                    <a:lnTo>
                      <a:pt x="87100" y="79509"/>
                    </a:lnTo>
                    <a:lnTo>
                      <a:pt x="86390" y="79803"/>
                    </a:lnTo>
                    <a:lnTo>
                      <a:pt x="84260" y="78184"/>
                    </a:lnTo>
                    <a:lnTo>
                      <a:pt x="82840" y="73030"/>
                    </a:lnTo>
                    <a:lnTo>
                      <a:pt x="77633" y="70527"/>
                    </a:lnTo>
                    <a:lnTo>
                      <a:pt x="78343" y="68466"/>
                    </a:lnTo>
                    <a:lnTo>
                      <a:pt x="71952" y="56834"/>
                    </a:lnTo>
                    <a:lnTo>
                      <a:pt x="65798" y="59190"/>
                    </a:lnTo>
                    <a:lnTo>
                      <a:pt x="63431" y="59190"/>
                    </a:lnTo>
                    <a:lnTo>
                      <a:pt x="60355" y="57865"/>
                    </a:lnTo>
                    <a:lnTo>
                      <a:pt x="67218" y="43435"/>
                    </a:lnTo>
                    <a:lnTo>
                      <a:pt x="67692" y="43435"/>
                    </a:lnTo>
                    <a:lnTo>
                      <a:pt x="69112" y="41815"/>
                    </a:lnTo>
                    <a:lnTo>
                      <a:pt x="69112" y="41226"/>
                    </a:lnTo>
                    <a:lnTo>
                      <a:pt x="68165" y="40932"/>
                    </a:lnTo>
                    <a:lnTo>
                      <a:pt x="66272" y="41226"/>
                    </a:lnTo>
                    <a:lnTo>
                      <a:pt x="64142" y="40932"/>
                    </a:lnTo>
                    <a:lnTo>
                      <a:pt x="63905" y="40490"/>
                    </a:lnTo>
                    <a:lnTo>
                      <a:pt x="64142" y="39754"/>
                    </a:lnTo>
                    <a:lnTo>
                      <a:pt x="63431" y="39312"/>
                    </a:lnTo>
                    <a:lnTo>
                      <a:pt x="61538" y="39754"/>
                    </a:lnTo>
                    <a:lnTo>
                      <a:pt x="61301" y="39607"/>
                    </a:lnTo>
                    <a:lnTo>
                      <a:pt x="62011" y="38871"/>
                    </a:lnTo>
                    <a:lnTo>
                      <a:pt x="59171" y="35926"/>
                    </a:lnTo>
                    <a:lnTo>
                      <a:pt x="57514" y="34453"/>
                    </a:lnTo>
                    <a:lnTo>
                      <a:pt x="53964" y="30184"/>
                    </a:lnTo>
                    <a:lnTo>
                      <a:pt x="51834" y="29300"/>
                    </a:lnTo>
                    <a:lnTo>
                      <a:pt x="47810" y="26503"/>
                    </a:lnTo>
                    <a:lnTo>
                      <a:pt x="50177" y="26061"/>
                    </a:lnTo>
                    <a:lnTo>
                      <a:pt x="48047" y="24883"/>
                    </a:lnTo>
                    <a:lnTo>
                      <a:pt x="48994" y="22233"/>
                    </a:lnTo>
                    <a:lnTo>
                      <a:pt x="45207" y="17521"/>
                    </a:lnTo>
                    <a:lnTo>
                      <a:pt x="45207" y="17226"/>
                    </a:lnTo>
                    <a:lnTo>
                      <a:pt x="46153" y="13840"/>
                    </a:lnTo>
                    <a:lnTo>
                      <a:pt x="47100" y="9865"/>
                    </a:lnTo>
                    <a:lnTo>
                      <a:pt x="47573" y="9570"/>
                    </a:lnTo>
                    <a:lnTo>
                      <a:pt x="47573" y="9276"/>
                    </a:lnTo>
                    <a:lnTo>
                      <a:pt x="48994" y="3828"/>
                    </a:lnTo>
                    <a:lnTo>
                      <a:pt x="49467" y="2208"/>
                    </a:lnTo>
                    <a:lnTo>
                      <a:pt x="49704" y="1766"/>
                    </a:lnTo>
                    <a:lnTo>
                      <a:pt x="33136" y="0"/>
                    </a:lnTo>
                    <a:lnTo>
                      <a:pt x="32662" y="588"/>
                    </a:lnTo>
                    <a:lnTo>
                      <a:pt x="32662" y="1177"/>
                    </a:lnTo>
                    <a:lnTo>
                      <a:pt x="31952" y="2208"/>
                    </a:lnTo>
                    <a:lnTo>
                      <a:pt x="29349" y="10895"/>
                    </a:lnTo>
                    <a:lnTo>
                      <a:pt x="28639" y="13398"/>
                    </a:lnTo>
                    <a:lnTo>
                      <a:pt x="28165" y="14429"/>
                    </a:lnTo>
                    <a:lnTo>
                      <a:pt x="28165" y="15018"/>
                    </a:lnTo>
                    <a:lnTo>
                      <a:pt x="28165" y="15312"/>
                    </a:lnTo>
                    <a:lnTo>
                      <a:pt x="28165" y="15607"/>
                    </a:lnTo>
                    <a:lnTo>
                      <a:pt x="27218" y="19141"/>
                    </a:lnTo>
                    <a:lnTo>
                      <a:pt x="26508" y="20907"/>
                    </a:lnTo>
                    <a:lnTo>
                      <a:pt x="25088" y="25030"/>
                    </a:lnTo>
                    <a:lnTo>
                      <a:pt x="24852" y="26650"/>
                    </a:lnTo>
                    <a:lnTo>
                      <a:pt x="24378" y="26944"/>
                    </a:lnTo>
                    <a:lnTo>
                      <a:pt x="24142" y="28711"/>
                    </a:lnTo>
                    <a:lnTo>
                      <a:pt x="22248" y="34601"/>
                    </a:lnTo>
                    <a:lnTo>
                      <a:pt x="21775" y="35484"/>
                    </a:lnTo>
                    <a:lnTo>
                      <a:pt x="21301" y="37840"/>
                    </a:lnTo>
                    <a:lnTo>
                      <a:pt x="20828" y="38576"/>
                    </a:lnTo>
                    <a:lnTo>
                      <a:pt x="20591" y="39607"/>
                    </a:lnTo>
                    <a:lnTo>
                      <a:pt x="20118" y="40343"/>
                    </a:lnTo>
                    <a:lnTo>
                      <a:pt x="21301" y="42404"/>
                    </a:lnTo>
                    <a:lnTo>
                      <a:pt x="20828" y="46674"/>
                    </a:lnTo>
                    <a:lnTo>
                      <a:pt x="21538" y="47263"/>
                    </a:lnTo>
                    <a:lnTo>
                      <a:pt x="21775" y="48736"/>
                    </a:lnTo>
                    <a:lnTo>
                      <a:pt x="22248" y="48883"/>
                    </a:lnTo>
                    <a:lnTo>
                      <a:pt x="26035" y="51239"/>
                    </a:lnTo>
                    <a:lnTo>
                      <a:pt x="26745" y="53153"/>
                    </a:lnTo>
                    <a:lnTo>
                      <a:pt x="21538" y="58306"/>
                    </a:lnTo>
                    <a:lnTo>
                      <a:pt x="21301" y="58453"/>
                    </a:lnTo>
                    <a:lnTo>
                      <a:pt x="19644" y="60515"/>
                    </a:lnTo>
                    <a:lnTo>
                      <a:pt x="18934" y="61251"/>
                    </a:lnTo>
                    <a:lnTo>
                      <a:pt x="17278" y="62134"/>
                    </a:lnTo>
                    <a:lnTo>
                      <a:pt x="15621" y="64638"/>
                    </a:lnTo>
                    <a:lnTo>
                      <a:pt x="13017" y="65668"/>
                    </a:lnTo>
                    <a:lnTo>
                      <a:pt x="7337" y="71116"/>
                    </a:lnTo>
                    <a:lnTo>
                      <a:pt x="7337" y="72441"/>
                    </a:lnTo>
                    <a:lnTo>
                      <a:pt x="9704" y="73472"/>
                    </a:lnTo>
                    <a:lnTo>
                      <a:pt x="11124" y="73619"/>
                    </a:lnTo>
                    <a:lnTo>
                      <a:pt x="12307" y="7523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0" name="Shape 121" title="Kentucky">
                <a:extLst>
                  <a:ext uri="{FF2B5EF4-FFF2-40B4-BE49-F238E27FC236}">
                    <a16:creationId xmlns:a16="http://schemas.microsoft.com/office/drawing/2014/main" id="{A6750317-B52F-D34A-B0D5-6AFB7490F556}"/>
                  </a:ext>
                </a:extLst>
              </p:cNvPr>
              <p:cNvSpPr/>
              <p:nvPr/>
            </p:nvSpPr>
            <p:spPr>
              <a:xfrm>
                <a:off x="5827258" y="3023438"/>
                <a:ext cx="992798" cy="508249"/>
              </a:xfrm>
              <a:custGeom>
                <a:avLst/>
                <a:gdLst/>
                <a:ahLst/>
                <a:cxnLst/>
                <a:rect l="0" t="0" r="0" b="0"/>
                <a:pathLst>
                  <a:path w="120000" h="120000" extrusionOk="0">
                    <a:moveTo>
                      <a:pt x="85436" y="98414"/>
                    </a:moveTo>
                    <a:lnTo>
                      <a:pt x="85436" y="98414"/>
                    </a:lnTo>
                    <a:lnTo>
                      <a:pt x="85242" y="98414"/>
                    </a:lnTo>
                    <a:lnTo>
                      <a:pt x="81941" y="98780"/>
                    </a:lnTo>
                    <a:lnTo>
                      <a:pt x="80388" y="99878"/>
                    </a:lnTo>
                    <a:lnTo>
                      <a:pt x="76310" y="100243"/>
                    </a:lnTo>
                    <a:lnTo>
                      <a:pt x="74951" y="100243"/>
                    </a:lnTo>
                    <a:lnTo>
                      <a:pt x="73592" y="100609"/>
                    </a:lnTo>
                    <a:lnTo>
                      <a:pt x="73203" y="100609"/>
                    </a:lnTo>
                    <a:lnTo>
                      <a:pt x="72815" y="100609"/>
                    </a:lnTo>
                    <a:lnTo>
                      <a:pt x="70679" y="100609"/>
                    </a:lnTo>
                    <a:lnTo>
                      <a:pt x="68349" y="101341"/>
                    </a:lnTo>
                    <a:lnTo>
                      <a:pt x="67961" y="101341"/>
                    </a:lnTo>
                    <a:lnTo>
                      <a:pt x="67184" y="101341"/>
                    </a:lnTo>
                    <a:lnTo>
                      <a:pt x="65631" y="102439"/>
                    </a:lnTo>
                    <a:lnTo>
                      <a:pt x="64466" y="102439"/>
                    </a:lnTo>
                    <a:lnTo>
                      <a:pt x="62330" y="102804"/>
                    </a:lnTo>
                    <a:lnTo>
                      <a:pt x="59611" y="103170"/>
                    </a:lnTo>
                    <a:lnTo>
                      <a:pt x="59223" y="103170"/>
                    </a:lnTo>
                    <a:lnTo>
                      <a:pt x="57864" y="103902"/>
                    </a:lnTo>
                    <a:lnTo>
                      <a:pt x="56699" y="103902"/>
                    </a:lnTo>
                    <a:lnTo>
                      <a:pt x="56116" y="103902"/>
                    </a:lnTo>
                    <a:lnTo>
                      <a:pt x="53980" y="104268"/>
                    </a:lnTo>
                    <a:lnTo>
                      <a:pt x="52621" y="104268"/>
                    </a:lnTo>
                    <a:lnTo>
                      <a:pt x="51262" y="104268"/>
                    </a:lnTo>
                    <a:lnTo>
                      <a:pt x="50873" y="104268"/>
                    </a:lnTo>
                    <a:lnTo>
                      <a:pt x="49514" y="104268"/>
                    </a:lnTo>
                    <a:lnTo>
                      <a:pt x="47766" y="104634"/>
                    </a:lnTo>
                    <a:lnTo>
                      <a:pt x="47378" y="105365"/>
                    </a:lnTo>
                    <a:lnTo>
                      <a:pt x="46796" y="105731"/>
                    </a:lnTo>
                    <a:lnTo>
                      <a:pt x="46407" y="104634"/>
                    </a:lnTo>
                    <a:lnTo>
                      <a:pt x="44660" y="105731"/>
                    </a:lnTo>
                    <a:lnTo>
                      <a:pt x="43495" y="105731"/>
                    </a:lnTo>
                    <a:lnTo>
                      <a:pt x="42524" y="105731"/>
                    </a:lnTo>
                    <a:lnTo>
                      <a:pt x="41553" y="106463"/>
                    </a:lnTo>
                    <a:lnTo>
                      <a:pt x="38640" y="106829"/>
                    </a:lnTo>
                    <a:lnTo>
                      <a:pt x="37864" y="107195"/>
                    </a:lnTo>
                    <a:lnTo>
                      <a:pt x="37669" y="107195"/>
                    </a:lnTo>
                    <a:lnTo>
                      <a:pt x="35728" y="107195"/>
                    </a:lnTo>
                    <a:lnTo>
                      <a:pt x="34174" y="107926"/>
                    </a:lnTo>
                    <a:lnTo>
                      <a:pt x="31844" y="108292"/>
                    </a:lnTo>
                    <a:lnTo>
                      <a:pt x="30679" y="109024"/>
                    </a:lnTo>
                    <a:lnTo>
                      <a:pt x="28932" y="109390"/>
                    </a:lnTo>
                    <a:lnTo>
                      <a:pt x="28155" y="109390"/>
                    </a:lnTo>
                    <a:lnTo>
                      <a:pt x="25436" y="109756"/>
                    </a:lnTo>
                    <a:lnTo>
                      <a:pt x="25436" y="109024"/>
                    </a:lnTo>
                    <a:lnTo>
                      <a:pt x="21747" y="109024"/>
                    </a:lnTo>
                    <a:lnTo>
                      <a:pt x="21941" y="109756"/>
                    </a:lnTo>
                    <a:lnTo>
                      <a:pt x="22330" y="110853"/>
                    </a:lnTo>
                    <a:lnTo>
                      <a:pt x="22524" y="115975"/>
                    </a:lnTo>
                    <a:lnTo>
                      <a:pt x="18834" y="116341"/>
                    </a:lnTo>
                    <a:lnTo>
                      <a:pt x="17087" y="117073"/>
                    </a:lnTo>
                    <a:lnTo>
                      <a:pt x="15339" y="117073"/>
                    </a:lnTo>
                    <a:lnTo>
                      <a:pt x="14757" y="117073"/>
                    </a:lnTo>
                    <a:lnTo>
                      <a:pt x="14174" y="117073"/>
                    </a:lnTo>
                    <a:lnTo>
                      <a:pt x="10679" y="117804"/>
                    </a:lnTo>
                    <a:lnTo>
                      <a:pt x="9902" y="117804"/>
                    </a:lnTo>
                    <a:lnTo>
                      <a:pt x="9514" y="117804"/>
                    </a:lnTo>
                    <a:lnTo>
                      <a:pt x="7184" y="118536"/>
                    </a:lnTo>
                    <a:lnTo>
                      <a:pt x="1747" y="118902"/>
                    </a:lnTo>
                    <a:lnTo>
                      <a:pt x="970" y="119634"/>
                    </a:lnTo>
                    <a:lnTo>
                      <a:pt x="0" y="119634"/>
                    </a:lnTo>
                    <a:lnTo>
                      <a:pt x="388" y="114878"/>
                    </a:lnTo>
                    <a:lnTo>
                      <a:pt x="388" y="114512"/>
                    </a:lnTo>
                    <a:lnTo>
                      <a:pt x="970" y="114512"/>
                    </a:lnTo>
                    <a:lnTo>
                      <a:pt x="2524" y="117073"/>
                    </a:lnTo>
                    <a:lnTo>
                      <a:pt x="3689" y="113048"/>
                    </a:lnTo>
                    <a:lnTo>
                      <a:pt x="3106" y="109390"/>
                    </a:lnTo>
                    <a:lnTo>
                      <a:pt x="4271" y="109024"/>
                    </a:lnTo>
                    <a:lnTo>
                      <a:pt x="4271" y="107195"/>
                    </a:lnTo>
                    <a:lnTo>
                      <a:pt x="3883" y="104268"/>
                    </a:lnTo>
                    <a:lnTo>
                      <a:pt x="4271" y="103170"/>
                    </a:lnTo>
                    <a:lnTo>
                      <a:pt x="4271" y="101341"/>
                    </a:lnTo>
                    <a:lnTo>
                      <a:pt x="4271" y="100609"/>
                    </a:lnTo>
                    <a:lnTo>
                      <a:pt x="3689" y="99878"/>
                    </a:lnTo>
                    <a:lnTo>
                      <a:pt x="3106" y="99146"/>
                    </a:lnTo>
                    <a:lnTo>
                      <a:pt x="2524" y="97317"/>
                    </a:lnTo>
                    <a:lnTo>
                      <a:pt x="2912" y="96585"/>
                    </a:lnTo>
                    <a:lnTo>
                      <a:pt x="3495" y="95121"/>
                    </a:lnTo>
                    <a:lnTo>
                      <a:pt x="5631" y="89634"/>
                    </a:lnTo>
                    <a:lnTo>
                      <a:pt x="6407" y="89634"/>
                    </a:lnTo>
                    <a:lnTo>
                      <a:pt x="6601" y="89634"/>
                    </a:lnTo>
                    <a:lnTo>
                      <a:pt x="9514" y="92195"/>
                    </a:lnTo>
                    <a:lnTo>
                      <a:pt x="11844" y="92560"/>
                    </a:lnTo>
                    <a:lnTo>
                      <a:pt x="12815" y="94756"/>
                    </a:lnTo>
                    <a:lnTo>
                      <a:pt x="13980" y="94756"/>
                    </a:lnTo>
                    <a:lnTo>
                      <a:pt x="14174" y="94756"/>
                    </a:lnTo>
                    <a:lnTo>
                      <a:pt x="14951" y="92195"/>
                    </a:lnTo>
                    <a:lnTo>
                      <a:pt x="13592" y="87073"/>
                    </a:lnTo>
                    <a:lnTo>
                      <a:pt x="14757" y="80121"/>
                    </a:lnTo>
                    <a:lnTo>
                      <a:pt x="15339" y="80487"/>
                    </a:lnTo>
                    <a:lnTo>
                      <a:pt x="15533" y="81219"/>
                    </a:lnTo>
                    <a:lnTo>
                      <a:pt x="15728" y="80487"/>
                    </a:lnTo>
                    <a:lnTo>
                      <a:pt x="17475" y="78658"/>
                    </a:lnTo>
                    <a:lnTo>
                      <a:pt x="19223" y="77560"/>
                    </a:lnTo>
                    <a:lnTo>
                      <a:pt x="20388" y="76097"/>
                    </a:lnTo>
                    <a:lnTo>
                      <a:pt x="19029" y="73902"/>
                    </a:lnTo>
                    <a:lnTo>
                      <a:pt x="19029" y="73536"/>
                    </a:lnTo>
                    <a:lnTo>
                      <a:pt x="18446" y="71341"/>
                    </a:lnTo>
                    <a:lnTo>
                      <a:pt x="19029" y="68048"/>
                    </a:lnTo>
                    <a:lnTo>
                      <a:pt x="20388" y="64390"/>
                    </a:lnTo>
                    <a:lnTo>
                      <a:pt x="20582" y="64390"/>
                    </a:lnTo>
                    <a:lnTo>
                      <a:pt x="21359" y="60731"/>
                    </a:lnTo>
                    <a:lnTo>
                      <a:pt x="21747" y="60000"/>
                    </a:lnTo>
                    <a:lnTo>
                      <a:pt x="22524" y="58902"/>
                    </a:lnTo>
                    <a:lnTo>
                      <a:pt x="24466" y="60000"/>
                    </a:lnTo>
                    <a:lnTo>
                      <a:pt x="25436" y="59268"/>
                    </a:lnTo>
                    <a:lnTo>
                      <a:pt x="26796" y="61829"/>
                    </a:lnTo>
                    <a:lnTo>
                      <a:pt x="26601" y="57804"/>
                    </a:lnTo>
                    <a:lnTo>
                      <a:pt x="29320" y="56707"/>
                    </a:lnTo>
                    <a:lnTo>
                      <a:pt x="30097" y="56707"/>
                    </a:lnTo>
                    <a:lnTo>
                      <a:pt x="30679" y="56707"/>
                    </a:lnTo>
                    <a:lnTo>
                      <a:pt x="31844" y="58536"/>
                    </a:lnTo>
                    <a:lnTo>
                      <a:pt x="32427" y="58902"/>
                    </a:lnTo>
                    <a:lnTo>
                      <a:pt x="35145" y="61829"/>
                    </a:lnTo>
                    <a:lnTo>
                      <a:pt x="36699" y="55975"/>
                    </a:lnTo>
                    <a:lnTo>
                      <a:pt x="37087" y="55975"/>
                    </a:lnTo>
                    <a:lnTo>
                      <a:pt x="38640" y="53780"/>
                    </a:lnTo>
                    <a:lnTo>
                      <a:pt x="39417" y="52317"/>
                    </a:lnTo>
                    <a:lnTo>
                      <a:pt x="40776" y="55975"/>
                    </a:lnTo>
                    <a:lnTo>
                      <a:pt x="42524" y="56707"/>
                    </a:lnTo>
                    <a:lnTo>
                      <a:pt x="42524" y="58536"/>
                    </a:lnTo>
                    <a:lnTo>
                      <a:pt x="43495" y="56707"/>
                    </a:lnTo>
                    <a:lnTo>
                      <a:pt x="44271" y="49756"/>
                    </a:lnTo>
                    <a:lnTo>
                      <a:pt x="44854" y="49756"/>
                    </a:lnTo>
                    <a:lnTo>
                      <a:pt x="45048" y="47195"/>
                    </a:lnTo>
                    <a:lnTo>
                      <a:pt x="44854" y="46829"/>
                    </a:lnTo>
                    <a:lnTo>
                      <a:pt x="44854" y="46097"/>
                    </a:lnTo>
                    <a:lnTo>
                      <a:pt x="46213" y="45731"/>
                    </a:lnTo>
                    <a:lnTo>
                      <a:pt x="46213" y="43170"/>
                    </a:lnTo>
                    <a:lnTo>
                      <a:pt x="46990" y="43902"/>
                    </a:lnTo>
                    <a:lnTo>
                      <a:pt x="48155" y="45731"/>
                    </a:lnTo>
                    <a:lnTo>
                      <a:pt x="48543" y="48658"/>
                    </a:lnTo>
                    <a:lnTo>
                      <a:pt x="52621" y="49756"/>
                    </a:lnTo>
                    <a:lnTo>
                      <a:pt x="53786" y="49390"/>
                    </a:lnTo>
                    <a:lnTo>
                      <a:pt x="53980" y="44268"/>
                    </a:lnTo>
                    <a:lnTo>
                      <a:pt x="53980" y="42073"/>
                    </a:lnTo>
                    <a:lnTo>
                      <a:pt x="54757" y="39146"/>
                    </a:lnTo>
                    <a:lnTo>
                      <a:pt x="55339" y="37682"/>
                    </a:lnTo>
                    <a:lnTo>
                      <a:pt x="55922" y="37682"/>
                    </a:lnTo>
                    <a:lnTo>
                      <a:pt x="56116" y="38048"/>
                    </a:lnTo>
                    <a:lnTo>
                      <a:pt x="57864" y="33658"/>
                    </a:lnTo>
                    <a:lnTo>
                      <a:pt x="57864" y="32195"/>
                    </a:lnTo>
                    <a:lnTo>
                      <a:pt x="59611" y="29268"/>
                    </a:lnTo>
                    <a:lnTo>
                      <a:pt x="60388" y="26707"/>
                    </a:lnTo>
                    <a:lnTo>
                      <a:pt x="60388" y="24512"/>
                    </a:lnTo>
                    <a:lnTo>
                      <a:pt x="60194" y="23048"/>
                    </a:lnTo>
                    <a:lnTo>
                      <a:pt x="60970" y="18658"/>
                    </a:lnTo>
                    <a:lnTo>
                      <a:pt x="61553" y="17926"/>
                    </a:lnTo>
                    <a:lnTo>
                      <a:pt x="62912" y="17926"/>
                    </a:lnTo>
                    <a:lnTo>
                      <a:pt x="63689" y="19390"/>
                    </a:lnTo>
                    <a:lnTo>
                      <a:pt x="65048" y="18658"/>
                    </a:lnTo>
                    <a:lnTo>
                      <a:pt x="66213" y="16463"/>
                    </a:lnTo>
                    <a:lnTo>
                      <a:pt x="66601" y="16097"/>
                    </a:lnTo>
                    <a:lnTo>
                      <a:pt x="66990" y="15365"/>
                    </a:lnTo>
                    <a:lnTo>
                      <a:pt x="68737" y="13902"/>
                    </a:lnTo>
                    <a:lnTo>
                      <a:pt x="69902" y="10975"/>
                    </a:lnTo>
                    <a:lnTo>
                      <a:pt x="70097" y="10243"/>
                    </a:lnTo>
                    <a:lnTo>
                      <a:pt x="68543" y="9878"/>
                    </a:lnTo>
                    <a:lnTo>
                      <a:pt x="68543" y="8780"/>
                    </a:lnTo>
                    <a:lnTo>
                      <a:pt x="68737" y="5853"/>
                    </a:lnTo>
                    <a:lnTo>
                      <a:pt x="68349" y="4756"/>
                    </a:lnTo>
                    <a:lnTo>
                      <a:pt x="67961" y="3292"/>
                    </a:lnTo>
                    <a:lnTo>
                      <a:pt x="68737" y="1463"/>
                    </a:lnTo>
                    <a:lnTo>
                      <a:pt x="69320" y="731"/>
                    </a:lnTo>
                    <a:lnTo>
                      <a:pt x="69902" y="0"/>
                    </a:lnTo>
                    <a:lnTo>
                      <a:pt x="72038" y="1829"/>
                    </a:lnTo>
                    <a:lnTo>
                      <a:pt x="73980" y="731"/>
                    </a:lnTo>
                    <a:lnTo>
                      <a:pt x="74174" y="0"/>
                    </a:lnTo>
                    <a:lnTo>
                      <a:pt x="76310" y="2195"/>
                    </a:lnTo>
                    <a:lnTo>
                      <a:pt x="77087" y="2926"/>
                    </a:lnTo>
                    <a:lnTo>
                      <a:pt x="78058" y="5853"/>
                    </a:lnTo>
                    <a:lnTo>
                      <a:pt x="78446" y="6951"/>
                    </a:lnTo>
                    <a:lnTo>
                      <a:pt x="79029" y="8414"/>
                    </a:lnTo>
                    <a:lnTo>
                      <a:pt x="79029" y="9878"/>
                    </a:lnTo>
                    <a:lnTo>
                      <a:pt x="80970" y="11341"/>
                    </a:lnTo>
                    <a:lnTo>
                      <a:pt x="82330" y="12073"/>
                    </a:lnTo>
                    <a:lnTo>
                      <a:pt x="82912" y="10975"/>
                    </a:lnTo>
                    <a:lnTo>
                      <a:pt x="83106" y="10975"/>
                    </a:lnTo>
                    <a:lnTo>
                      <a:pt x="84660" y="10975"/>
                    </a:lnTo>
                    <a:lnTo>
                      <a:pt x="85436" y="12073"/>
                    </a:lnTo>
                    <a:lnTo>
                      <a:pt x="87378" y="15365"/>
                    </a:lnTo>
                    <a:lnTo>
                      <a:pt x="88155" y="15365"/>
                    </a:lnTo>
                    <a:lnTo>
                      <a:pt x="88543" y="15365"/>
                    </a:lnTo>
                    <a:lnTo>
                      <a:pt x="88932" y="15365"/>
                    </a:lnTo>
                    <a:lnTo>
                      <a:pt x="89320" y="13536"/>
                    </a:lnTo>
                    <a:lnTo>
                      <a:pt x="90679" y="12073"/>
                    </a:lnTo>
                    <a:lnTo>
                      <a:pt x="93398" y="12804"/>
                    </a:lnTo>
                    <a:lnTo>
                      <a:pt x="94951" y="15365"/>
                    </a:lnTo>
                    <a:lnTo>
                      <a:pt x="95145" y="14634"/>
                    </a:lnTo>
                    <a:lnTo>
                      <a:pt x="95728" y="13536"/>
                    </a:lnTo>
                    <a:lnTo>
                      <a:pt x="97087" y="13536"/>
                    </a:lnTo>
                    <a:lnTo>
                      <a:pt x="98640" y="8780"/>
                    </a:lnTo>
                    <a:lnTo>
                      <a:pt x="101165" y="7317"/>
                    </a:lnTo>
                    <a:lnTo>
                      <a:pt x="101747" y="12073"/>
                    </a:lnTo>
                    <a:lnTo>
                      <a:pt x="102718" y="14634"/>
                    </a:lnTo>
                    <a:lnTo>
                      <a:pt x="103495" y="14634"/>
                    </a:lnTo>
                    <a:lnTo>
                      <a:pt x="105242" y="16097"/>
                    </a:lnTo>
                    <a:lnTo>
                      <a:pt x="106019" y="16829"/>
                    </a:lnTo>
                    <a:lnTo>
                      <a:pt x="106796" y="19024"/>
                    </a:lnTo>
                    <a:lnTo>
                      <a:pt x="106796" y="20853"/>
                    </a:lnTo>
                    <a:lnTo>
                      <a:pt x="107378" y="25609"/>
                    </a:lnTo>
                    <a:lnTo>
                      <a:pt x="106990" y="25609"/>
                    </a:lnTo>
                    <a:lnTo>
                      <a:pt x="106990" y="30731"/>
                    </a:lnTo>
                    <a:lnTo>
                      <a:pt x="109708" y="35121"/>
                    </a:lnTo>
                    <a:lnTo>
                      <a:pt x="109708" y="37317"/>
                    </a:lnTo>
                    <a:lnTo>
                      <a:pt x="109708" y="37682"/>
                    </a:lnTo>
                    <a:lnTo>
                      <a:pt x="111456" y="39878"/>
                    </a:lnTo>
                    <a:lnTo>
                      <a:pt x="111456" y="40243"/>
                    </a:lnTo>
                    <a:lnTo>
                      <a:pt x="112233" y="42073"/>
                    </a:lnTo>
                    <a:lnTo>
                      <a:pt x="113203" y="44268"/>
                    </a:lnTo>
                    <a:lnTo>
                      <a:pt x="113009" y="44634"/>
                    </a:lnTo>
                    <a:lnTo>
                      <a:pt x="117087" y="49756"/>
                    </a:lnTo>
                    <a:lnTo>
                      <a:pt x="117087" y="50853"/>
                    </a:lnTo>
                    <a:lnTo>
                      <a:pt x="119805" y="50853"/>
                    </a:lnTo>
                    <a:lnTo>
                      <a:pt x="118058" y="54512"/>
                    </a:lnTo>
                    <a:lnTo>
                      <a:pt x="116504" y="58536"/>
                    </a:lnTo>
                    <a:lnTo>
                      <a:pt x="114951" y="61829"/>
                    </a:lnTo>
                    <a:lnTo>
                      <a:pt x="113980" y="63292"/>
                    </a:lnTo>
                    <a:lnTo>
                      <a:pt x="113009" y="64390"/>
                    </a:lnTo>
                    <a:lnTo>
                      <a:pt x="111456" y="66951"/>
                    </a:lnTo>
                    <a:lnTo>
                      <a:pt x="111067" y="66951"/>
                    </a:lnTo>
                    <a:lnTo>
                      <a:pt x="108932" y="70609"/>
                    </a:lnTo>
                    <a:lnTo>
                      <a:pt x="108737" y="75000"/>
                    </a:lnTo>
                    <a:lnTo>
                      <a:pt x="106796" y="77560"/>
                    </a:lnTo>
                    <a:lnTo>
                      <a:pt x="106796" y="80121"/>
                    </a:lnTo>
                    <a:lnTo>
                      <a:pt x="106796" y="80487"/>
                    </a:lnTo>
                    <a:lnTo>
                      <a:pt x="103300" y="85975"/>
                    </a:lnTo>
                    <a:lnTo>
                      <a:pt x="103300" y="87073"/>
                    </a:lnTo>
                    <a:lnTo>
                      <a:pt x="98252" y="92195"/>
                    </a:lnTo>
                    <a:lnTo>
                      <a:pt x="97281" y="92195"/>
                    </a:lnTo>
                    <a:lnTo>
                      <a:pt x="95533" y="94756"/>
                    </a:lnTo>
                    <a:lnTo>
                      <a:pt x="94757" y="95121"/>
                    </a:lnTo>
                    <a:lnTo>
                      <a:pt x="94368" y="96219"/>
                    </a:lnTo>
                    <a:lnTo>
                      <a:pt x="93009" y="96585"/>
                    </a:lnTo>
                    <a:lnTo>
                      <a:pt x="90679" y="97317"/>
                    </a:lnTo>
                    <a:lnTo>
                      <a:pt x="89320" y="97317"/>
                    </a:lnTo>
                    <a:lnTo>
                      <a:pt x="87961" y="97682"/>
                    </a:lnTo>
                    <a:lnTo>
                      <a:pt x="86019" y="98414"/>
                    </a:lnTo>
                    <a:lnTo>
                      <a:pt x="85436" y="9841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1" name="Shape 122" title="Louisiana">
                <a:extLst>
                  <a:ext uri="{FF2B5EF4-FFF2-40B4-BE49-F238E27FC236}">
                    <a16:creationId xmlns:a16="http://schemas.microsoft.com/office/drawing/2014/main" id="{5DA15A18-12E7-674D-A658-0DBF2E939DCA}"/>
                  </a:ext>
                </a:extLst>
              </p:cNvPr>
              <p:cNvSpPr/>
              <p:nvPr/>
            </p:nvSpPr>
            <p:spPr>
              <a:xfrm>
                <a:off x="5214892" y="4144000"/>
                <a:ext cx="780018" cy="669414"/>
              </a:xfrm>
              <a:custGeom>
                <a:avLst/>
                <a:gdLst/>
                <a:ahLst/>
                <a:cxnLst/>
                <a:rect l="0" t="0" r="0" b="0"/>
                <a:pathLst>
                  <a:path w="120000" h="120000" extrusionOk="0">
                    <a:moveTo>
                      <a:pt x="67022" y="60558"/>
                    </a:moveTo>
                    <a:lnTo>
                      <a:pt x="69240" y="60558"/>
                    </a:lnTo>
                    <a:lnTo>
                      <a:pt x="70718" y="60558"/>
                    </a:lnTo>
                    <a:lnTo>
                      <a:pt x="74414" y="60279"/>
                    </a:lnTo>
                    <a:lnTo>
                      <a:pt x="76139" y="60000"/>
                    </a:lnTo>
                    <a:lnTo>
                      <a:pt x="77618" y="60000"/>
                    </a:lnTo>
                    <a:lnTo>
                      <a:pt x="80574" y="60000"/>
                    </a:lnTo>
                    <a:lnTo>
                      <a:pt x="81067" y="59441"/>
                    </a:lnTo>
                    <a:lnTo>
                      <a:pt x="82053" y="59441"/>
                    </a:lnTo>
                    <a:lnTo>
                      <a:pt x="84763" y="59162"/>
                    </a:lnTo>
                    <a:lnTo>
                      <a:pt x="85503" y="59162"/>
                    </a:lnTo>
                    <a:lnTo>
                      <a:pt x="87474" y="59162"/>
                    </a:lnTo>
                    <a:lnTo>
                      <a:pt x="90431" y="58883"/>
                    </a:lnTo>
                    <a:lnTo>
                      <a:pt x="97084" y="58046"/>
                    </a:lnTo>
                    <a:lnTo>
                      <a:pt x="98809" y="58046"/>
                    </a:lnTo>
                    <a:lnTo>
                      <a:pt x="99548" y="58046"/>
                    </a:lnTo>
                    <a:lnTo>
                      <a:pt x="99055" y="60279"/>
                    </a:lnTo>
                    <a:lnTo>
                      <a:pt x="97823" y="65860"/>
                    </a:lnTo>
                    <a:lnTo>
                      <a:pt x="97330" y="68372"/>
                    </a:lnTo>
                    <a:lnTo>
                      <a:pt x="99794" y="73116"/>
                    </a:lnTo>
                    <a:lnTo>
                      <a:pt x="100041" y="73116"/>
                    </a:lnTo>
                    <a:lnTo>
                      <a:pt x="101519" y="74511"/>
                    </a:lnTo>
                    <a:lnTo>
                      <a:pt x="103490" y="80372"/>
                    </a:lnTo>
                    <a:lnTo>
                      <a:pt x="105954" y="82325"/>
                    </a:lnTo>
                    <a:lnTo>
                      <a:pt x="103490" y="83441"/>
                    </a:lnTo>
                    <a:lnTo>
                      <a:pt x="101273" y="87348"/>
                    </a:lnTo>
                    <a:lnTo>
                      <a:pt x="98809" y="88186"/>
                    </a:lnTo>
                    <a:lnTo>
                      <a:pt x="101273" y="90139"/>
                    </a:lnTo>
                    <a:lnTo>
                      <a:pt x="102505" y="92093"/>
                    </a:lnTo>
                    <a:lnTo>
                      <a:pt x="104229" y="92093"/>
                    </a:lnTo>
                    <a:lnTo>
                      <a:pt x="105708" y="87906"/>
                    </a:lnTo>
                    <a:lnTo>
                      <a:pt x="106940" y="87069"/>
                    </a:lnTo>
                    <a:lnTo>
                      <a:pt x="109650" y="85953"/>
                    </a:lnTo>
                    <a:lnTo>
                      <a:pt x="113839" y="82325"/>
                    </a:lnTo>
                    <a:lnTo>
                      <a:pt x="113839" y="89023"/>
                    </a:lnTo>
                    <a:lnTo>
                      <a:pt x="112854" y="89860"/>
                    </a:lnTo>
                    <a:lnTo>
                      <a:pt x="112854" y="91255"/>
                    </a:lnTo>
                    <a:lnTo>
                      <a:pt x="109404" y="95162"/>
                    </a:lnTo>
                    <a:lnTo>
                      <a:pt x="108911" y="97953"/>
                    </a:lnTo>
                    <a:lnTo>
                      <a:pt x="107679" y="96279"/>
                    </a:lnTo>
                    <a:lnTo>
                      <a:pt x="107679" y="99069"/>
                    </a:lnTo>
                    <a:lnTo>
                      <a:pt x="104476" y="97953"/>
                    </a:lnTo>
                    <a:lnTo>
                      <a:pt x="107679" y="99069"/>
                    </a:lnTo>
                    <a:lnTo>
                      <a:pt x="104476" y="99348"/>
                    </a:lnTo>
                    <a:lnTo>
                      <a:pt x="107433" y="102976"/>
                    </a:lnTo>
                    <a:lnTo>
                      <a:pt x="105708" y="102976"/>
                    </a:lnTo>
                    <a:lnTo>
                      <a:pt x="107926" y="106325"/>
                    </a:lnTo>
                    <a:lnTo>
                      <a:pt x="111129" y="106325"/>
                    </a:lnTo>
                    <a:lnTo>
                      <a:pt x="114579" y="108279"/>
                    </a:lnTo>
                    <a:lnTo>
                      <a:pt x="115811" y="107441"/>
                    </a:lnTo>
                    <a:lnTo>
                      <a:pt x="118275" y="109953"/>
                    </a:lnTo>
                    <a:lnTo>
                      <a:pt x="119753" y="110232"/>
                    </a:lnTo>
                    <a:lnTo>
                      <a:pt x="119260" y="115255"/>
                    </a:lnTo>
                    <a:lnTo>
                      <a:pt x="117535" y="115255"/>
                    </a:lnTo>
                    <a:lnTo>
                      <a:pt x="117289" y="118046"/>
                    </a:lnTo>
                    <a:lnTo>
                      <a:pt x="117289" y="117767"/>
                    </a:lnTo>
                    <a:lnTo>
                      <a:pt x="114825" y="114976"/>
                    </a:lnTo>
                    <a:lnTo>
                      <a:pt x="112114" y="119162"/>
                    </a:lnTo>
                    <a:lnTo>
                      <a:pt x="111868" y="118883"/>
                    </a:lnTo>
                    <a:lnTo>
                      <a:pt x="112114" y="118046"/>
                    </a:lnTo>
                    <a:lnTo>
                      <a:pt x="111868" y="115255"/>
                    </a:lnTo>
                    <a:lnTo>
                      <a:pt x="111129" y="115255"/>
                    </a:lnTo>
                    <a:lnTo>
                      <a:pt x="108665" y="111348"/>
                    </a:lnTo>
                    <a:lnTo>
                      <a:pt x="102751" y="109395"/>
                    </a:lnTo>
                    <a:lnTo>
                      <a:pt x="99055" y="110232"/>
                    </a:lnTo>
                    <a:lnTo>
                      <a:pt x="95359" y="114418"/>
                    </a:lnTo>
                    <a:lnTo>
                      <a:pt x="91663" y="117209"/>
                    </a:lnTo>
                    <a:lnTo>
                      <a:pt x="88952" y="118046"/>
                    </a:lnTo>
                    <a:lnTo>
                      <a:pt x="90924" y="117209"/>
                    </a:lnTo>
                    <a:lnTo>
                      <a:pt x="91909" y="116093"/>
                    </a:lnTo>
                    <a:lnTo>
                      <a:pt x="89938" y="112186"/>
                    </a:lnTo>
                    <a:lnTo>
                      <a:pt x="88213" y="112186"/>
                    </a:lnTo>
                    <a:lnTo>
                      <a:pt x="87474" y="114139"/>
                    </a:lnTo>
                    <a:lnTo>
                      <a:pt x="85749" y="113302"/>
                    </a:lnTo>
                    <a:lnTo>
                      <a:pt x="81560" y="116930"/>
                    </a:lnTo>
                    <a:lnTo>
                      <a:pt x="78850" y="119720"/>
                    </a:lnTo>
                    <a:lnTo>
                      <a:pt x="78110" y="119720"/>
                    </a:lnTo>
                    <a:lnTo>
                      <a:pt x="75893" y="116372"/>
                    </a:lnTo>
                    <a:lnTo>
                      <a:pt x="71704" y="116930"/>
                    </a:lnTo>
                    <a:lnTo>
                      <a:pt x="65297" y="111906"/>
                    </a:lnTo>
                    <a:lnTo>
                      <a:pt x="67022" y="112186"/>
                    </a:lnTo>
                    <a:lnTo>
                      <a:pt x="68254" y="110232"/>
                    </a:lnTo>
                    <a:lnTo>
                      <a:pt x="67515" y="107162"/>
                    </a:lnTo>
                    <a:lnTo>
                      <a:pt x="61848" y="105767"/>
                    </a:lnTo>
                    <a:lnTo>
                      <a:pt x="60862" y="106325"/>
                    </a:lnTo>
                    <a:lnTo>
                      <a:pt x="60369" y="102976"/>
                    </a:lnTo>
                    <a:lnTo>
                      <a:pt x="58644" y="103255"/>
                    </a:lnTo>
                    <a:lnTo>
                      <a:pt x="58644" y="99906"/>
                    </a:lnTo>
                    <a:lnTo>
                      <a:pt x="55687" y="99348"/>
                    </a:lnTo>
                    <a:lnTo>
                      <a:pt x="52977" y="101023"/>
                    </a:lnTo>
                    <a:lnTo>
                      <a:pt x="53223" y="100186"/>
                    </a:lnTo>
                    <a:lnTo>
                      <a:pt x="52977" y="99906"/>
                    </a:lnTo>
                    <a:lnTo>
                      <a:pt x="52977" y="97395"/>
                    </a:lnTo>
                    <a:lnTo>
                      <a:pt x="50513" y="97395"/>
                    </a:lnTo>
                    <a:lnTo>
                      <a:pt x="49774" y="99069"/>
                    </a:lnTo>
                    <a:lnTo>
                      <a:pt x="46324" y="100465"/>
                    </a:lnTo>
                    <a:lnTo>
                      <a:pt x="50266" y="104093"/>
                    </a:lnTo>
                    <a:lnTo>
                      <a:pt x="53963" y="103813"/>
                    </a:lnTo>
                    <a:lnTo>
                      <a:pt x="55934" y="104930"/>
                    </a:lnTo>
                    <a:lnTo>
                      <a:pt x="55934" y="107441"/>
                    </a:lnTo>
                    <a:lnTo>
                      <a:pt x="53223" y="107441"/>
                    </a:lnTo>
                    <a:lnTo>
                      <a:pt x="49034" y="105209"/>
                    </a:lnTo>
                    <a:lnTo>
                      <a:pt x="47063" y="105209"/>
                    </a:lnTo>
                    <a:lnTo>
                      <a:pt x="44599" y="106883"/>
                    </a:lnTo>
                    <a:lnTo>
                      <a:pt x="36221" y="106325"/>
                    </a:lnTo>
                    <a:lnTo>
                      <a:pt x="27843" y="102418"/>
                    </a:lnTo>
                    <a:lnTo>
                      <a:pt x="21190" y="101023"/>
                    </a:lnTo>
                    <a:lnTo>
                      <a:pt x="9856" y="102976"/>
                    </a:lnTo>
                    <a:lnTo>
                      <a:pt x="8131" y="105767"/>
                    </a:lnTo>
                    <a:lnTo>
                      <a:pt x="7145" y="102976"/>
                    </a:lnTo>
                    <a:lnTo>
                      <a:pt x="6406" y="99348"/>
                    </a:lnTo>
                    <a:lnTo>
                      <a:pt x="7392" y="99069"/>
                    </a:lnTo>
                    <a:lnTo>
                      <a:pt x="9117" y="94883"/>
                    </a:lnTo>
                    <a:lnTo>
                      <a:pt x="9856" y="93488"/>
                    </a:lnTo>
                    <a:lnTo>
                      <a:pt x="10102" y="93209"/>
                    </a:lnTo>
                    <a:lnTo>
                      <a:pt x="10595" y="90976"/>
                    </a:lnTo>
                    <a:lnTo>
                      <a:pt x="10595" y="87348"/>
                    </a:lnTo>
                    <a:lnTo>
                      <a:pt x="9117" y="85116"/>
                    </a:lnTo>
                    <a:lnTo>
                      <a:pt x="9117" y="82883"/>
                    </a:lnTo>
                    <a:lnTo>
                      <a:pt x="9117" y="82325"/>
                    </a:lnTo>
                    <a:lnTo>
                      <a:pt x="9856" y="79813"/>
                    </a:lnTo>
                    <a:lnTo>
                      <a:pt x="11827" y="72000"/>
                    </a:lnTo>
                    <a:lnTo>
                      <a:pt x="12813" y="68093"/>
                    </a:lnTo>
                    <a:lnTo>
                      <a:pt x="12073" y="64186"/>
                    </a:lnTo>
                    <a:lnTo>
                      <a:pt x="12813" y="58883"/>
                    </a:lnTo>
                    <a:lnTo>
                      <a:pt x="11581" y="58883"/>
                    </a:lnTo>
                    <a:lnTo>
                      <a:pt x="8131" y="49395"/>
                    </a:lnTo>
                    <a:lnTo>
                      <a:pt x="8377" y="49116"/>
                    </a:lnTo>
                    <a:lnTo>
                      <a:pt x="5667" y="46604"/>
                    </a:lnTo>
                    <a:lnTo>
                      <a:pt x="5667" y="41581"/>
                    </a:lnTo>
                    <a:lnTo>
                      <a:pt x="4681" y="38511"/>
                    </a:lnTo>
                    <a:lnTo>
                      <a:pt x="1478" y="35441"/>
                    </a:lnTo>
                    <a:lnTo>
                      <a:pt x="1478" y="34604"/>
                    </a:lnTo>
                    <a:lnTo>
                      <a:pt x="1232" y="34604"/>
                    </a:lnTo>
                    <a:lnTo>
                      <a:pt x="985" y="34046"/>
                    </a:lnTo>
                    <a:lnTo>
                      <a:pt x="492" y="28186"/>
                    </a:lnTo>
                    <a:lnTo>
                      <a:pt x="492" y="26511"/>
                    </a:lnTo>
                    <a:lnTo>
                      <a:pt x="492" y="22604"/>
                    </a:lnTo>
                    <a:lnTo>
                      <a:pt x="492" y="22325"/>
                    </a:lnTo>
                    <a:lnTo>
                      <a:pt x="246" y="18976"/>
                    </a:lnTo>
                    <a:lnTo>
                      <a:pt x="246" y="15069"/>
                    </a:lnTo>
                    <a:lnTo>
                      <a:pt x="0" y="13116"/>
                    </a:lnTo>
                    <a:lnTo>
                      <a:pt x="0" y="12000"/>
                    </a:lnTo>
                    <a:lnTo>
                      <a:pt x="0" y="11441"/>
                    </a:lnTo>
                    <a:lnTo>
                      <a:pt x="0" y="7255"/>
                    </a:lnTo>
                    <a:lnTo>
                      <a:pt x="0" y="3627"/>
                    </a:lnTo>
                    <a:lnTo>
                      <a:pt x="0" y="3069"/>
                    </a:lnTo>
                    <a:lnTo>
                      <a:pt x="492" y="3069"/>
                    </a:lnTo>
                    <a:lnTo>
                      <a:pt x="2217" y="3069"/>
                    </a:lnTo>
                    <a:lnTo>
                      <a:pt x="4928" y="3069"/>
                    </a:lnTo>
                    <a:lnTo>
                      <a:pt x="7638" y="3069"/>
                    </a:lnTo>
                    <a:lnTo>
                      <a:pt x="8131" y="3069"/>
                    </a:lnTo>
                    <a:lnTo>
                      <a:pt x="11088" y="2511"/>
                    </a:lnTo>
                    <a:lnTo>
                      <a:pt x="11581" y="2511"/>
                    </a:lnTo>
                    <a:lnTo>
                      <a:pt x="11827" y="2511"/>
                    </a:lnTo>
                    <a:lnTo>
                      <a:pt x="15277" y="2511"/>
                    </a:lnTo>
                    <a:lnTo>
                      <a:pt x="17002" y="2511"/>
                    </a:lnTo>
                    <a:lnTo>
                      <a:pt x="17741" y="2511"/>
                    </a:lnTo>
                    <a:lnTo>
                      <a:pt x="17987" y="2511"/>
                    </a:lnTo>
                    <a:lnTo>
                      <a:pt x="18726" y="2511"/>
                    </a:lnTo>
                    <a:lnTo>
                      <a:pt x="22915" y="2232"/>
                    </a:lnTo>
                    <a:lnTo>
                      <a:pt x="26858" y="1674"/>
                    </a:lnTo>
                    <a:lnTo>
                      <a:pt x="28583" y="1674"/>
                    </a:lnTo>
                    <a:lnTo>
                      <a:pt x="33757" y="1674"/>
                    </a:lnTo>
                    <a:lnTo>
                      <a:pt x="40903" y="1116"/>
                    </a:lnTo>
                    <a:lnTo>
                      <a:pt x="43367" y="1116"/>
                    </a:lnTo>
                    <a:lnTo>
                      <a:pt x="53963" y="279"/>
                    </a:lnTo>
                    <a:lnTo>
                      <a:pt x="54209" y="279"/>
                    </a:lnTo>
                    <a:lnTo>
                      <a:pt x="56919" y="279"/>
                    </a:lnTo>
                    <a:lnTo>
                      <a:pt x="57412" y="279"/>
                    </a:lnTo>
                    <a:lnTo>
                      <a:pt x="58151" y="279"/>
                    </a:lnTo>
                    <a:lnTo>
                      <a:pt x="61108" y="0"/>
                    </a:lnTo>
                    <a:lnTo>
                      <a:pt x="62094" y="0"/>
                    </a:lnTo>
                    <a:lnTo>
                      <a:pt x="62587" y="0"/>
                    </a:lnTo>
                    <a:lnTo>
                      <a:pt x="63572" y="0"/>
                    </a:lnTo>
                    <a:lnTo>
                      <a:pt x="64804" y="12279"/>
                    </a:lnTo>
                    <a:lnTo>
                      <a:pt x="67515" y="11162"/>
                    </a:lnTo>
                    <a:lnTo>
                      <a:pt x="67022" y="12558"/>
                    </a:lnTo>
                    <a:lnTo>
                      <a:pt x="66283" y="13116"/>
                    </a:lnTo>
                    <a:lnTo>
                      <a:pt x="68008" y="15348"/>
                    </a:lnTo>
                    <a:lnTo>
                      <a:pt x="65297" y="15069"/>
                    </a:lnTo>
                    <a:lnTo>
                      <a:pt x="68008" y="16186"/>
                    </a:lnTo>
                    <a:lnTo>
                      <a:pt x="68747" y="24279"/>
                    </a:lnTo>
                    <a:lnTo>
                      <a:pt x="65790" y="24000"/>
                    </a:lnTo>
                    <a:lnTo>
                      <a:pt x="65790" y="26511"/>
                    </a:lnTo>
                    <a:lnTo>
                      <a:pt x="67268" y="26232"/>
                    </a:lnTo>
                    <a:lnTo>
                      <a:pt x="67515" y="26232"/>
                    </a:lnTo>
                    <a:lnTo>
                      <a:pt x="68008" y="26232"/>
                    </a:lnTo>
                    <a:lnTo>
                      <a:pt x="68008" y="26511"/>
                    </a:lnTo>
                    <a:lnTo>
                      <a:pt x="65790" y="28186"/>
                    </a:lnTo>
                    <a:lnTo>
                      <a:pt x="67022" y="30139"/>
                    </a:lnTo>
                    <a:lnTo>
                      <a:pt x="63819" y="34325"/>
                    </a:lnTo>
                    <a:lnTo>
                      <a:pt x="63572" y="34325"/>
                    </a:lnTo>
                    <a:lnTo>
                      <a:pt x="63572" y="38232"/>
                    </a:lnTo>
                    <a:lnTo>
                      <a:pt x="62094" y="38232"/>
                    </a:lnTo>
                    <a:lnTo>
                      <a:pt x="61355" y="38232"/>
                    </a:lnTo>
                    <a:lnTo>
                      <a:pt x="61108" y="38511"/>
                    </a:lnTo>
                    <a:lnTo>
                      <a:pt x="60862" y="38511"/>
                    </a:lnTo>
                    <a:lnTo>
                      <a:pt x="58151" y="41581"/>
                    </a:lnTo>
                    <a:lnTo>
                      <a:pt x="58644" y="50232"/>
                    </a:lnTo>
                    <a:lnTo>
                      <a:pt x="56919" y="55534"/>
                    </a:lnTo>
                    <a:lnTo>
                      <a:pt x="56427" y="57488"/>
                    </a:lnTo>
                    <a:lnTo>
                      <a:pt x="56919" y="61116"/>
                    </a:lnTo>
                    <a:lnTo>
                      <a:pt x="56427" y="61395"/>
                    </a:lnTo>
                    <a:lnTo>
                      <a:pt x="62094" y="61116"/>
                    </a:lnTo>
                    <a:lnTo>
                      <a:pt x="65297" y="61116"/>
                    </a:lnTo>
                    <a:lnTo>
                      <a:pt x="67022" y="6055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2" name="Shape 123" title="Nebraska">
                <a:extLst>
                  <a:ext uri="{FF2B5EF4-FFF2-40B4-BE49-F238E27FC236}">
                    <a16:creationId xmlns:a16="http://schemas.microsoft.com/office/drawing/2014/main" id="{A3588DC0-2463-C84E-BF3D-387B68490BB3}"/>
                  </a:ext>
                </a:extLst>
              </p:cNvPr>
              <p:cNvSpPr/>
              <p:nvPr/>
            </p:nvSpPr>
            <p:spPr>
              <a:xfrm>
                <a:off x="3861246" y="2453096"/>
                <a:ext cx="1139215" cy="536690"/>
              </a:xfrm>
              <a:custGeom>
                <a:avLst/>
                <a:gdLst/>
                <a:ahLst/>
                <a:cxnLst/>
                <a:rect l="0" t="0" r="0" b="0"/>
                <a:pathLst>
                  <a:path w="120000" h="120000" extrusionOk="0">
                    <a:moveTo>
                      <a:pt x="72573" y="119652"/>
                    </a:moveTo>
                    <a:lnTo>
                      <a:pt x="72067" y="119652"/>
                    </a:lnTo>
                    <a:lnTo>
                      <a:pt x="70379" y="119652"/>
                    </a:lnTo>
                    <a:lnTo>
                      <a:pt x="67679" y="119652"/>
                    </a:lnTo>
                    <a:lnTo>
                      <a:pt x="67004" y="118956"/>
                    </a:lnTo>
                    <a:lnTo>
                      <a:pt x="66329" y="118956"/>
                    </a:lnTo>
                    <a:lnTo>
                      <a:pt x="64303" y="118956"/>
                    </a:lnTo>
                    <a:lnTo>
                      <a:pt x="63459" y="118956"/>
                    </a:lnTo>
                    <a:lnTo>
                      <a:pt x="59915" y="118956"/>
                    </a:lnTo>
                    <a:lnTo>
                      <a:pt x="57383" y="118956"/>
                    </a:lnTo>
                    <a:lnTo>
                      <a:pt x="53164" y="118956"/>
                    </a:lnTo>
                    <a:lnTo>
                      <a:pt x="52489" y="118956"/>
                    </a:lnTo>
                    <a:lnTo>
                      <a:pt x="52320" y="118956"/>
                    </a:lnTo>
                    <a:lnTo>
                      <a:pt x="49620" y="118608"/>
                    </a:lnTo>
                    <a:lnTo>
                      <a:pt x="47088" y="118608"/>
                    </a:lnTo>
                    <a:lnTo>
                      <a:pt x="44725" y="118608"/>
                    </a:lnTo>
                    <a:lnTo>
                      <a:pt x="44219" y="118608"/>
                    </a:lnTo>
                    <a:lnTo>
                      <a:pt x="42700" y="117913"/>
                    </a:lnTo>
                    <a:lnTo>
                      <a:pt x="39156" y="117913"/>
                    </a:lnTo>
                    <a:lnTo>
                      <a:pt x="36624" y="117913"/>
                    </a:lnTo>
                    <a:lnTo>
                      <a:pt x="35949" y="117913"/>
                    </a:lnTo>
                    <a:lnTo>
                      <a:pt x="35443" y="117913"/>
                    </a:lnTo>
                    <a:lnTo>
                      <a:pt x="26497" y="117217"/>
                    </a:lnTo>
                    <a:lnTo>
                      <a:pt x="26835" y="104000"/>
                    </a:lnTo>
                    <a:lnTo>
                      <a:pt x="26835" y="100521"/>
                    </a:lnTo>
                    <a:lnTo>
                      <a:pt x="26835" y="98086"/>
                    </a:lnTo>
                    <a:lnTo>
                      <a:pt x="27004" y="93217"/>
                    </a:lnTo>
                    <a:lnTo>
                      <a:pt x="27004" y="90782"/>
                    </a:lnTo>
                    <a:lnTo>
                      <a:pt x="27004" y="88347"/>
                    </a:lnTo>
                    <a:lnTo>
                      <a:pt x="27172" y="78956"/>
                    </a:lnTo>
                    <a:lnTo>
                      <a:pt x="19578" y="78260"/>
                    </a:lnTo>
                    <a:lnTo>
                      <a:pt x="19071" y="78260"/>
                    </a:lnTo>
                    <a:lnTo>
                      <a:pt x="8945" y="77217"/>
                    </a:lnTo>
                    <a:lnTo>
                      <a:pt x="6413" y="76521"/>
                    </a:lnTo>
                    <a:lnTo>
                      <a:pt x="5738" y="76521"/>
                    </a:lnTo>
                    <a:lnTo>
                      <a:pt x="0" y="76173"/>
                    </a:lnTo>
                    <a:lnTo>
                      <a:pt x="168" y="71304"/>
                    </a:lnTo>
                    <a:lnTo>
                      <a:pt x="168" y="64347"/>
                    </a:lnTo>
                    <a:lnTo>
                      <a:pt x="337" y="61217"/>
                    </a:lnTo>
                    <a:lnTo>
                      <a:pt x="675" y="57391"/>
                    </a:lnTo>
                    <a:lnTo>
                      <a:pt x="675" y="54956"/>
                    </a:lnTo>
                    <a:lnTo>
                      <a:pt x="675" y="52521"/>
                    </a:lnTo>
                    <a:lnTo>
                      <a:pt x="675" y="49391"/>
                    </a:lnTo>
                    <a:lnTo>
                      <a:pt x="675" y="47652"/>
                    </a:lnTo>
                    <a:lnTo>
                      <a:pt x="843" y="42782"/>
                    </a:lnTo>
                    <a:lnTo>
                      <a:pt x="1012" y="37913"/>
                    </a:lnTo>
                    <a:lnTo>
                      <a:pt x="1012" y="33391"/>
                    </a:lnTo>
                    <a:lnTo>
                      <a:pt x="1350" y="28521"/>
                    </a:lnTo>
                    <a:lnTo>
                      <a:pt x="1856" y="15304"/>
                    </a:lnTo>
                    <a:lnTo>
                      <a:pt x="1856" y="6608"/>
                    </a:lnTo>
                    <a:lnTo>
                      <a:pt x="2025" y="1739"/>
                    </a:lnTo>
                    <a:lnTo>
                      <a:pt x="2194" y="0"/>
                    </a:lnTo>
                    <a:lnTo>
                      <a:pt x="2531" y="347"/>
                    </a:lnTo>
                    <a:lnTo>
                      <a:pt x="2700" y="347"/>
                    </a:lnTo>
                    <a:lnTo>
                      <a:pt x="9451" y="695"/>
                    </a:lnTo>
                    <a:lnTo>
                      <a:pt x="12827" y="695"/>
                    </a:lnTo>
                    <a:lnTo>
                      <a:pt x="13164" y="1391"/>
                    </a:lnTo>
                    <a:lnTo>
                      <a:pt x="16033" y="1739"/>
                    </a:lnTo>
                    <a:lnTo>
                      <a:pt x="17721" y="1739"/>
                    </a:lnTo>
                    <a:lnTo>
                      <a:pt x="18059" y="1739"/>
                    </a:lnTo>
                    <a:lnTo>
                      <a:pt x="18902" y="1739"/>
                    </a:lnTo>
                    <a:lnTo>
                      <a:pt x="23122" y="2086"/>
                    </a:lnTo>
                    <a:lnTo>
                      <a:pt x="26160" y="2782"/>
                    </a:lnTo>
                    <a:lnTo>
                      <a:pt x="28185" y="2782"/>
                    </a:lnTo>
                    <a:lnTo>
                      <a:pt x="32573" y="3130"/>
                    </a:lnTo>
                    <a:lnTo>
                      <a:pt x="33586" y="3130"/>
                    </a:lnTo>
                    <a:lnTo>
                      <a:pt x="39662" y="3826"/>
                    </a:lnTo>
                    <a:lnTo>
                      <a:pt x="44725" y="4173"/>
                    </a:lnTo>
                    <a:lnTo>
                      <a:pt x="49282" y="4173"/>
                    </a:lnTo>
                    <a:lnTo>
                      <a:pt x="53164" y="4173"/>
                    </a:lnTo>
                    <a:lnTo>
                      <a:pt x="62109" y="4521"/>
                    </a:lnTo>
                    <a:lnTo>
                      <a:pt x="65822" y="4521"/>
                    </a:lnTo>
                    <a:lnTo>
                      <a:pt x="75780" y="5217"/>
                    </a:lnTo>
                    <a:lnTo>
                      <a:pt x="77468" y="8695"/>
                    </a:lnTo>
                    <a:lnTo>
                      <a:pt x="78481" y="9391"/>
                    </a:lnTo>
                    <a:lnTo>
                      <a:pt x="79156" y="10086"/>
                    </a:lnTo>
                    <a:lnTo>
                      <a:pt x="80506" y="11130"/>
                    </a:lnTo>
                    <a:lnTo>
                      <a:pt x="82531" y="13913"/>
                    </a:lnTo>
                    <a:lnTo>
                      <a:pt x="84219" y="10086"/>
                    </a:lnTo>
                    <a:lnTo>
                      <a:pt x="87257" y="11130"/>
                    </a:lnTo>
                    <a:lnTo>
                      <a:pt x="87763" y="11130"/>
                    </a:lnTo>
                    <a:lnTo>
                      <a:pt x="89113" y="10086"/>
                    </a:lnTo>
                    <a:lnTo>
                      <a:pt x="89451" y="10434"/>
                    </a:lnTo>
                    <a:lnTo>
                      <a:pt x="92658" y="10086"/>
                    </a:lnTo>
                    <a:lnTo>
                      <a:pt x="93839" y="12521"/>
                    </a:lnTo>
                    <a:lnTo>
                      <a:pt x="94345" y="13565"/>
                    </a:lnTo>
                    <a:lnTo>
                      <a:pt x="95696" y="13913"/>
                    </a:lnTo>
                    <a:lnTo>
                      <a:pt x="98565" y="16000"/>
                    </a:lnTo>
                    <a:lnTo>
                      <a:pt x="99915" y="19130"/>
                    </a:lnTo>
                    <a:lnTo>
                      <a:pt x="100759" y="22608"/>
                    </a:lnTo>
                    <a:lnTo>
                      <a:pt x="102278" y="23652"/>
                    </a:lnTo>
                    <a:lnTo>
                      <a:pt x="103459" y="24000"/>
                    </a:lnTo>
                    <a:lnTo>
                      <a:pt x="104641" y="32000"/>
                    </a:lnTo>
                    <a:lnTo>
                      <a:pt x="104978" y="33391"/>
                    </a:lnTo>
                    <a:lnTo>
                      <a:pt x="104641" y="34434"/>
                    </a:lnTo>
                    <a:lnTo>
                      <a:pt x="105485" y="37913"/>
                    </a:lnTo>
                    <a:lnTo>
                      <a:pt x="105654" y="40695"/>
                    </a:lnTo>
                    <a:lnTo>
                      <a:pt x="106160" y="42782"/>
                    </a:lnTo>
                    <a:lnTo>
                      <a:pt x="107172" y="42782"/>
                    </a:lnTo>
                    <a:lnTo>
                      <a:pt x="107679" y="47652"/>
                    </a:lnTo>
                    <a:lnTo>
                      <a:pt x="107848" y="48000"/>
                    </a:lnTo>
                    <a:lnTo>
                      <a:pt x="108354" y="52521"/>
                    </a:lnTo>
                    <a:lnTo>
                      <a:pt x="107848" y="54956"/>
                    </a:lnTo>
                    <a:lnTo>
                      <a:pt x="108016" y="56695"/>
                    </a:lnTo>
                    <a:lnTo>
                      <a:pt x="109704" y="60173"/>
                    </a:lnTo>
                    <a:lnTo>
                      <a:pt x="109704" y="61565"/>
                    </a:lnTo>
                    <a:lnTo>
                      <a:pt x="109535" y="61565"/>
                    </a:lnTo>
                    <a:lnTo>
                      <a:pt x="109704" y="62608"/>
                    </a:lnTo>
                    <a:lnTo>
                      <a:pt x="110717" y="66086"/>
                    </a:lnTo>
                    <a:lnTo>
                      <a:pt x="111392" y="69913"/>
                    </a:lnTo>
                    <a:lnTo>
                      <a:pt x="110886" y="70956"/>
                    </a:lnTo>
                    <a:lnTo>
                      <a:pt x="110886" y="73391"/>
                    </a:lnTo>
                    <a:lnTo>
                      <a:pt x="111392" y="73391"/>
                    </a:lnTo>
                    <a:lnTo>
                      <a:pt x="111561" y="74086"/>
                    </a:lnTo>
                    <a:lnTo>
                      <a:pt x="111392" y="74782"/>
                    </a:lnTo>
                    <a:lnTo>
                      <a:pt x="111561" y="75826"/>
                    </a:lnTo>
                    <a:lnTo>
                      <a:pt x="111392" y="78260"/>
                    </a:lnTo>
                    <a:lnTo>
                      <a:pt x="111392" y="78608"/>
                    </a:lnTo>
                    <a:lnTo>
                      <a:pt x="111561" y="80695"/>
                    </a:lnTo>
                    <a:lnTo>
                      <a:pt x="112236" y="84521"/>
                    </a:lnTo>
                    <a:lnTo>
                      <a:pt x="112573" y="84521"/>
                    </a:lnTo>
                    <a:lnTo>
                      <a:pt x="112236" y="85565"/>
                    </a:lnTo>
                    <a:lnTo>
                      <a:pt x="112236" y="88695"/>
                    </a:lnTo>
                    <a:lnTo>
                      <a:pt x="111561" y="90434"/>
                    </a:lnTo>
                    <a:lnTo>
                      <a:pt x="113417" y="95652"/>
                    </a:lnTo>
                    <a:lnTo>
                      <a:pt x="113248" y="96695"/>
                    </a:lnTo>
                    <a:lnTo>
                      <a:pt x="112911" y="96695"/>
                    </a:lnTo>
                    <a:lnTo>
                      <a:pt x="113417" y="99130"/>
                    </a:lnTo>
                    <a:lnTo>
                      <a:pt x="113924" y="99130"/>
                    </a:lnTo>
                    <a:lnTo>
                      <a:pt x="114430" y="97739"/>
                    </a:lnTo>
                    <a:lnTo>
                      <a:pt x="115274" y="106782"/>
                    </a:lnTo>
                    <a:lnTo>
                      <a:pt x="116286" y="108869"/>
                    </a:lnTo>
                    <a:lnTo>
                      <a:pt x="116962" y="108869"/>
                    </a:lnTo>
                    <a:lnTo>
                      <a:pt x="118818" y="117565"/>
                    </a:lnTo>
                    <a:lnTo>
                      <a:pt x="119831" y="118608"/>
                    </a:lnTo>
                    <a:lnTo>
                      <a:pt x="119324" y="118608"/>
                    </a:lnTo>
                    <a:lnTo>
                      <a:pt x="112911" y="118956"/>
                    </a:lnTo>
                    <a:lnTo>
                      <a:pt x="111729" y="118956"/>
                    </a:lnTo>
                    <a:lnTo>
                      <a:pt x="110210" y="118956"/>
                    </a:lnTo>
                    <a:lnTo>
                      <a:pt x="109873" y="118956"/>
                    </a:lnTo>
                    <a:lnTo>
                      <a:pt x="108523" y="118956"/>
                    </a:lnTo>
                    <a:lnTo>
                      <a:pt x="106835" y="118956"/>
                    </a:lnTo>
                    <a:lnTo>
                      <a:pt x="106666" y="118956"/>
                    </a:lnTo>
                    <a:lnTo>
                      <a:pt x="104978" y="118956"/>
                    </a:lnTo>
                    <a:lnTo>
                      <a:pt x="103797" y="118956"/>
                    </a:lnTo>
                    <a:lnTo>
                      <a:pt x="103459" y="118956"/>
                    </a:lnTo>
                    <a:lnTo>
                      <a:pt x="99915" y="118956"/>
                    </a:lnTo>
                    <a:lnTo>
                      <a:pt x="98902" y="118956"/>
                    </a:lnTo>
                    <a:lnTo>
                      <a:pt x="98059" y="119652"/>
                    </a:lnTo>
                    <a:lnTo>
                      <a:pt x="97552" y="119652"/>
                    </a:lnTo>
                    <a:lnTo>
                      <a:pt x="94514" y="119652"/>
                    </a:lnTo>
                    <a:lnTo>
                      <a:pt x="92827" y="119652"/>
                    </a:lnTo>
                    <a:lnTo>
                      <a:pt x="91308" y="119652"/>
                    </a:lnTo>
                    <a:lnTo>
                      <a:pt x="87763" y="119652"/>
                    </a:lnTo>
                    <a:lnTo>
                      <a:pt x="84894" y="119652"/>
                    </a:lnTo>
                    <a:lnTo>
                      <a:pt x="84219" y="119652"/>
                    </a:lnTo>
                    <a:lnTo>
                      <a:pt x="83375" y="119652"/>
                    </a:lnTo>
                    <a:lnTo>
                      <a:pt x="82531" y="119652"/>
                    </a:lnTo>
                    <a:lnTo>
                      <a:pt x="80675" y="119652"/>
                    </a:lnTo>
                    <a:lnTo>
                      <a:pt x="78649" y="119652"/>
                    </a:lnTo>
                    <a:lnTo>
                      <a:pt x="77299" y="119652"/>
                    </a:lnTo>
                    <a:lnTo>
                      <a:pt x="75611" y="119652"/>
                    </a:lnTo>
                    <a:lnTo>
                      <a:pt x="73755" y="119652"/>
                    </a:lnTo>
                    <a:lnTo>
                      <a:pt x="72573" y="119652"/>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3" name="Shape 124" title="South Carolina">
                <a:extLst>
                  <a:ext uri="{FF2B5EF4-FFF2-40B4-BE49-F238E27FC236}">
                    <a16:creationId xmlns:a16="http://schemas.microsoft.com/office/drawing/2014/main" id="{8A81DE61-58F5-014C-BCED-A54046AFF5B4}"/>
                  </a:ext>
                </a:extLst>
              </p:cNvPr>
              <p:cNvSpPr/>
              <p:nvPr/>
            </p:nvSpPr>
            <p:spPr>
              <a:xfrm>
                <a:off x="6702291" y="3618946"/>
                <a:ext cx="699435" cy="516676"/>
              </a:xfrm>
              <a:custGeom>
                <a:avLst/>
                <a:gdLst/>
                <a:ahLst/>
                <a:cxnLst/>
                <a:rect l="0" t="0" r="0" b="0"/>
                <a:pathLst>
                  <a:path w="120000" h="120000" extrusionOk="0">
                    <a:moveTo>
                      <a:pt x="20965" y="52048"/>
                    </a:moveTo>
                    <a:lnTo>
                      <a:pt x="21241" y="52048"/>
                    </a:lnTo>
                    <a:lnTo>
                      <a:pt x="22068" y="53855"/>
                    </a:lnTo>
                    <a:lnTo>
                      <a:pt x="27034" y="57469"/>
                    </a:lnTo>
                    <a:lnTo>
                      <a:pt x="30344" y="59999"/>
                    </a:lnTo>
                    <a:lnTo>
                      <a:pt x="31724" y="62530"/>
                    </a:lnTo>
                    <a:lnTo>
                      <a:pt x="32827" y="65060"/>
                    </a:lnTo>
                    <a:lnTo>
                      <a:pt x="34206" y="65783"/>
                    </a:lnTo>
                    <a:lnTo>
                      <a:pt x="34758" y="65783"/>
                    </a:lnTo>
                    <a:lnTo>
                      <a:pt x="36689" y="66867"/>
                    </a:lnTo>
                    <a:lnTo>
                      <a:pt x="36689" y="67228"/>
                    </a:lnTo>
                    <a:lnTo>
                      <a:pt x="36965" y="67228"/>
                    </a:lnTo>
                    <a:lnTo>
                      <a:pt x="40000" y="73373"/>
                    </a:lnTo>
                    <a:lnTo>
                      <a:pt x="41931" y="75542"/>
                    </a:lnTo>
                    <a:lnTo>
                      <a:pt x="42758" y="78072"/>
                    </a:lnTo>
                    <a:lnTo>
                      <a:pt x="45517" y="79518"/>
                    </a:lnTo>
                    <a:lnTo>
                      <a:pt x="45793" y="80963"/>
                    </a:lnTo>
                    <a:lnTo>
                      <a:pt x="46620" y="82048"/>
                    </a:lnTo>
                    <a:lnTo>
                      <a:pt x="49103" y="82771"/>
                    </a:lnTo>
                    <a:lnTo>
                      <a:pt x="51034" y="84578"/>
                    </a:lnTo>
                    <a:lnTo>
                      <a:pt x="52689" y="85301"/>
                    </a:lnTo>
                    <a:lnTo>
                      <a:pt x="52689" y="88554"/>
                    </a:lnTo>
                    <a:lnTo>
                      <a:pt x="56000" y="95060"/>
                    </a:lnTo>
                    <a:lnTo>
                      <a:pt x="56551" y="99759"/>
                    </a:lnTo>
                    <a:lnTo>
                      <a:pt x="57103" y="100843"/>
                    </a:lnTo>
                    <a:lnTo>
                      <a:pt x="57655" y="100843"/>
                    </a:lnTo>
                    <a:lnTo>
                      <a:pt x="59862" y="101566"/>
                    </a:lnTo>
                    <a:lnTo>
                      <a:pt x="64827" y="110602"/>
                    </a:lnTo>
                    <a:lnTo>
                      <a:pt x="64827" y="112771"/>
                    </a:lnTo>
                    <a:lnTo>
                      <a:pt x="64827" y="113855"/>
                    </a:lnTo>
                    <a:lnTo>
                      <a:pt x="66482" y="117831"/>
                    </a:lnTo>
                    <a:lnTo>
                      <a:pt x="68965" y="117831"/>
                    </a:lnTo>
                    <a:lnTo>
                      <a:pt x="72275" y="119638"/>
                    </a:lnTo>
                    <a:lnTo>
                      <a:pt x="72275" y="117831"/>
                    </a:lnTo>
                    <a:lnTo>
                      <a:pt x="75310" y="114939"/>
                    </a:lnTo>
                    <a:lnTo>
                      <a:pt x="76689" y="111325"/>
                    </a:lnTo>
                    <a:lnTo>
                      <a:pt x="74482" y="109879"/>
                    </a:lnTo>
                    <a:lnTo>
                      <a:pt x="72827" y="105903"/>
                    </a:lnTo>
                    <a:lnTo>
                      <a:pt x="77517" y="109879"/>
                    </a:lnTo>
                    <a:lnTo>
                      <a:pt x="80551" y="107349"/>
                    </a:lnTo>
                    <a:lnTo>
                      <a:pt x="81655" y="103373"/>
                    </a:lnTo>
                    <a:lnTo>
                      <a:pt x="79172" y="99397"/>
                    </a:lnTo>
                    <a:lnTo>
                      <a:pt x="80827" y="99397"/>
                    </a:lnTo>
                    <a:lnTo>
                      <a:pt x="82206" y="99759"/>
                    </a:lnTo>
                    <a:lnTo>
                      <a:pt x="82758" y="99036"/>
                    </a:lnTo>
                    <a:lnTo>
                      <a:pt x="83310" y="99036"/>
                    </a:lnTo>
                    <a:lnTo>
                      <a:pt x="83586" y="99759"/>
                    </a:lnTo>
                    <a:lnTo>
                      <a:pt x="84413" y="98313"/>
                    </a:lnTo>
                    <a:lnTo>
                      <a:pt x="87724" y="94337"/>
                    </a:lnTo>
                    <a:lnTo>
                      <a:pt x="91310" y="92530"/>
                    </a:lnTo>
                    <a:lnTo>
                      <a:pt x="93241" y="86385"/>
                    </a:lnTo>
                    <a:lnTo>
                      <a:pt x="96551" y="83855"/>
                    </a:lnTo>
                    <a:lnTo>
                      <a:pt x="99586" y="78072"/>
                    </a:lnTo>
                    <a:lnTo>
                      <a:pt x="99310" y="74819"/>
                    </a:lnTo>
                    <a:lnTo>
                      <a:pt x="104275" y="73373"/>
                    </a:lnTo>
                    <a:lnTo>
                      <a:pt x="105931" y="69036"/>
                    </a:lnTo>
                    <a:lnTo>
                      <a:pt x="106482" y="68313"/>
                    </a:lnTo>
                    <a:lnTo>
                      <a:pt x="107862" y="58554"/>
                    </a:lnTo>
                    <a:lnTo>
                      <a:pt x="110068" y="49518"/>
                    </a:lnTo>
                    <a:lnTo>
                      <a:pt x="113931" y="41204"/>
                    </a:lnTo>
                    <a:lnTo>
                      <a:pt x="115034" y="39759"/>
                    </a:lnTo>
                    <a:lnTo>
                      <a:pt x="119724" y="35783"/>
                    </a:lnTo>
                    <a:lnTo>
                      <a:pt x="118896" y="34698"/>
                    </a:lnTo>
                    <a:lnTo>
                      <a:pt x="116965" y="33253"/>
                    </a:lnTo>
                    <a:lnTo>
                      <a:pt x="116137" y="32891"/>
                    </a:lnTo>
                    <a:lnTo>
                      <a:pt x="110068" y="26746"/>
                    </a:lnTo>
                    <a:lnTo>
                      <a:pt x="105931" y="23493"/>
                    </a:lnTo>
                    <a:lnTo>
                      <a:pt x="104275" y="21686"/>
                    </a:lnTo>
                    <a:lnTo>
                      <a:pt x="98482" y="16265"/>
                    </a:lnTo>
                    <a:lnTo>
                      <a:pt x="96551" y="14457"/>
                    </a:lnTo>
                    <a:lnTo>
                      <a:pt x="93517" y="11204"/>
                    </a:lnTo>
                    <a:lnTo>
                      <a:pt x="93241" y="11204"/>
                    </a:lnTo>
                    <a:lnTo>
                      <a:pt x="93241" y="10843"/>
                    </a:lnTo>
                    <a:lnTo>
                      <a:pt x="89103" y="7228"/>
                    </a:lnTo>
                    <a:lnTo>
                      <a:pt x="87172" y="5783"/>
                    </a:lnTo>
                    <a:lnTo>
                      <a:pt x="86620" y="5783"/>
                    </a:lnTo>
                    <a:lnTo>
                      <a:pt x="85517" y="5783"/>
                    </a:lnTo>
                    <a:lnTo>
                      <a:pt x="82482" y="6867"/>
                    </a:lnTo>
                    <a:lnTo>
                      <a:pt x="80827" y="6867"/>
                    </a:lnTo>
                    <a:lnTo>
                      <a:pt x="79448" y="7228"/>
                    </a:lnTo>
                    <a:lnTo>
                      <a:pt x="72827" y="8313"/>
                    </a:lnTo>
                    <a:lnTo>
                      <a:pt x="71448" y="8674"/>
                    </a:lnTo>
                    <a:lnTo>
                      <a:pt x="68413" y="9397"/>
                    </a:lnTo>
                    <a:lnTo>
                      <a:pt x="65931" y="10481"/>
                    </a:lnTo>
                    <a:lnTo>
                      <a:pt x="60413" y="10843"/>
                    </a:lnTo>
                    <a:lnTo>
                      <a:pt x="59862" y="6867"/>
                    </a:lnTo>
                    <a:lnTo>
                      <a:pt x="58482" y="4337"/>
                    </a:lnTo>
                    <a:lnTo>
                      <a:pt x="57931" y="3975"/>
                    </a:lnTo>
                    <a:lnTo>
                      <a:pt x="57103" y="2891"/>
                    </a:lnTo>
                    <a:lnTo>
                      <a:pt x="56551" y="1807"/>
                    </a:lnTo>
                    <a:lnTo>
                      <a:pt x="54068" y="2168"/>
                    </a:lnTo>
                    <a:lnTo>
                      <a:pt x="52689" y="0"/>
                    </a:lnTo>
                    <a:lnTo>
                      <a:pt x="52965" y="0"/>
                    </a:lnTo>
                    <a:lnTo>
                      <a:pt x="50482" y="0"/>
                    </a:lnTo>
                    <a:lnTo>
                      <a:pt x="47724" y="361"/>
                    </a:lnTo>
                    <a:lnTo>
                      <a:pt x="45793" y="722"/>
                    </a:lnTo>
                    <a:lnTo>
                      <a:pt x="44965" y="722"/>
                    </a:lnTo>
                    <a:lnTo>
                      <a:pt x="41931" y="1445"/>
                    </a:lnTo>
                    <a:lnTo>
                      <a:pt x="35862" y="2168"/>
                    </a:lnTo>
                    <a:lnTo>
                      <a:pt x="35310" y="2168"/>
                    </a:lnTo>
                    <a:lnTo>
                      <a:pt x="32827" y="2168"/>
                    </a:lnTo>
                    <a:lnTo>
                      <a:pt x="30344" y="2891"/>
                    </a:lnTo>
                    <a:lnTo>
                      <a:pt x="28137" y="3253"/>
                    </a:lnTo>
                    <a:lnTo>
                      <a:pt x="26758" y="3253"/>
                    </a:lnTo>
                    <a:lnTo>
                      <a:pt x="24827" y="3975"/>
                    </a:lnTo>
                    <a:lnTo>
                      <a:pt x="24275" y="3975"/>
                    </a:lnTo>
                    <a:lnTo>
                      <a:pt x="24000" y="3975"/>
                    </a:lnTo>
                    <a:lnTo>
                      <a:pt x="21241" y="4698"/>
                    </a:lnTo>
                    <a:lnTo>
                      <a:pt x="18206" y="6506"/>
                    </a:lnTo>
                    <a:lnTo>
                      <a:pt x="16275" y="7951"/>
                    </a:lnTo>
                    <a:lnTo>
                      <a:pt x="14344" y="8313"/>
                    </a:lnTo>
                    <a:lnTo>
                      <a:pt x="13517" y="8674"/>
                    </a:lnTo>
                    <a:lnTo>
                      <a:pt x="12137" y="11204"/>
                    </a:lnTo>
                    <a:lnTo>
                      <a:pt x="9931" y="11927"/>
                    </a:lnTo>
                    <a:lnTo>
                      <a:pt x="9103" y="12289"/>
                    </a:lnTo>
                    <a:lnTo>
                      <a:pt x="6620" y="13734"/>
                    </a:lnTo>
                    <a:lnTo>
                      <a:pt x="6344" y="14457"/>
                    </a:lnTo>
                    <a:lnTo>
                      <a:pt x="4413" y="15180"/>
                    </a:lnTo>
                    <a:lnTo>
                      <a:pt x="4137" y="18433"/>
                    </a:lnTo>
                    <a:lnTo>
                      <a:pt x="1379" y="21686"/>
                    </a:lnTo>
                    <a:lnTo>
                      <a:pt x="0" y="27831"/>
                    </a:lnTo>
                    <a:lnTo>
                      <a:pt x="275" y="28915"/>
                    </a:lnTo>
                    <a:lnTo>
                      <a:pt x="2482" y="30722"/>
                    </a:lnTo>
                    <a:lnTo>
                      <a:pt x="5517" y="32891"/>
                    </a:lnTo>
                    <a:lnTo>
                      <a:pt x="6344" y="33975"/>
                    </a:lnTo>
                    <a:lnTo>
                      <a:pt x="8000" y="34698"/>
                    </a:lnTo>
                    <a:lnTo>
                      <a:pt x="8275" y="35421"/>
                    </a:lnTo>
                    <a:lnTo>
                      <a:pt x="9103" y="35783"/>
                    </a:lnTo>
                    <a:lnTo>
                      <a:pt x="9379" y="35421"/>
                    </a:lnTo>
                    <a:lnTo>
                      <a:pt x="12413" y="35421"/>
                    </a:lnTo>
                    <a:lnTo>
                      <a:pt x="13517" y="39036"/>
                    </a:lnTo>
                    <a:lnTo>
                      <a:pt x="15448" y="41927"/>
                    </a:lnTo>
                    <a:lnTo>
                      <a:pt x="16275" y="42289"/>
                    </a:lnTo>
                    <a:lnTo>
                      <a:pt x="16275" y="43373"/>
                    </a:lnTo>
                    <a:lnTo>
                      <a:pt x="16827" y="44819"/>
                    </a:lnTo>
                    <a:lnTo>
                      <a:pt x="18482" y="47710"/>
                    </a:lnTo>
                    <a:lnTo>
                      <a:pt x="20137" y="49879"/>
                    </a:lnTo>
                    <a:lnTo>
                      <a:pt x="20965" y="5204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4" name="Shape 125" title="Tennessee">
                <a:extLst>
                  <a:ext uri="{FF2B5EF4-FFF2-40B4-BE49-F238E27FC236}">
                    <a16:creationId xmlns:a16="http://schemas.microsoft.com/office/drawing/2014/main" id="{2A24B696-B5C1-A94E-9B79-978F853154EE}"/>
                  </a:ext>
                </a:extLst>
              </p:cNvPr>
              <p:cNvSpPr/>
              <p:nvPr/>
            </p:nvSpPr>
            <p:spPr>
              <a:xfrm>
                <a:off x="5724121" y="3384098"/>
                <a:ext cx="1160283" cy="416080"/>
              </a:xfrm>
              <a:custGeom>
                <a:avLst/>
                <a:gdLst/>
                <a:ahLst/>
                <a:cxnLst/>
                <a:rect l="0" t="0" r="0" b="0"/>
                <a:pathLst>
                  <a:path w="120000" h="120000" extrusionOk="0">
                    <a:moveTo>
                      <a:pt x="18729" y="40150"/>
                    </a:moveTo>
                    <a:lnTo>
                      <a:pt x="18729" y="40150"/>
                    </a:lnTo>
                    <a:lnTo>
                      <a:pt x="16740" y="40601"/>
                    </a:lnTo>
                    <a:lnTo>
                      <a:pt x="12099" y="41503"/>
                    </a:lnTo>
                    <a:lnTo>
                      <a:pt x="11436" y="41954"/>
                    </a:lnTo>
                    <a:lnTo>
                      <a:pt x="10441" y="41954"/>
                    </a:lnTo>
                    <a:lnTo>
                      <a:pt x="9281" y="42406"/>
                    </a:lnTo>
                    <a:lnTo>
                      <a:pt x="8618" y="42406"/>
                    </a:lnTo>
                    <a:lnTo>
                      <a:pt x="9281" y="48721"/>
                    </a:lnTo>
                    <a:lnTo>
                      <a:pt x="8950" y="50526"/>
                    </a:lnTo>
                    <a:lnTo>
                      <a:pt x="9116" y="55037"/>
                    </a:lnTo>
                    <a:lnTo>
                      <a:pt x="6795" y="55939"/>
                    </a:lnTo>
                    <a:lnTo>
                      <a:pt x="7955" y="58195"/>
                    </a:lnTo>
                    <a:lnTo>
                      <a:pt x="8453" y="61353"/>
                    </a:lnTo>
                    <a:lnTo>
                      <a:pt x="8121" y="62706"/>
                    </a:lnTo>
                    <a:lnTo>
                      <a:pt x="6629" y="67669"/>
                    </a:lnTo>
                    <a:lnTo>
                      <a:pt x="8121" y="72180"/>
                    </a:lnTo>
                    <a:lnTo>
                      <a:pt x="6629" y="72631"/>
                    </a:lnTo>
                    <a:lnTo>
                      <a:pt x="4972" y="80751"/>
                    </a:lnTo>
                    <a:lnTo>
                      <a:pt x="4972" y="91578"/>
                    </a:lnTo>
                    <a:lnTo>
                      <a:pt x="3314" y="90225"/>
                    </a:lnTo>
                    <a:lnTo>
                      <a:pt x="2983" y="93383"/>
                    </a:lnTo>
                    <a:lnTo>
                      <a:pt x="1823" y="97443"/>
                    </a:lnTo>
                    <a:lnTo>
                      <a:pt x="1325" y="99699"/>
                    </a:lnTo>
                    <a:lnTo>
                      <a:pt x="1823" y="99699"/>
                    </a:lnTo>
                    <a:lnTo>
                      <a:pt x="1988" y="97894"/>
                    </a:lnTo>
                    <a:lnTo>
                      <a:pt x="2486" y="101052"/>
                    </a:lnTo>
                    <a:lnTo>
                      <a:pt x="2983" y="112330"/>
                    </a:lnTo>
                    <a:lnTo>
                      <a:pt x="1988" y="112330"/>
                    </a:lnTo>
                    <a:lnTo>
                      <a:pt x="0" y="119548"/>
                    </a:lnTo>
                    <a:lnTo>
                      <a:pt x="4309" y="118646"/>
                    </a:lnTo>
                    <a:lnTo>
                      <a:pt x="6629" y="118195"/>
                    </a:lnTo>
                    <a:lnTo>
                      <a:pt x="8121" y="117293"/>
                    </a:lnTo>
                    <a:lnTo>
                      <a:pt x="9281" y="117293"/>
                    </a:lnTo>
                    <a:lnTo>
                      <a:pt x="10939" y="117293"/>
                    </a:lnTo>
                    <a:lnTo>
                      <a:pt x="12099" y="116842"/>
                    </a:lnTo>
                    <a:lnTo>
                      <a:pt x="13756" y="116390"/>
                    </a:lnTo>
                    <a:lnTo>
                      <a:pt x="14419" y="116390"/>
                    </a:lnTo>
                    <a:lnTo>
                      <a:pt x="15248" y="116390"/>
                    </a:lnTo>
                    <a:lnTo>
                      <a:pt x="15911" y="116390"/>
                    </a:lnTo>
                    <a:lnTo>
                      <a:pt x="17071" y="115488"/>
                    </a:lnTo>
                    <a:lnTo>
                      <a:pt x="18066" y="115488"/>
                    </a:lnTo>
                    <a:lnTo>
                      <a:pt x="18563" y="115488"/>
                    </a:lnTo>
                    <a:lnTo>
                      <a:pt x="18729" y="115037"/>
                    </a:lnTo>
                    <a:lnTo>
                      <a:pt x="19889" y="115037"/>
                    </a:lnTo>
                    <a:lnTo>
                      <a:pt x="21215" y="115037"/>
                    </a:lnTo>
                    <a:lnTo>
                      <a:pt x="21878" y="114135"/>
                    </a:lnTo>
                    <a:lnTo>
                      <a:pt x="23038" y="114135"/>
                    </a:lnTo>
                    <a:lnTo>
                      <a:pt x="24530" y="114135"/>
                    </a:lnTo>
                    <a:lnTo>
                      <a:pt x="27679" y="113233"/>
                    </a:lnTo>
                    <a:lnTo>
                      <a:pt x="27845" y="113233"/>
                    </a:lnTo>
                    <a:lnTo>
                      <a:pt x="29502" y="112330"/>
                    </a:lnTo>
                    <a:lnTo>
                      <a:pt x="30165" y="112330"/>
                    </a:lnTo>
                    <a:lnTo>
                      <a:pt x="30165" y="111879"/>
                    </a:lnTo>
                    <a:lnTo>
                      <a:pt x="33480" y="110977"/>
                    </a:lnTo>
                    <a:lnTo>
                      <a:pt x="34640" y="110977"/>
                    </a:lnTo>
                    <a:lnTo>
                      <a:pt x="37790" y="110075"/>
                    </a:lnTo>
                    <a:lnTo>
                      <a:pt x="38950" y="110075"/>
                    </a:lnTo>
                    <a:lnTo>
                      <a:pt x="42099" y="108721"/>
                    </a:lnTo>
                    <a:lnTo>
                      <a:pt x="43922" y="108721"/>
                    </a:lnTo>
                    <a:lnTo>
                      <a:pt x="44419" y="107819"/>
                    </a:lnTo>
                    <a:lnTo>
                      <a:pt x="48895" y="107368"/>
                    </a:lnTo>
                    <a:lnTo>
                      <a:pt x="49558" y="106917"/>
                    </a:lnTo>
                    <a:lnTo>
                      <a:pt x="49889" y="106917"/>
                    </a:lnTo>
                    <a:lnTo>
                      <a:pt x="50883" y="106917"/>
                    </a:lnTo>
                    <a:lnTo>
                      <a:pt x="54861" y="105563"/>
                    </a:lnTo>
                    <a:lnTo>
                      <a:pt x="56685" y="104661"/>
                    </a:lnTo>
                    <a:lnTo>
                      <a:pt x="57513" y="104210"/>
                    </a:lnTo>
                    <a:lnTo>
                      <a:pt x="58176" y="104210"/>
                    </a:lnTo>
                    <a:lnTo>
                      <a:pt x="60994" y="103759"/>
                    </a:lnTo>
                    <a:lnTo>
                      <a:pt x="63812" y="102857"/>
                    </a:lnTo>
                    <a:lnTo>
                      <a:pt x="64143" y="102406"/>
                    </a:lnTo>
                    <a:lnTo>
                      <a:pt x="67458" y="101503"/>
                    </a:lnTo>
                    <a:lnTo>
                      <a:pt x="67624" y="101503"/>
                    </a:lnTo>
                    <a:lnTo>
                      <a:pt x="69281" y="101052"/>
                    </a:lnTo>
                    <a:lnTo>
                      <a:pt x="69779" y="101052"/>
                    </a:lnTo>
                    <a:lnTo>
                      <a:pt x="71104" y="100601"/>
                    </a:lnTo>
                    <a:lnTo>
                      <a:pt x="71270" y="100601"/>
                    </a:lnTo>
                    <a:lnTo>
                      <a:pt x="71933" y="99699"/>
                    </a:lnTo>
                    <a:lnTo>
                      <a:pt x="72430" y="99699"/>
                    </a:lnTo>
                    <a:lnTo>
                      <a:pt x="72928" y="99699"/>
                    </a:lnTo>
                    <a:lnTo>
                      <a:pt x="76740" y="98345"/>
                    </a:lnTo>
                    <a:lnTo>
                      <a:pt x="77569" y="97894"/>
                    </a:lnTo>
                    <a:lnTo>
                      <a:pt x="78729" y="97894"/>
                    </a:lnTo>
                    <a:lnTo>
                      <a:pt x="79060" y="97443"/>
                    </a:lnTo>
                    <a:lnTo>
                      <a:pt x="79558" y="97443"/>
                    </a:lnTo>
                    <a:lnTo>
                      <a:pt x="80055" y="97443"/>
                    </a:lnTo>
                    <a:lnTo>
                      <a:pt x="80552" y="96541"/>
                    </a:lnTo>
                    <a:lnTo>
                      <a:pt x="81878" y="96541"/>
                    </a:lnTo>
                    <a:lnTo>
                      <a:pt x="83867" y="96090"/>
                    </a:lnTo>
                    <a:lnTo>
                      <a:pt x="85524" y="95639"/>
                    </a:lnTo>
                    <a:lnTo>
                      <a:pt x="86187" y="94736"/>
                    </a:lnTo>
                    <a:lnTo>
                      <a:pt x="86187" y="94285"/>
                    </a:lnTo>
                    <a:lnTo>
                      <a:pt x="86022" y="88421"/>
                    </a:lnTo>
                    <a:lnTo>
                      <a:pt x="86022" y="83909"/>
                    </a:lnTo>
                    <a:lnTo>
                      <a:pt x="86685" y="81654"/>
                    </a:lnTo>
                    <a:lnTo>
                      <a:pt x="88839" y="80751"/>
                    </a:lnTo>
                    <a:lnTo>
                      <a:pt x="89668" y="78496"/>
                    </a:lnTo>
                    <a:lnTo>
                      <a:pt x="89668" y="73984"/>
                    </a:lnTo>
                    <a:lnTo>
                      <a:pt x="89668" y="71729"/>
                    </a:lnTo>
                    <a:lnTo>
                      <a:pt x="90165" y="69473"/>
                    </a:lnTo>
                    <a:lnTo>
                      <a:pt x="91325" y="66315"/>
                    </a:lnTo>
                    <a:lnTo>
                      <a:pt x="92817" y="63157"/>
                    </a:lnTo>
                    <a:lnTo>
                      <a:pt x="94309" y="62706"/>
                    </a:lnTo>
                    <a:lnTo>
                      <a:pt x="94475" y="62706"/>
                    </a:lnTo>
                    <a:lnTo>
                      <a:pt x="96629" y="62255"/>
                    </a:lnTo>
                    <a:lnTo>
                      <a:pt x="99779" y="54586"/>
                    </a:lnTo>
                    <a:lnTo>
                      <a:pt x="99613" y="53233"/>
                    </a:lnTo>
                    <a:lnTo>
                      <a:pt x="101436" y="50075"/>
                    </a:lnTo>
                    <a:lnTo>
                      <a:pt x="102928" y="48721"/>
                    </a:lnTo>
                    <a:lnTo>
                      <a:pt x="103425" y="47819"/>
                    </a:lnTo>
                    <a:lnTo>
                      <a:pt x="104088" y="43308"/>
                    </a:lnTo>
                    <a:lnTo>
                      <a:pt x="104088" y="42406"/>
                    </a:lnTo>
                    <a:lnTo>
                      <a:pt x="104088" y="40150"/>
                    </a:lnTo>
                    <a:lnTo>
                      <a:pt x="105745" y="36992"/>
                    </a:lnTo>
                    <a:lnTo>
                      <a:pt x="107569" y="32481"/>
                    </a:lnTo>
                    <a:lnTo>
                      <a:pt x="108066" y="33834"/>
                    </a:lnTo>
                    <a:lnTo>
                      <a:pt x="107734" y="35639"/>
                    </a:lnTo>
                    <a:lnTo>
                      <a:pt x="109723" y="36090"/>
                    </a:lnTo>
                    <a:lnTo>
                      <a:pt x="109723" y="35639"/>
                    </a:lnTo>
                    <a:lnTo>
                      <a:pt x="109889" y="34285"/>
                    </a:lnTo>
                    <a:lnTo>
                      <a:pt x="110386" y="31127"/>
                    </a:lnTo>
                    <a:lnTo>
                      <a:pt x="111049" y="29323"/>
                    </a:lnTo>
                    <a:lnTo>
                      <a:pt x="112707" y="26616"/>
                    </a:lnTo>
                    <a:lnTo>
                      <a:pt x="113038" y="25714"/>
                    </a:lnTo>
                    <a:lnTo>
                      <a:pt x="114198" y="26616"/>
                    </a:lnTo>
                    <a:lnTo>
                      <a:pt x="114530" y="27518"/>
                    </a:lnTo>
                    <a:lnTo>
                      <a:pt x="115193" y="27518"/>
                    </a:lnTo>
                    <a:lnTo>
                      <a:pt x="115690" y="26165"/>
                    </a:lnTo>
                    <a:lnTo>
                      <a:pt x="115856" y="26165"/>
                    </a:lnTo>
                    <a:lnTo>
                      <a:pt x="116685" y="18496"/>
                    </a:lnTo>
                    <a:lnTo>
                      <a:pt x="117016" y="17593"/>
                    </a:lnTo>
                    <a:lnTo>
                      <a:pt x="117513" y="15338"/>
                    </a:lnTo>
                    <a:lnTo>
                      <a:pt x="119005" y="14436"/>
                    </a:lnTo>
                    <a:lnTo>
                      <a:pt x="119337" y="11278"/>
                    </a:lnTo>
                    <a:lnTo>
                      <a:pt x="119502" y="5413"/>
                    </a:lnTo>
                    <a:lnTo>
                      <a:pt x="119502" y="902"/>
                    </a:lnTo>
                    <a:lnTo>
                      <a:pt x="119834" y="0"/>
                    </a:lnTo>
                    <a:lnTo>
                      <a:pt x="118342" y="451"/>
                    </a:lnTo>
                    <a:lnTo>
                      <a:pt x="117182" y="902"/>
                    </a:lnTo>
                    <a:lnTo>
                      <a:pt x="115856" y="902"/>
                    </a:lnTo>
                    <a:lnTo>
                      <a:pt x="115856" y="2255"/>
                    </a:lnTo>
                    <a:lnTo>
                      <a:pt x="112872" y="3609"/>
                    </a:lnTo>
                    <a:lnTo>
                      <a:pt x="112375" y="3609"/>
                    </a:lnTo>
                    <a:lnTo>
                      <a:pt x="111878" y="4060"/>
                    </a:lnTo>
                    <a:lnTo>
                      <a:pt x="111546" y="4060"/>
                    </a:lnTo>
                    <a:lnTo>
                      <a:pt x="111215" y="4060"/>
                    </a:lnTo>
                    <a:lnTo>
                      <a:pt x="110718" y="4962"/>
                    </a:lnTo>
                    <a:lnTo>
                      <a:pt x="109723" y="4962"/>
                    </a:lnTo>
                    <a:lnTo>
                      <a:pt x="107734" y="5413"/>
                    </a:lnTo>
                    <a:lnTo>
                      <a:pt x="106408" y="6766"/>
                    </a:lnTo>
                    <a:lnTo>
                      <a:pt x="105911" y="6766"/>
                    </a:lnTo>
                    <a:lnTo>
                      <a:pt x="105745" y="6766"/>
                    </a:lnTo>
                    <a:lnTo>
                      <a:pt x="103259" y="8120"/>
                    </a:lnTo>
                    <a:lnTo>
                      <a:pt x="102596" y="8120"/>
                    </a:lnTo>
                    <a:lnTo>
                      <a:pt x="100939" y="8571"/>
                    </a:lnTo>
                    <a:lnTo>
                      <a:pt x="97292" y="9924"/>
                    </a:lnTo>
                    <a:lnTo>
                      <a:pt x="96961" y="9924"/>
                    </a:lnTo>
                    <a:lnTo>
                      <a:pt x="94309" y="11278"/>
                    </a:lnTo>
                    <a:lnTo>
                      <a:pt x="92154" y="11729"/>
                    </a:lnTo>
                    <a:lnTo>
                      <a:pt x="91823" y="11729"/>
                    </a:lnTo>
                    <a:lnTo>
                      <a:pt x="91325" y="11729"/>
                    </a:lnTo>
                    <a:lnTo>
                      <a:pt x="90994" y="13082"/>
                    </a:lnTo>
                    <a:lnTo>
                      <a:pt x="89834" y="13533"/>
                    </a:lnTo>
                    <a:lnTo>
                      <a:pt x="87845" y="14436"/>
                    </a:lnTo>
                    <a:lnTo>
                      <a:pt x="86685" y="14436"/>
                    </a:lnTo>
                    <a:lnTo>
                      <a:pt x="85524" y="14887"/>
                    </a:lnTo>
                    <a:lnTo>
                      <a:pt x="83867" y="15338"/>
                    </a:lnTo>
                    <a:lnTo>
                      <a:pt x="83535" y="15338"/>
                    </a:lnTo>
                    <a:lnTo>
                      <a:pt x="83204" y="15338"/>
                    </a:lnTo>
                    <a:lnTo>
                      <a:pt x="80552" y="16240"/>
                    </a:lnTo>
                    <a:lnTo>
                      <a:pt x="79060" y="17593"/>
                    </a:lnTo>
                    <a:lnTo>
                      <a:pt x="75745" y="18045"/>
                    </a:lnTo>
                    <a:lnTo>
                      <a:pt x="74585" y="18045"/>
                    </a:lnTo>
                    <a:lnTo>
                      <a:pt x="73425" y="18496"/>
                    </a:lnTo>
                    <a:lnTo>
                      <a:pt x="72928" y="18496"/>
                    </a:lnTo>
                    <a:lnTo>
                      <a:pt x="72762" y="18496"/>
                    </a:lnTo>
                    <a:lnTo>
                      <a:pt x="70773" y="18496"/>
                    </a:lnTo>
                    <a:lnTo>
                      <a:pt x="68784" y="19398"/>
                    </a:lnTo>
                    <a:lnTo>
                      <a:pt x="68618" y="19398"/>
                    </a:lnTo>
                    <a:lnTo>
                      <a:pt x="67790" y="19398"/>
                    </a:lnTo>
                    <a:lnTo>
                      <a:pt x="66464" y="20751"/>
                    </a:lnTo>
                    <a:lnTo>
                      <a:pt x="65635" y="20751"/>
                    </a:lnTo>
                    <a:lnTo>
                      <a:pt x="63812" y="21203"/>
                    </a:lnTo>
                    <a:lnTo>
                      <a:pt x="61491" y="21654"/>
                    </a:lnTo>
                    <a:lnTo>
                      <a:pt x="60994" y="21654"/>
                    </a:lnTo>
                    <a:lnTo>
                      <a:pt x="59834" y="22556"/>
                    </a:lnTo>
                    <a:lnTo>
                      <a:pt x="58839" y="22556"/>
                    </a:lnTo>
                    <a:lnTo>
                      <a:pt x="58508" y="22556"/>
                    </a:lnTo>
                    <a:lnTo>
                      <a:pt x="56685" y="23007"/>
                    </a:lnTo>
                    <a:lnTo>
                      <a:pt x="55524" y="23007"/>
                    </a:lnTo>
                    <a:lnTo>
                      <a:pt x="54364" y="23007"/>
                    </a:lnTo>
                    <a:lnTo>
                      <a:pt x="53867" y="23007"/>
                    </a:lnTo>
                    <a:lnTo>
                      <a:pt x="52707" y="23007"/>
                    </a:lnTo>
                    <a:lnTo>
                      <a:pt x="51381" y="23909"/>
                    </a:lnTo>
                    <a:lnTo>
                      <a:pt x="50883" y="24360"/>
                    </a:lnTo>
                    <a:lnTo>
                      <a:pt x="50386" y="24812"/>
                    </a:lnTo>
                    <a:lnTo>
                      <a:pt x="50220" y="23909"/>
                    </a:lnTo>
                    <a:lnTo>
                      <a:pt x="48563" y="24812"/>
                    </a:lnTo>
                    <a:lnTo>
                      <a:pt x="47734" y="24812"/>
                    </a:lnTo>
                    <a:lnTo>
                      <a:pt x="46740" y="24812"/>
                    </a:lnTo>
                    <a:lnTo>
                      <a:pt x="46077" y="25714"/>
                    </a:lnTo>
                    <a:lnTo>
                      <a:pt x="43591" y="26165"/>
                    </a:lnTo>
                    <a:lnTo>
                      <a:pt x="42928" y="26616"/>
                    </a:lnTo>
                    <a:lnTo>
                      <a:pt x="42596" y="26616"/>
                    </a:lnTo>
                    <a:lnTo>
                      <a:pt x="40939" y="26616"/>
                    </a:lnTo>
                    <a:lnTo>
                      <a:pt x="39613" y="27518"/>
                    </a:lnTo>
                    <a:lnTo>
                      <a:pt x="37790" y="27969"/>
                    </a:lnTo>
                    <a:lnTo>
                      <a:pt x="36629" y="28872"/>
                    </a:lnTo>
                    <a:lnTo>
                      <a:pt x="35303" y="29323"/>
                    </a:lnTo>
                    <a:lnTo>
                      <a:pt x="34640" y="29323"/>
                    </a:lnTo>
                    <a:lnTo>
                      <a:pt x="32320" y="29774"/>
                    </a:lnTo>
                    <a:lnTo>
                      <a:pt x="32320" y="28872"/>
                    </a:lnTo>
                    <a:lnTo>
                      <a:pt x="29005" y="28872"/>
                    </a:lnTo>
                    <a:lnTo>
                      <a:pt x="29337" y="29774"/>
                    </a:lnTo>
                    <a:lnTo>
                      <a:pt x="29502" y="31127"/>
                    </a:lnTo>
                    <a:lnTo>
                      <a:pt x="29834" y="37443"/>
                    </a:lnTo>
                    <a:lnTo>
                      <a:pt x="26519" y="38345"/>
                    </a:lnTo>
                    <a:lnTo>
                      <a:pt x="25193" y="38796"/>
                    </a:lnTo>
                    <a:lnTo>
                      <a:pt x="23535" y="38796"/>
                    </a:lnTo>
                    <a:lnTo>
                      <a:pt x="23038" y="38796"/>
                    </a:lnTo>
                    <a:lnTo>
                      <a:pt x="22707" y="38796"/>
                    </a:lnTo>
                    <a:lnTo>
                      <a:pt x="19723" y="40150"/>
                    </a:lnTo>
                    <a:lnTo>
                      <a:pt x="18895" y="40150"/>
                    </a:lnTo>
                    <a:lnTo>
                      <a:pt x="18729" y="4015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5" name="Shape 126" title="Wyoming">
                <a:extLst>
                  <a:ext uri="{FF2B5EF4-FFF2-40B4-BE49-F238E27FC236}">
                    <a16:creationId xmlns:a16="http://schemas.microsoft.com/office/drawing/2014/main" id="{F7127386-00FC-9948-8BF1-DD4AA3F3B6CF}"/>
                  </a:ext>
                </a:extLst>
              </p:cNvPr>
              <p:cNvSpPr/>
              <p:nvPr/>
            </p:nvSpPr>
            <p:spPr>
              <a:xfrm>
                <a:off x="2955594" y="2043789"/>
                <a:ext cx="945923" cy="753157"/>
              </a:xfrm>
              <a:custGeom>
                <a:avLst/>
                <a:gdLst/>
                <a:ahLst/>
                <a:cxnLst/>
                <a:rect l="0" t="0" r="0" b="0"/>
                <a:pathLst>
                  <a:path w="120000" h="120000" extrusionOk="0">
                    <a:moveTo>
                      <a:pt x="77491" y="116536"/>
                    </a:moveTo>
                    <a:lnTo>
                      <a:pt x="76474" y="116536"/>
                    </a:lnTo>
                    <a:lnTo>
                      <a:pt x="74237" y="115793"/>
                    </a:lnTo>
                    <a:lnTo>
                      <a:pt x="68338" y="115546"/>
                    </a:lnTo>
                    <a:lnTo>
                      <a:pt x="67728" y="115051"/>
                    </a:lnTo>
                    <a:lnTo>
                      <a:pt x="61016" y="114556"/>
                    </a:lnTo>
                    <a:lnTo>
                      <a:pt x="60203" y="114556"/>
                    </a:lnTo>
                    <a:lnTo>
                      <a:pt x="55728" y="114061"/>
                    </a:lnTo>
                    <a:lnTo>
                      <a:pt x="51254" y="113567"/>
                    </a:lnTo>
                    <a:lnTo>
                      <a:pt x="46983" y="112824"/>
                    </a:lnTo>
                    <a:lnTo>
                      <a:pt x="36610" y="111835"/>
                    </a:lnTo>
                    <a:lnTo>
                      <a:pt x="32542" y="111092"/>
                    </a:lnTo>
                    <a:lnTo>
                      <a:pt x="25220" y="110103"/>
                    </a:lnTo>
                    <a:lnTo>
                      <a:pt x="24610" y="110103"/>
                    </a:lnTo>
                    <a:lnTo>
                      <a:pt x="17084" y="109113"/>
                    </a:lnTo>
                    <a:lnTo>
                      <a:pt x="16271" y="109113"/>
                    </a:lnTo>
                    <a:lnTo>
                      <a:pt x="12610" y="108618"/>
                    </a:lnTo>
                    <a:lnTo>
                      <a:pt x="0" y="106639"/>
                    </a:lnTo>
                    <a:lnTo>
                      <a:pt x="406" y="99711"/>
                    </a:lnTo>
                    <a:lnTo>
                      <a:pt x="1016" y="94515"/>
                    </a:lnTo>
                    <a:lnTo>
                      <a:pt x="1220" y="92783"/>
                    </a:lnTo>
                    <a:lnTo>
                      <a:pt x="1627" y="90804"/>
                    </a:lnTo>
                    <a:lnTo>
                      <a:pt x="1830" y="86350"/>
                    </a:lnTo>
                    <a:lnTo>
                      <a:pt x="2440" y="84371"/>
                    </a:lnTo>
                    <a:lnTo>
                      <a:pt x="2644" y="79422"/>
                    </a:lnTo>
                    <a:lnTo>
                      <a:pt x="3050" y="76453"/>
                    </a:lnTo>
                    <a:lnTo>
                      <a:pt x="4067" y="67051"/>
                    </a:lnTo>
                    <a:lnTo>
                      <a:pt x="4067" y="66061"/>
                    </a:lnTo>
                    <a:lnTo>
                      <a:pt x="4881" y="59628"/>
                    </a:lnTo>
                    <a:lnTo>
                      <a:pt x="5491" y="52948"/>
                    </a:lnTo>
                    <a:lnTo>
                      <a:pt x="5898" y="52701"/>
                    </a:lnTo>
                    <a:lnTo>
                      <a:pt x="5898" y="51463"/>
                    </a:lnTo>
                    <a:lnTo>
                      <a:pt x="6305" y="46515"/>
                    </a:lnTo>
                    <a:lnTo>
                      <a:pt x="6305" y="44783"/>
                    </a:lnTo>
                    <a:lnTo>
                      <a:pt x="6915" y="41072"/>
                    </a:lnTo>
                    <a:lnTo>
                      <a:pt x="6915" y="39587"/>
                    </a:lnTo>
                    <a:lnTo>
                      <a:pt x="7728" y="33154"/>
                    </a:lnTo>
                    <a:lnTo>
                      <a:pt x="8135" y="29690"/>
                    </a:lnTo>
                    <a:lnTo>
                      <a:pt x="8338" y="26721"/>
                    </a:lnTo>
                    <a:lnTo>
                      <a:pt x="8542" y="22762"/>
                    </a:lnTo>
                    <a:lnTo>
                      <a:pt x="9152" y="19793"/>
                    </a:lnTo>
                    <a:lnTo>
                      <a:pt x="9762" y="13855"/>
                    </a:lnTo>
                    <a:lnTo>
                      <a:pt x="9762" y="13360"/>
                    </a:lnTo>
                    <a:lnTo>
                      <a:pt x="10372" y="8907"/>
                    </a:lnTo>
                    <a:lnTo>
                      <a:pt x="11186" y="0"/>
                    </a:lnTo>
                    <a:lnTo>
                      <a:pt x="21355" y="1484"/>
                    </a:lnTo>
                    <a:lnTo>
                      <a:pt x="27457" y="2226"/>
                    </a:lnTo>
                    <a:lnTo>
                      <a:pt x="29491" y="2721"/>
                    </a:lnTo>
                    <a:lnTo>
                      <a:pt x="30711" y="2721"/>
                    </a:lnTo>
                    <a:lnTo>
                      <a:pt x="41084" y="3958"/>
                    </a:lnTo>
                    <a:lnTo>
                      <a:pt x="43118" y="4701"/>
                    </a:lnTo>
                    <a:lnTo>
                      <a:pt x="49016" y="5443"/>
                    </a:lnTo>
                    <a:lnTo>
                      <a:pt x="50644" y="5690"/>
                    </a:lnTo>
                    <a:lnTo>
                      <a:pt x="52677" y="5690"/>
                    </a:lnTo>
                    <a:lnTo>
                      <a:pt x="54508" y="5938"/>
                    </a:lnTo>
                    <a:lnTo>
                      <a:pt x="60000" y="6680"/>
                    </a:lnTo>
                    <a:lnTo>
                      <a:pt x="72000" y="8164"/>
                    </a:lnTo>
                    <a:lnTo>
                      <a:pt x="74033" y="8412"/>
                    </a:lnTo>
                    <a:lnTo>
                      <a:pt x="85220" y="9896"/>
                    </a:lnTo>
                    <a:lnTo>
                      <a:pt x="85627" y="9896"/>
                    </a:lnTo>
                    <a:lnTo>
                      <a:pt x="87661" y="9896"/>
                    </a:lnTo>
                    <a:lnTo>
                      <a:pt x="89288" y="9896"/>
                    </a:lnTo>
                    <a:lnTo>
                      <a:pt x="89491" y="9896"/>
                    </a:lnTo>
                    <a:lnTo>
                      <a:pt x="90915" y="9896"/>
                    </a:lnTo>
                    <a:lnTo>
                      <a:pt x="103932" y="11134"/>
                    </a:lnTo>
                    <a:lnTo>
                      <a:pt x="104542" y="11134"/>
                    </a:lnTo>
                    <a:lnTo>
                      <a:pt x="107593" y="11628"/>
                    </a:lnTo>
                    <a:lnTo>
                      <a:pt x="109220" y="11628"/>
                    </a:lnTo>
                    <a:lnTo>
                      <a:pt x="119796" y="12618"/>
                    </a:lnTo>
                    <a:lnTo>
                      <a:pt x="119389" y="19051"/>
                    </a:lnTo>
                    <a:lnTo>
                      <a:pt x="119389" y="24000"/>
                    </a:lnTo>
                    <a:lnTo>
                      <a:pt x="119186" y="25731"/>
                    </a:lnTo>
                    <a:lnTo>
                      <a:pt x="118779" y="32412"/>
                    </a:lnTo>
                    <a:lnTo>
                      <a:pt x="118779" y="34639"/>
                    </a:lnTo>
                    <a:lnTo>
                      <a:pt x="118779" y="35134"/>
                    </a:lnTo>
                    <a:lnTo>
                      <a:pt x="118576" y="39092"/>
                    </a:lnTo>
                    <a:lnTo>
                      <a:pt x="118372" y="43051"/>
                    </a:lnTo>
                    <a:lnTo>
                      <a:pt x="118372" y="45773"/>
                    </a:lnTo>
                    <a:lnTo>
                      <a:pt x="117966" y="48989"/>
                    </a:lnTo>
                    <a:lnTo>
                      <a:pt x="117762" y="52453"/>
                    </a:lnTo>
                    <a:lnTo>
                      <a:pt x="117762" y="52701"/>
                    </a:lnTo>
                    <a:lnTo>
                      <a:pt x="117762" y="52948"/>
                    </a:lnTo>
                    <a:lnTo>
                      <a:pt x="117762" y="55917"/>
                    </a:lnTo>
                    <a:lnTo>
                      <a:pt x="117355" y="62597"/>
                    </a:lnTo>
                    <a:lnTo>
                      <a:pt x="117355" y="65814"/>
                    </a:lnTo>
                    <a:lnTo>
                      <a:pt x="117152" y="67051"/>
                    </a:lnTo>
                    <a:lnTo>
                      <a:pt x="116949" y="70515"/>
                    </a:lnTo>
                    <a:lnTo>
                      <a:pt x="116949" y="76701"/>
                    </a:lnTo>
                    <a:lnTo>
                      <a:pt x="116338" y="86103"/>
                    </a:lnTo>
                    <a:lnTo>
                      <a:pt x="115932" y="89319"/>
                    </a:lnTo>
                    <a:lnTo>
                      <a:pt x="115932" y="92536"/>
                    </a:lnTo>
                    <a:lnTo>
                      <a:pt x="115728" y="96000"/>
                    </a:lnTo>
                    <a:lnTo>
                      <a:pt x="115525" y="99463"/>
                    </a:lnTo>
                    <a:lnTo>
                      <a:pt x="115525" y="100701"/>
                    </a:lnTo>
                    <a:lnTo>
                      <a:pt x="115525" y="102927"/>
                    </a:lnTo>
                    <a:lnTo>
                      <a:pt x="115525" y="104412"/>
                    </a:lnTo>
                    <a:lnTo>
                      <a:pt x="115525" y="106144"/>
                    </a:lnTo>
                    <a:lnTo>
                      <a:pt x="115118" y="109113"/>
                    </a:lnTo>
                    <a:lnTo>
                      <a:pt x="114915" y="111340"/>
                    </a:lnTo>
                    <a:lnTo>
                      <a:pt x="114915" y="116288"/>
                    </a:lnTo>
                    <a:lnTo>
                      <a:pt x="114711" y="119752"/>
                    </a:lnTo>
                    <a:lnTo>
                      <a:pt x="104949" y="118515"/>
                    </a:lnTo>
                    <a:lnTo>
                      <a:pt x="101084" y="118515"/>
                    </a:lnTo>
                    <a:lnTo>
                      <a:pt x="99864" y="118515"/>
                    </a:lnTo>
                    <a:lnTo>
                      <a:pt x="96813" y="118268"/>
                    </a:lnTo>
                    <a:lnTo>
                      <a:pt x="94983" y="118268"/>
                    </a:lnTo>
                    <a:lnTo>
                      <a:pt x="94576" y="118268"/>
                    </a:lnTo>
                    <a:lnTo>
                      <a:pt x="91728" y="118020"/>
                    </a:lnTo>
                    <a:lnTo>
                      <a:pt x="81355" y="116783"/>
                    </a:lnTo>
                    <a:lnTo>
                      <a:pt x="79728" y="116536"/>
                    </a:lnTo>
                    <a:lnTo>
                      <a:pt x="79118" y="116536"/>
                    </a:lnTo>
                    <a:lnTo>
                      <a:pt x="77898" y="116536"/>
                    </a:lnTo>
                    <a:lnTo>
                      <a:pt x="77491" y="11653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6" name="Shape 127" title="Mississippi">
                <a:extLst>
                  <a:ext uri="{FF2B5EF4-FFF2-40B4-BE49-F238E27FC236}">
                    <a16:creationId xmlns:a16="http://schemas.microsoft.com/office/drawing/2014/main" id="{7E6F069F-CD66-7344-B9AA-AE7086C9F805}"/>
                  </a:ext>
                </a:extLst>
              </p:cNvPr>
              <p:cNvSpPr/>
              <p:nvPr/>
            </p:nvSpPr>
            <p:spPr>
              <a:xfrm>
                <a:off x="5582310" y="3773276"/>
                <a:ext cx="486655" cy="830579"/>
              </a:xfrm>
              <a:custGeom>
                <a:avLst/>
                <a:gdLst/>
                <a:ahLst/>
                <a:cxnLst/>
                <a:rect l="0" t="0" r="0" b="0"/>
                <a:pathLst>
                  <a:path w="120000" h="120000" extrusionOk="0">
                    <a:moveTo>
                      <a:pt x="9078" y="84269"/>
                    </a:moveTo>
                    <a:lnTo>
                      <a:pt x="11447" y="84269"/>
                    </a:lnTo>
                    <a:lnTo>
                      <a:pt x="11447" y="81123"/>
                    </a:lnTo>
                    <a:lnTo>
                      <a:pt x="11842" y="81123"/>
                    </a:lnTo>
                    <a:lnTo>
                      <a:pt x="16578" y="77752"/>
                    </a:lnTo>
                    <a:lnTo>
                      <a:pt x="15000" y="76179"/>
                    </a:lnTo>
                    <a:lnTo>
                      <a:pt x="18552" y="74831"/>
                    </a:lnTo>
                    <a:lnTo>
                      <a:pt x="18552" y="74606"/>
                    </a:lnTo>
                    <a:lnTo>
                      <a:pt x="17763" y="74606"/>
                    </a:lnTo>
                    <a:lnTo>
                      <a:pt x="17368" y="74606"/>
                    </a:lnTo>
                    <a:lnTo>
                      <a:pt x="15000" y="74831"/>
                    </a:lnTo>
                    <a:lnTo>
                      <a:pt x="15000" y="72584"/>
                    </a:lnTo>
                    <a:lnTo>
                      <a:pt x="19342" y="73033"/>
                    </a:lnTo>
                    <a:lnTo>
                      <a:pt x="18552" y="66516"/>
                    </a:lnTo>
                    <a:lnTo>
                      <a:pt x="13815" y="65617"/>
                    </a:lnTo>
                    <a:lnTo>
                      <a:pt x="18552" y="65842"/>
                    </a:lnTo>
                    <a:lnTo>
                      <a:pt x="15789" y="64044"/>
                    </a:lnTo>
                    <a:lnTo>
                      <a:pt x="16578" y="63595"/>
                    </a:lnTo>
                    <a:lnTo>
                      <a:pt x="17763" y="62471"/>
                    </a:lnTo>
                    <a:lnTo>
                      <a:pt x="13421" y="63370"/>
                    </a:lnTo>
                    <a:lnTo>
                      <a:pt x="11447" y="53483"/>
                    </a:lnTo>
                    <a:lnTo>
                      <a:pt x="11447" y="43820"/>
                    </a:lnTo>
                    <a:lnTo>
                      <a:pt x="9473" y="44044"/>
                    </a:lnTo>
                    <a:lnTo>
                      <a:pt x="11447" y="41797"/>
                    </a:lnTo>
                    <a:lnTo>
                      <a:pt x="7500" y="42921"/>
                    </a:lnTo>
                    <a:lnTo>
                      <a:pt x="8684" y="40898"/>
                    </a:lnTo>
                    <a:lnTo>
                      <a:pt x="7500" y="40674"/>
                    </a:lnTo>
                    <a:lnTo>
                      <a:pt x="6710" y="39775"/>
                    </a:lnTo>
                    <a:lnTo>
                      <a:pt x="10263" y="35955"/>
                    </a:lnTo>
                    <a:lnTo>
                      <a:pt x="10263" y="34157"/>
                    </a:lnTo>
                    <a:lnTo>
                      <a:pt x="14605" y="34382"/>
                    </a:lnTo>
                    <a:lnTo>
                      <a:pt x="11447" y="29438"/>
                    </a:lnTo>
                    <a:lnTo>
                      <a:pt x="13815" y="28089"/>
                    </a:lnTo>
                    <a:lnTo>
                      <a:pt x="15000" y="25617"/>
                    </a:lnTo>
                    <a:lnTo>
                      <a:pt x="18552" y="22696"/>
                    </a:lnTo>
                    <a:lnTo>
                      <a:pt x="21710" y="21348"/>
                    </a:lnTo>
                    <a:lnTo>
                      <a:pt x="20526" y="19775"/>
                    </a:lnTo>
                    <a:lnTo>
                      <a:pt x="23684" y="19101"/>
                    </a:lnTo>
                    <a:lnTo>
                      <a:pt x="23289" y="20449"/>
                    </a:lnTo>
                    <a:lnTo>
                      <a:pt x="24473" y="20674"/>
                    </a:lnTo>
                    <a:lnTo>
                      <a:pt x="27236" y="15505"/>
                    </a:lnTo>
                    <a:lnTo>
                      <a:pt x="26052" y="12359"/>
                    </a:lnTo>
                    <a:lnTo>
                      <a:pt x="27631" y="11910"/>
                    </a:lnTo>
                    <a:lnTo>
                      <a:pt x="28026" y="13033"/>
                    </a:lnTo>
                    <a:lnTo>
                      <a:pt x="30394" y="11460"/>
                    </a:lnTo>
                    <a:lnTo>
                      <a:pt x="26447" y="10112"/>
                    </a:lnTo>
                    <a:lnTo>
                      <a:pt x="27631" y="9887"/>
                    </a:lnTo>
                    <a:lnTo>
                      <a:pt x="28815" y="10112"/>
                    </a:lnTo>
                    <a:lnTo>
                      <a:pt x="30394" y="9887"/>
                    </a:lnTo>
                    <a:lnTo>
                      <a:pt x="30000" y="9213"/>
                    </a:lnTo>
                    <a:lnTo>
                      <a:pt x="31578" y="7640"/>
                    </a:lnTo>
                    <a:lnTo>
                      <a:pt x="31973" y="7640"/>
                    </a:lnTo>
                    <a:lnTo>
                      <a:pt x="32763" y="6966"/>
                    </a:lnTo>
                    <a:lnTo>
                      <a:pt x="35131" y="6741"/>
                    </a:lnTo>
                    <a:lnTo>
                      <a:pt x="37105" y="5393"/>
                    </a:lnTo>
                    <a:lnTo>
                      <a:pt x="37105" y="4494"/>
                    </a:lnTo>
                    <a:lnTo>
                      <a:pt x="34736" y="3370"/>
                    </a:lnTo>
                    <a:lnTo>
                      <a:pt x="45000" y="2921"/>
                    </a:lnTo>
                    <a:lnTo>
                      <a:pt x="50526" y="2696"/>
                    </a:lnTo>
                    <a:lnTo>
                      <a:pt x="54473" y="2471"/>
                    </a:lnTo>
                    <a:lnTo>
                      <a:pt x="57236" y="2471"/>
                    </a:lnTo>
                    <a:lnTo>
                      <a:pt x="60789" y="2471"/>
                    </a:lnTo>
                    <a:lnTo>
                      <a:pt x="63552" y="2022"/>
                    </a:lnTo>
                    <a:lnTo>
                      <a:pt x="67500" y="1797"/>
                    </a:lnTo>
                    <a:lnTo>
                      <a:pt x="69078" y="1797"/>
                    </a:lnTo>
                    <a:lnTo>
                      <a:pt x="71447" y="1797"/>
                    </a:lnTo>
                    <a:lnTo>
                      <a:pt x="73026" y="1797"/>
                    </a:lnTo>
                    <a:lnTo>
                      <a:pt x="75789" y="1348"/>
                    </a:lnTo>
                    <a:lnTo>
                      <a:pt x="77763" y="1348"/>
                    </a:lnTo>
                    <a:lnTo>
                      <a:pt x="78947" y="1348"/>
                    </a:lnTo>
                    <a:lnTo>
                      <a:pt x="79736" y="1123"/>
                    </a:lnTo>
                    <a:lnTo>
                      <a:pt x="82105" y="1123"/>
                    </a:lnTo>
                    <a:lnTo>
                      <a:pt x="85657" y="1123"/>
                    </a:lnTo>
                    <a:lnTo>
                      <a:pt x="87236" y="898"/>
                    </a:lnTo>
                    <a:lnTo>
                      <a:pt x="90000" y="898"/>
                    </a:lnTo>
                    <a:lnTo>
                      <a:pt x="93157" y="898"/>
                    </a:lnTo>
                    <a:lnTo>
                      <a:pt x="100657" y="224"/>
                    </a:lnTo>
                    <a:lnTo>
                      <a:pt x="101447" y="224"/>
                    </a:lnTo>
                    <a:lnTo>
                      <a:pt x="105394" y="0"/>
                    </a:lnTo>
                    <a:lnTo>
                      <a:pt x="106973" y="0"/>
                    </a:lnTo>
                    <a:lnTo>
                      <a:pt x="110131" y="2022"/>
                    </a:lnTo>
                    <a:lnTo>
                      <a:pt x="111315" y="2471"/>
                    </a:lnTo>
                    <a:lnTo>
                      <a:pt x="111315" y="3595"/>
                    </a:lnTo>
                    <a:lnTo>
                      <a:pt x="110526" y="7640"/>
                    </a:lnTo>
                    <a:lnTo>
                      <a:pt x="110526" y="9887"/>
                    </a:lnTo>
                    <a:lnTo>
                      <a:pt x="110526" y="11910"/>
                    </a:lnTo>
                    <a:lnTo>
                      <a:pt x="110526" y="13033"/>
                    </a:lnTo>
                    <a:lnTo>
                      <a:pt x="110526" y="13258"/>
                    </a:lnTo>
                    <a:lnTo>
                      <a:pt x="110526" y="15056"/>
                    </a:lnTo>
                    <a:lnTo>
                      <a:pt x="110526" y="16404"/>
                    </a:lnTo>
                    <a:lnTo>
                      <a:pt x="110526" y="19550"/>
                    </a:lnTo>
                    <a:lnTo>
                      <a:pt x="110526" y="20000"/>
                    </a:lnTo>
                    <a:lnTo>
                      <a:pt x="110526" y="22022"/>
                    </a:lnTo>
                    <a:lnTo>
                      <a:pt x="110526" y="22921"/>
                    </a:lnTo>
                    <a:lnTo>
                      <a:pt x="110526" y="24044"/>
                    </a:lnTo>
                    <a:lnTo>
                      <a:pt x="110526" y="28089"/>
                    </a:lnTo>
                    <a:lnTo>
                      <a:pt x="110526" y="30337"/>
                    </a:lnTo>
                    <a:lnTo>
                      <a:pt x="110526" y="30786"/>
                    </a:lnTo>
                    <a:lnTo>
                      <a:pt x="110526" y="35730"/>
                    </a:lnTo>
                    <a:lnTo>
                      <a:pt x="110526" y="36629"/>
                    </a:lnTo>
                    <a:lnTo>
                      <a:pt x="110526" y="38876"/>
                    </a:lnTo>
                    <a:lnTo>
                      <a:pt x="110526" y="41573"/>
                    </a:lnTo>
                    <a:lnTo>
                      <a:pt x="110526" y="43370"/>
                    </a:lnTo>
                    <a:lnTo>
                      <a:pt x="110526" y="43820"/>
                    </a:lnTo>
                    <a:lnTo>
                      <a:pt x="110526" y="48988"/>
                    </a:lnTo>
                    <a:lnTo>
                      <a:pt x="110526" y="49887"/>
                    </a:lnTo>
                    <a:lnTo>
                      <a:pt x="110526" y="50561"/>
                    </a:lnTo>
                    <a:lnTo>
                      <a:pt x="110526" y="56179"/>
                    </a:lnTo>
                    <a:lnTo>
                      <a:pt x="110526" y="57078"/>
                    </a:lnTo>
                    <a:lnTo>
                      <a:pt x="110526" y="59101"/>
                    </a:lnTo>
                    <a:lnTo>
                      <a:pt x="110526" y="63595"/>
                    </a:lnTo>
                    <a:lnTo>
                      <a:pt x="110526" y="64269"/>
                    </a:lnTo>
                    <a:lnTo>
                      <a:pt x="110526" y="65842"/>
                    </a:lnTo>
                    <a:lnTo>
                      <a:pt x="110526" y="67415"/>
                    </a:lnTo>
                    <a:lnTo>
                      <a:pt x="110526" y="67640"/>
                    </a:lnTo>
                    <a:lnTo>
                      <a:pt x="110526" y="68539"/>
                    </a:lnTo>
                    <a:lnTo>
                      <a:pt x="110526" y="70112"/>
                    </a:lnTo>
                    <a:lnTo>
                      <a:pt x="110131" y="76179"/>
                    </a:lnTo>
                    <a:lnTo>
                      <a:pt x="110526" y="76629"/>
                    </a:lnTo>
                    <a:lnTo>
                      <a:pt x="110526" y="77078"/>
                    </a:lnTo>
                    <a:lnTo>
                      <a:pt x="111710" y="80674"/>
                    </a:lnTo>
                    <a:lnTo>
                      <a:pt x="112500" y="85842"/>
                    </a:lnTo>
                    <a:lnTo>
                      <a:pt x="112500" y="86067"/>
                    </a:lnTo>
                    <a:lnTo>
                      <a:pt x="112894" y="87415"/>
                    </a:lnTo>
                    <a:lnTo>
                      <a:pt x="113289" y="88539"/>
                    </a:lnTo>
                    <a:lnTo>
                      <a:pt x="114078" y="91685"/>
                    </a:lnTo>
                    <a:lnTo>
                      <a:pt x="114868" y="95056"/>
                    </a:lnTo>
                    <a:lnTo>
                      <a:pt x="114868" y="95730"/>
                    </a:lnTo>
                    <a:lnTo>
                      <a:pt x="115657" y="96629"/>
                    </a:lnTo>
                    <a:lnTo>
                      <a:pt x="115657" y="97977"/>
                    </a:lnTo>
                    <a:lnTo>
                      <a:pt x="117236" y="103820"/>
                    </a:lnTo>
                    <a:lnTo>
                      <a:pt x="117236" y="104044"/>
                    </a:lnTo>
                    <a:lnTo>
                      <a:pt x="117631" y="107640"/>
                    </a:lnTo>
                    <a:lnTo>
                      <a:pt x="118815" y="110561"/>
                    </a:lnTo>
                    <a:lnTo>
                      <a:pt x="119605" y="113483"/>
                    </a:lnTo>
                    <a:lnTo>
                      <a:pt x="115657" y="114382"/>
                    </a:lnTo>
                    <a:lnTo>
                      <a:pt x="106184" y="114382"/>
                    </a:lnTo>
                    <a:lnTo>
                      <a:pt x="102631" y="112808"/>
                    </a:lnTo>
                    <a:lnTo>
                      <a:pt x="102631" y="113707"/>
                    </a:lnTo>
                    <a:lnTo>
                      <a:pt x="97500" y="113707"/>
                    </a:lnTo>
                    <a:lnTo>
                      <a:pt x="87236" y="115955"/>
                    </a:lnTo>
                    <a:lnTo>
                      <a:pt x="84868" y="114606"/>
                    </a:lnTo>
                    <a:lnTo>
                      <a:pt x="85657" y="115955"/>
                    </a:lnTo>
                    <a:lnTo>
                      <a:pt x="79736" y="119775"/>
                    </a:lnTo>
                    <a:lnTo>
                      <a:pt x="78947" y="119775"/>
                    </a:lnTo>
                    <a:lnTo>
                      <a:pt x="75000" y="118202"/>
                    </a:lnTo>
                    <a:lnTo>
                      <a:pt x="71842" y="113483"/>
                    </a:lnTo>
                    <a:lnTo>
                      <a:pt x="69868" y="112134"/>
                    </a:lnTo>
                    <a:lnTo>
                      <a:pt x="69078" y="112134"/>
                    </a:lnTo>
                    <a:lnTo>
                      <a:pt x="65526" y="108539"/>
                    </a:lnTo>
                    <a:lnTo>
                      <a:pt x="65921" y="106292"/>
                    </a:lnTo>
                    <a:lnTo>
                      <a:pt x="67894" y="102022"/>
                    </a:lnTo>
                    <a:lnTo>
                      <a:pt x="68684" y="100000"/>
                    </a:lnTo>
                    <a:lnTo>
                      <a:pt x="67500" y="100000"/>
                    </a:lnTo>
                    <a:lnTo>
                      <a:pt x="64736" y="100000"/>
                    </a:lnTo>
                    <a:lnTo>
                      <a:pt x="54473" y="100674"/>
                    </a:lnTo>
                    <a:lnTo>
                      <a:pt x="49342" y="100898"/>
                    </a:lnTo>
                    <a:lnTo>
                      <a:pt x="46184" y="100898"/>
                    </a:lnTo>
                    <a:lnTo>
                      <a:pt x="45000" y="100898"/>
                    </a:lnTo>
                    <a:lnTo>
                      <a:pt x="40657" y="101348"/>
                    </a:lnTo>
                    <a:lnTo>
                      <a:pt x="39078" y="101348"/>
                    </a:lnTo>
                    <a:lnTo>
                      <a:pt x="38684" y="101573"/>
                    </a:lnTo>
                    <a:lnTo>
                      <a:pt x="33552" y="101573"/>
                    </a:lnTo>
                    <a:lnTo>
                      <a:pt x="31578" y="101573"/>
                    </a:lnTo>
                    <a:lnTo>
                      <a:pt x="28815" y="102022"/>
                    </a:lnTo>
                    <a:lnTo>
                      <a:pt x="22894" y="102247"/>
                    </a:lnTo>
                    <a:lnTo>
                      <a:pt x="20526" y="102247"/>
                    </a:lnTo>
                    <a:lnTo>
                      <a:pt x="16578" y="102247"/>
                    </a:lnTo>
                    <a:lnTo>
                      <a:pt x="13815" y="102471"/>
                    </a:lnTo>
                    <a:lnTo>
                      <a:pt x="9078" y="102471"/>
                    </a:lnTo>
                    <a:lnTo>
                      <a:pt x="0" y="102921"/>
                    </a:lnTo>
                    <a:lnTo>
                      <a:pt x="789" y="102471"/>
                    </a:lnTo>
                    <a:lnTo>
                      <a:pt x="0" y="99775"/>
                    </a:lnTo>
                    <a:lnTo>
                      <a:pt x="789" y="98202"/>
                    </a:lnTo>
                    <a:lnTo>
                      <a:pt x="3552" y="93932"/>
                    </a:lnTo>
                    <a:lnTo>
                      <a:pt x="2368" y="86966"/>
                    </a:lnTo>
                    <a:lnTo>
                      <a:pt x="6710" y="84494"/>
                    </a:lnTo>
                    <a:lnTo>
                      <a:pt x="7500" y="84494"/>
                    </a:lnTo>
                    <a:lnTo>
                      <a:pt x="7894" y="84269"/>
                    </a:lnTo>
                    <a:lnTo>
                      <a:pt x="9078" y="8426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75" name="Freeform 206">
              <a:extLst>
                <a:ext uri="{FF2B5EF4-FFF2-40B4-BE49-F238E27FC236}">
                  <a16:creationId xmlns:a16="http://schemas.microsoft.com/office/drawing/2014/main" id="{1B3114F0-2274-DF44-999C-0A81581D7091}"/>
                </a:ext>
              </a:extLst>
            </p:cNvPr>
            <p:cNvSpPr>
              <a:spLocks/>
            </p:cNvSpPr>
            <p:nvPr/>
          </p:nvSpPr>
          <p:spPr bwMode="auto">
            <a:xfrm>
              <a:off x="724400" y="3959761"/>
              <a:ext cx="1259278" cy="928629"/>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1" name="5-Point Star 90">
              <a:extLst>
                <a:ext uri="{FF2B5EF4-FFF2-40B4-BE49-F238E27FC236}">
                  <a16:creationId xmlns:a16="http://schemas.microsoft.com/office/drawing/2014/main" id="{814713FF-798C-044D-AA1E-CD3AA2BC3523}"/>
                </a:ext>
              </a:extLst>
            </p:cNvPr>
            <p:cNvSpPr/>
            <p:nvPr/>
          </p:nvSpPr>
          <p:spPr>
            <a:xfrm>
              <a:off x="6431436" y="3006978"/>
              <a:ext cx="171081" cy="171787"/>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grpSp>
      <p:grpSp>
        <p:nvGrpSpPr>
          <p:cNvPr id="108" name="Group 107">
            <a:extLst>
              <a:ext uri="{FF2B5EF4-FFF2-40B4-BE49-F238E27FC236}">
                <a16:creationId xmlns:a16="http://schemas.microsoft.com/office/drawing/2014/main" id="{2F7EB883-6253-F246-BAB4-A62CDE2A7A17}"/>
              </a:ext>
            </a:extLst>
          </p:cNvPr>
          <p:cNvGrpSpPr/>
          <p:nvPr/>
        </p:nvGrpSpPr>
        <p:grpSpPr>
          <a:xfrm>
            <a:off x="9452394" y="3441047"/>
            <a:ext cx="2725503" cy="3295429"/>
            <a:chOff x="7104877" y="2571750"/>
            <a:chExt cx="1890116" cy="2471572"/>
          </a:xfrm>
        </p:grpSpPr>
        <p:sp>
          <p:nvSpPr>
            <p:cNvPr id="107" name="Rectangle 106">
              <a:extLst>
                <a:ext uri="{FF2B5EF4-FFF2-40B4-BE49-F238E27FC236}">
                  <a16:creationId xmlns:a16="http://schemas.microsoft.com/office/drawing/2014/main" id="{EA429E82-EC58-2F42-AC44-7DB8F9F49FD5}"/>
                </a:ext>
              </a:extLst>
            </p:cNvPr>
            <p:cNvSpPr/>
            <p:nvPr/>
          </p:nvSpPr>
          <p:spPr>
            <a:xfrm>
              <a:off x="7104877" y="2571750"/>
              <a:ext cx="1810168" cy="2471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284">
              <a:extLst>
                <a:ext uri="{FF2B5EF4-FFF2-40B4-BE49-F238E27FC236}">
                  <a16:creationId xmlns:a16="http://schemas.microsoft.com/office/drawing/2014/main" id="{6AD0D24E-15E9-4943-9BCC-A0CA812655BD}"/>
                </a:ext>
              </a:extLst>
            </p:cNvPr>
            <p:cNvSpPr>
              <a:spLocks noChangeArrowheads="1"/>
            </p:cNvSpPr>
            <p:nvPr/>
          </p:nvSpPr>
          <p:spPr bwMode="auto">
            <a:xfrm>
              <a:off x="7190639" y="3250821"/>
              <a:ext cx="245339" cy="154162"/>
            </a:xfrm>
            <a:prstGeom prst="rect">
              <a:avLst/>
            </a:prstGeom>
            <a:solidFill>
              <a:srgbClr val="B7DEE8"/>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79" name="Text Box 279">
              <a:extLst>
                <a:ext uri="{FF2B5EF4-FFF2-40B4-BE49-F238E27FC236}">
                  <a16:creationId xmlns:a16="http://schemas.microsoft.com/office/drawing/2014/main" id="{CA65D56D-B983-AF4B-A6DA-F024D27E97C5}"/>
                </a:ext>
              </a:extLst>
            </p:cNvPr>
            <p:cNvSpPr txBox="1">
              <a:spLocks noChangeArrowheads="1"/>
            </p:cNvSpPr>
            <p:nvPr/>
          </p:nvSpPr>
          <p:spPr bwMode="auto">
            <a:xfrm>
              <a:off x="7528988" y="406636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Introduced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Standard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80" name="Rectangle 284">
              <a:extLst>
                <a:ext uri="{FF2B5EF4-FFF2-40B4-BE49-F238E27FC236}">
                  <a16:creationId xmlns:a16="http://schemas.microsoft.com/office/drawing/2014/main" id="{3034F95E-9A8C-6E42-8D8C-A79ECF0F4913}"/>
                </a:ext>
              </a:extLst>
            </p:cNvPr>
            <p:cNvSpPr>
              <a:spLocks noChangeArrowheads="1"/>
            </p:cNvSpPr>
            <p:nvPr/>
          </p:nvSpPr>
          <p:spPr bwMode="auto">
            <a:xfrm>
              <a:off x="7181939" y="4084972"/>
              <a:ext cx="245339" cy="154162"/>
            </a:xfrm>
            <a:prstGeom prst="rect">
              <a:avLst/>
            </a:pr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81" name="Text Box 279">
              <a:extLst>
                <a:ext uri="{FF2B5EF4-FFF2-40B4-BE49-F238E27FC236}">
                  <a16:creationId xmlns:a16="http://schemas.microsoft.com/office/drawing/2014/main" id="{6300FC4F-C5F0-AB44-BEF8-525035E0C39D}"/>
                </a:ext>
              </a:extLst>
            </p:cNvPr>
            <p:cNvSpPr txBox="1">
              <a:spLocks noChangeArrowheads="1"/>
            </p:cNvSpPr>
            <p:nvPr/>
          </p:nvSpPr>
          <p:spPr bwMode="auto">
            <a:xfrm>
              <a:off x="7546440" y="4481809"/>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Enacted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a 100% Clean Electricity Standard	</a:t>
              </a:r>
            </a:p>
          </p:txBody>
        </p:sp>
        <p:sp>
          <p:nvSpPr>
            <p:cNvPr id="82" name="Rectangle 284">
              <a:extLst>
                <a:ext uri="{FF2B5EF4-FFF2-40B4-BE49-F238E27FC236}">
                  <a16:creationId xmlns:a16="http://schemas.microsoft.com/office/drawing/2014/main" id="{AC0A9827-A425-E846-8DF4-84CF873AAAF9}"/>
                </a:ext>
              </a:extLst>
            </p:cNvPr>
            <p:cNvSpPr>
              <a:spLocks noChangeArrowheads="1"/>
            </p:cNvSpPr>
            <p:nvPr/>
          </p:nvSpPr>
          <p:spPr bwMode="auto">
            <a:xfrm>
              <a:off x="7188530" y="4518592"/>
              <a:ext cx="245339" cy="154162"/>
            </a:xfrm>
            <a:prstGeom prst="rect">
              <a:avLst/>
            </a:pr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2" name="Text Box 279">
              <a:extLst>
                <a:ext uri="{FF2B5EF4-FFF2-40B4-BE49-F238E27FC236}">
                  <a16:creationId xmlns:a16="http://schemas.microsoft.com/office/drawing/2014/main" id="{A4082788-4FFC-7B48-9ACC-52223CEA48BC}"/>
                </a:ext>
              </a:extLst>
            </p:cNvPr>
            <p:cNvSpPr txBox="1">
              <a:spLocks noChangeArrowheads="1"/>
            </p:cNvSpPr>
            <p:nvPr/>
          </p:nvSpPr>
          <p:spPr bwMode="auto">
            <a:xfrm>
              <a:off x="7519103" y="280189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Anticipated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to be Introduced in 2019</a:t>
              </a:r>
            </a:p>
          </p:txBody>
        </p:sp>
        <p:sp>
          <p:nvSpPr>
            <p:cNvPr id="103" name="Rectangle 284">
              <a:extLst>
                <a:ext uri="{FF2B5EF4-FFF2-40B4-BE49-F238E27FC236}">
                  <a16:creationId xmlns:a16="http://schemas.microsoft.com/office/drawing/2014/main" id="{CFC6B5F7-F0C3-4B47-8102-BFB5BD6B6E5B}"/>
                </a:ext>
              </a:extLst>
            </p:cNvPr>
            <p:cNvSpPr>
              <a:spLocks noChangeArrowheads="1"/>
            </p:cNvSpPr>
            <p:nvPr/>
          </p:nvSpPr>
          <p:spPr bwMode="auto">
            <a:xfrm>
              <a:off x="7190639" y="2829273"/>
              <a:ext cx="245339" cy="154162"/>
            </a:xfrm>
            <a:prstGeom prst="rect">
              <a:avLst/>
            </a:pr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5" name="Text Box 279">
              <a:extLst>
                <a:ext uri="{FF2B5EF4-FFF2-40B4-BE49-F238E27FC236}">
                  <a16:creationId xmlns:a16="http://schemas.microsoft.com/office/drawing/2014/main" id="{EF1042B6-51F6-5C44-986A-C86FE446623F}"/>
                </a:ext>
              </a:extLst>
            </p:cNvPr>
            <p:cNvSpPr txBox="1">
              <a:spLocks noChangeArrowheads="1"/>
            </p:cNvSpPr>
            <p:nvPr/>
          </p:nvSpPr>
          <p:spPr bwMode="auto">
            <a:xfrm>
              <a:off x="7781989" y="2612788"/>
              <a:ext cx="1213004" cy="126958"/>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charset="0"/>
                  <a:ea typeface="Arial" charset="0"/>
                  <a:cs typeface="Arial" charset="0"/>
                </a:rPr>
                <a:t>KEY</a:t>
              </a:r>
            </a:p>
          </p:txBody>
        </p:sp>
      </p:grpSp>
      <p:sp>
        <p:nvSpPr>
          <p:cNvPr id="74" name="Text Box 279">
            <a:extLst>
              <a:ext uri="{FF2B5EF4-FFF2-40B4-BE49-F238E27FC236}">
                <a16:creationId xmlns:a16="http://schemas.microsoft.com/office/drawing/2014/main" id="{FC4274BE-924E-E447-AC28-8BF10E64374F}"/>
              </a:ext>
            </a:extLst>
          </p:cNvPr>
          <p:cNvSpPr txBox="1">
            <a:spLocks noChangeArrowheads="1"/>
          </p:cNvSpPr>
          <p:nvPr/>
        </p:nvSpPr>
        <p:spPr bwMode="auto">
          <a:xfrm>
            <a:off x="290019" y="6655611"/>
            <a:ext cx="6656683" cy="169277"/>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charset="0"/>
                <a:ea typeface="Helvetica" charset="0"/>
                <a:cs typeface="Helvetica" charset="0"/>
              </a:rPr>
              <a:t>Source: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EQ Research Policy </a:t>
            </a:r>
            <a:r>
              <a:rPr kumimoji="0" lang="en-US" sz="1100" b="0" i="0" u="none" strike="noStrike" kern="1200" cap="none" spc="0" normalizeH="0" baseline="0" noProof="0" dirty="0" err="1">
                <a:ln>
                  <a:noFill/>
                </a:ln>
                <a:solidFill>
                  <a:prstClr val="black"/>
                </a:solidFill>
                <a:effectLst/>
                <a:uLnTx/>
                <a:uFillTx/>
                <a:latin typeface="Helvetica" charset="0"/>
                <a:ea typeface="Helvetica" charset="0"/>
                <a:cs typeface="Helvetica" charset="0"/>
              </a:rPr>
              <a:t>Vista</a:t>
            </a:r>
            <a:r>
              <a:rPr kumimoji="0" lang="en-US" sz="1100" b="0" i="0" u="none" strike="noStrike" kern="1200" cap="none" spc="0" normalizeH="0" baseline="30000" noProof="0" dirty="0" err="1">
                <a:ln>
                  <a:noFill/>
                </a:ln>
                <a:solidFill>
                  <a:prstClr val="black"/>
                </a:solidFill>
                <a:effectLst/>
                <a:uLnTx/>
                <a:uFillTx/>
                <a:latin typeface="Helvetica" charset="0"/>
                <a:ea typeface="Helvetica" charset="0"/>
                <a:cs typeface="Helvetica" charset="0"/>
              </a:rPr>
              <a:t>TM</a:t>
            </a:r>
            <a:r>
              <a:rPr kumimoji="0" lang="en-US" sz="1100" b="0" i="0" u="none" strike="noStrike" kern="1200" cap="none" spc="0" normalizeH="0" baseline="30000" noProof="0" dirty="0">
                <a:ln>
                  <a:noFill/>
                </a:ln>
                <a:solidFill>
                  <a:prstClr val="black"/>
                </a:solidFill>
                <a:effectLst/>
                <a:uLnTx/>
                <a:uFillTx/>
                <a:latin typeface="Helvetica" charset="0"/>
                <a:ea typeface="Helvetica" charset="0"/>
                <a:cs typeface="Helvetica" charset="0"/>
              </a:rPr>
              <a:t>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Legislative Tracking Database</a:t>
            </a:r>
            <a:endParaRPr kumimoji="0" lang="en-US" sz="1100" b="0" i="1"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94" name="Text Box 279">
            <a:extLst>
              <a:ext uri="{FF2B5EF4-FFF2-40B4-BE49-F238E27FC236}">
                <a16:creationId xmlns:a16="http://schemas.microsoft.com/office/drawing/2014/main" id="{E24C69B3-EC60-4112-9941-47A723F2B438}"/>
              </a:ext>
            </a:extLst>
          </p:cNvPr>
          <p:cNvSpPr txBox="1">
            <a:spLocks noChangeArrowheads="1"/>
          </p:cNvSpPr>
          <p:nvPr/>
        </p:nvSpPr>
        <p:spPr bwMode="auto">
          <a:xfrm>
            <a:off x="10053501" y="4315561"/>
            <a:ext cx="1955236"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Introduced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introduced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1" name="Text Box 279">
            <a:extLst>
              <a:ext uri="{FF2B5EF4-FFF2-40B4-BE49-F238E27FC236}">
                <a16:creationId xmlns:a16="http://schemas.microsoft.com/office/drawing/2014/main" id="{4BAED081-9B6B-4588-8D46-197594290244}"/>
              </a:ext>
            </a:extLst>
          </p:cNvPr>
          <p:cNvSpPr txBox="1">
            <a:spLocks noChangeArrowheads="1"/>
          </p:cNvSpPr>
          <p:nvPr/>
        </p:nvSpPr>
        <p:spPr bwMode="auto">
          <a:xfrm>
            <a:off x="10041570" y="4823392"/>
            <a:ext cx="1946455"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Enacted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enacted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5" name="Rectangle 284">
            <a:extLst>
              <a:ext uri="{FF2B5EF4-FFF2-40B4-BE49-F238E27FC236}">
                <a16:creationId xmlns:a16="http://schemas.microsoft.com/office/drawing/2014/main" id="{F48ADB03-F935-43D1-ADEC-8D4B00048B62}"/>
              </a:ext>
            </a:extLst>
          </p:cNvPr>
          <p:cNvSpPr>
            <a:spLocks noChangeArrowheads="1"/>
          </p:cNvSpPr>
          <p:nvPr/>
        </p:nvSpPr>
        <p:spPr bwMode="auto">
          <a:xfrm>
            <a:off x="9573318" y="4920963"/>
            <a:ext cx="327119" cy="205549"/>
          </a:xfrm>
          <a:prstGeom prst="rect">
            <a:avLst/>
          </a:pr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6" name="Shape 89" descr="Nevada, 25 percent by 2025." title="Nevada">
            <a:extLst>
              <a:ext uri="{FF2B5EF4-FFF2-40B4-BE49-F238E27FC236}">
                <a16:creationId xmlns:a16="http://schemas.microsoft.com/office/drawing/2014/main" id="{BADD8A13-27DC-4154-A643-0CA5AF5871B9}"/>
              </a:ext>
            </a:extLst>
          </p:cNvPr>
          <p:cNvSpPr/>
          <p:nvPr/>
        </p:nvSpPr>
        <p:spPr>
          <a:xfrm>
            <a:off x="2284473" y="3450126"/>
            <a:ext cx="951873" cy="1428101"/>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rgbClr val="B7DEE8"/>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7" name="Shape 64" descr="Colorado, 30 percent by 2020 for investor owned utilities. 10 percent by 2020 for cooperative and large municipal utilities." title="Colorado">
            <a:extLst>
              <a:ext uri="{FF2B5EF4-FFF2-40B4-BE49-F238E27FC236}">
                <a16:creationId xmlns:a16="http://schemas.microsoft.com/office/drawing/2014/main" id="{CD52FEC2-7B13-464D-889F-DC08AE6C62E0}"/>
              </a:ext>
            </a:extLst>
          </p:cNvPr>
          <p:cNvSpPr/>
          <p:nvPr/>
        </p:nvSpPr>
        <p:spPr>
          <a:xfrm>
            <a:off x="3831619" y="3870944"/>
            <a:ext cx="1081069" cy="824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rgbClr val="B7DEE8"/>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0" name="Shape 103" descr="Wisconsin, varies by utility, 10 percent by 2015 statewide." title="Wisconsin">
            <a:extLst>
              <a:ext uri="{FF2B5EF4-FFF2-40B4-BE49-F238E27FC236}">
                <a16:creationId xmlns:a16="http://schemas.microsoft.com/office/drawing/2014/main" id="{EC5D3735-5B91-4433-B4DD-0AA353FB9A83}"/>
              </a:ext>
            </a:extLst>
          </p:cNvPr>
          <p:cNvSpPr/>
          <p:nvPr/>
        </p:nvSpPr>
        <p:spPr>
          <a:xfrm>
            <a:off x="6163860" y="2828336"/>
            <a:ext cx="801243" cy="820941"/>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accent5">
              <a:lumMod val="40000"/>
              <a:lumOff val="60000"/>
            </a:scheme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6" name="Shape 93" descr="New York, 29 percent by 2015." title="New York">
            <a:extLst>
              <a:ext uri="{FF2B5EF4-FFF2-40B4-BE49-F238E27FC236}">
                <a16:creationId xmlns:a16="http://schemas.microsoft.com/office/drawing/2014/main" id="{8D589D61-049E-4F44-AB08-4EC0A1F9C989}"/>
              </a:ext>
            </a:extLst>
          </p:cNvPr>
          <p:cNvSpPr/>
          <p:nvPr/>
        </p:nvSpPr>
        <p:spPr>
          <a:xfrm>
            <a:off x="8029011" y="2820888"/>
            <a:ext cx="1132632" cy="845275"/>
          </a:xfrm>
          <a:custGeom>
            <a:avLst/>
            <a:gdLst/>
            <a:ahLst/>
            <a:cxnLst/>
            <a:rect l="0" t="0" r="0" b="0"/>
            <a:pathLst>
              <a:path w="120000" h="120000" extrusionOk="0">
                <a:moveTo>
                  <a:pt x="91446" y="104939"/>
                </a:moveTo>
                <a:lnTo>
                  <a:pt x="91259" y="104939"/>
                </a:lnTo>
                <a:lnTo>
                  <a:pt x="87340" y="103481"/>
                </a:lnTo>
                <a:lnTo>
                  <a:pt x="86034" y="103238"/>
                </a:lnTo>
                <a:lnTo>
                  <a:pt x="85847" y="102753"/>
                </a:lnTo>
                <a:lnTo>
                  <a:pt x="85287" y="102510"/>
                </a:lnTo>
                <a:lnTo>
                  <a:pt x="83981" y="102024"/>
                </a:lnTo>
                <a:lnTo>
                  <a:pt x="83421" y="101781"/>
                </a:lnTo>
                <a:lnTo>
                  <a:pt x="81928" y="101052"/>
                </a:lnTo>
                <a:lnTo>
                  <a:pt x="80435" y="100566"/>
                </a:lnTo>
                <a:lnTo>
                  <a:pt x="78009" y="99352"/>
                </a:lnTo>
                <a:lnTo>
                  <a:pt x="77822" y="99109"/>
                </a:lnTo>
                <a:lnTo>
                  <a:pt x="76702" y="97651"/>
                </a:lnTo>
                <a:lnTo>
                  <a:pt x="75023" y="97651"/>
                </a:lnTo>
                <a:lnTo>
                  <a:pt x="72970" y="96680"/>
                </a:lnTo>
                <a:lnTo>
                  <a:pt x="71290" y="94736"/>
                </a:lnTo>
                <a:lnTo>
                  <a:pt x="71664" y="94008"/>
                </a:lnTo>
                <a:lnTo>
                  <a:pt x="71104" y="91093"/>
                </a:lnTo>
                <a:lnTo>
                  <a:pt x="69051" y="88663"/>
                </a:lnTo>
                <a:lnTo>
                  <a:pt x="68678" y="88421"/>
                </a:lnTo>
                <a:lnTo>
                  <a:pt x="67371" y="88663"/>
                </a:lnTo>
                <a:lnTo>
                  <a:pt x="65318" y="85748"/>
                </a:lnTo>
                <a:lnTo>
                  <a:pt x="65132" y="85748"/>
                </a:lnTo>
                <a:lnTo>
                  <a:pt x="63639" y="86234"/>
                </a:lnTo>
                <a:lnTo>
                  <a:pt x="58973" y="87692"/>
                </a:lnTo>
                <a:lnTo>
                  <a:pt x="55987" y="88421"/>
                </a:lnTo>
                <a:lnTo>
                  <a:pt x="54494" y="88663"/>
                </a:lnTo>
                <a:lnTo>
                  <a:pt x="54307" y="88906"/>
                </a:lnTo>
                <a:lnTo>
                  <a:pt x="53748" y="88906"/>
                </a:lnTo>
                <a:lnTo>
                  <a:pt x="52441" y="89392"/>
                </a:lnTo>
                <a:lnTo>
                  <a:pt x="50575" y="90121"/>
                </a:lnTo>
                <a:lnTo>
                  <a:pt x="47962" y="90607"/>
                </a:lnTo>
                <a:lnTo>
                  <a:pt x="44416" y="91821"/>
                </a:lnTo>
                <a:lnTo>
                  <a:pt x="43110" y="92064"/>
                </a:lnTo>
                <a:lnTo>
                  <a:pt x="42550" y="92064"/>
                </a:lnTo>
                <a:lnTo>
                  <a:pt x="41804" y="92307"/>
                </a:lnTo>
                <a:lnTo>
                  <a:pt x="40311" y="92793"/>
                </a:lnTo>
                <a:lnTo>
                  <a:pt x="34152" y="94493"/>
                </a:lnTo>
                <a:lnTo>
                  <a:pt x="32472" y="94979"/>
                </a:lnTo>
                <a:lnTo>
                  <a:pt x="32286" y="94979"/>
                </a:lnTo>
                <a:lnTo>
                  <a:pt x="30979" y="95465"/>
                </a:lnTo>
                <a:lnTo>
                  <a:pt x="30419" y="95465"/>
                </a:lnTo>
                <a:lnTo>
                  <a:pt x="28180" y="96194"/>
                </a:lnTo>
                <a:lnTo>
                  <a:pt x="25007" y="96680"/>
                </a:lnTo>
                <a:lnTo>
                  <a:pt x="23701" y="97165"/>
                </a:lnTo>
                <a:lnTo>
                  <a:pt x="22954" y="97408"/>
                </a:lnTo>
                <a:lnTo>
                  <a:pt x="22208" y="97408"/>
                </a:lnTo>
                <a:lnTo>
                  <a:pt x="17729" y="98866"/>
                </a:lnTo>
                <a:lnTo>
                  <a:pt x="14183" y="99352"/>
                </a:lnTo>
                <a:lnTo>
                  <a:pt x="13437" y="99838"/>
                </a:lnTo>
                <a:lnTo>
                  <a:pt x="12317" y="100080"/>
                </a:lnTo>
                <a:lnTo>
                  <a:pt x="12130" y="100080"/>
                </a:lnTo>
                <a:lnTo>
                  <a:pt x="11384" y="100080"/>
                </a:lnTo>
                <a:lnTo>
                  <a:pt x="9517" y="100809"/>
                </a:lnTo>
                <a:lnTo>
                  <a:pt x="5412" y="101781"/>
                </a:lnTo>
                <a:lnTo>
                  <a:pt x="3359" y="102510"/>
                </a:lnTo>
                <a:lnTo>
                  <a:pt x="2426" y="102510"/>
                </a:lnTo>
                <a:lnTo>
                  <a:pt x="933" y="102753"/>
                </a:lnTo>
                <a:lnTo>
                  <a:pt x="0" y="95708"/>
                </a:lnTo>
                <a:lnTo>
                  <a:pt x="1679" y="93765"/>
                </a:lnTo>
                <a:lnTo>
                  <a:pt x="5598" y="87935"/>
                </a:lnTo>
                <a:lnTo>
                  <a:pt x="7838" y="85748"/>
                </a:lnTo>
                <a:lnTo>
                  <a:pt x="9517" y="81619"/>
                </a:lnTo>
                <a:lnTo>
                  <a:pt x="10824" y="80161"/>
                </a:lnTo>
                <a:lnTo>
                  <a:pt x="9704" y="75303"/>
                </a:lnTo>
                <a:lnTo>
                  <a:pt x="8211" y="74574"/>
                </a:lnTo>
                <a:lnTo>
                  <a:pt x="7838" y="72631"/>
                </a:lnTo>
                <a:lnTo>
                  <a:pt x="6905" y="71417"/>
                </a:lnTo>
                <a:lnTo>
                  <a:pt x="6345" y="67530"/>
                </a:lnTo>
                <a:lnTo>
                  <a:pt x="14743" y="62672"/>
                </a:lnTo>
                <a:lnTo>
                  <a:pt x="19222" y="61457"/>
                </a:lnTo>
                <a:lnTo>
                  <a:pt x="21461" y="61214"/>
                </a:lnTo>
                <a:lnTo>
                  <a:pt x="25007" y="61214"/>
                </a:lnTo>
                <a:lnTo>
                  <a:pt x="28367" y="62672"/>
                </a:lnTo>
                <a:lnTo>
                  <a:pt x="30793" y="61214"/>
                </a:lnTo>
                <a:lnTo>
                  <a:pt x="34152" y="60000"/>
                </a:lnTo>
                <a:lnTo>
                  <a:pt x="35832" y="59757"/>
                </a:lnTo>
                <a:lnTo>
                  <a:pt x="39751" y="56842"/>
                </a:lnTo>
                <a:lnTo>
                  <a:pt x="40497" y="55627"/>
                </a:lnTo>
                <a:lnTo>
                  <a:pt x="40870" y="54412"/>
                </a:lnTo>
                <a:lnTo>
                  <a:pt x="42923" y="51740"/>
                </a:lnTo>
                <a:lnTo>
                  <a:pt x="45723" y="50283"/>
                </a:lnTo>
                <a:lnTo>
                  <a:pt x="46283" y="47368"/>
                </a:lnTo>
                <a:lnTo>
                  <a:pt x="45723" y="45910"/>
                </a:lnTo>
                <a:lnTo>
                  <a:pt x="44976" y="42995"/>
                </a:lnTo>
                <a:lnTo>
                  <a:pt x="44230" y="42510"/>
                </a:lnTo>
                <a:lnTo>
                  <a:pt x="43856" y="41295"/>
                </a:lnTo>
                <a:lnTo>
                  <a:pt x="44976" y="41538"/>
                </a:lnTo>
                <a:lnTo>
                  <a:pt x="45723" y="39838"/>
                </a:lnTo>
                <a:lnTo>
                  <a:pt x="43856" y="38623"/>
                </a:lnTo>
                <a:lnTo>
                  <a:pt x="43297" y="39352"/>
                </a:lnTo>
                <a:lnTo>
                  <a:pt x="43297" y="38137"/>
                </a:lnTo>
                <a:lnTo>
                  <a:pt x="41804" y="37651"/>
                </a:lnTo>
                <a:lnTo>
                  <a:pt x="42177" y="33279"/>
                </a:lnTo>
                <a:lnTo>
                  <a:pt x="43856" y="31578"/>
                </a:lnTo>
                <a:lnTo>
                  <a:pt x="43670" y="30607"/>
                </a:lnTo>
                <a:lnTo>
                  <a:pt x="46656" y="26720"/>
                </a:lnTo>
                <a:lnTo>
                  <a:pt x="47589" y="26234"/>
                </a:lnTo>
                <a:lnTo>
                  <a:pt x="47962" y="24048"/>
                </a:lnTo>
                <a:lnTo>
                  <a:pt x="53188" y="13117"/>
                </a:lnTo>
                <a:lnTo>
                  <a:pt x="55614" y="10688"/>
                </a:lnTo>
                <a:lnTo>
                  <a:pt x="55614" y="9959"/>
                </a:lnTo>
                <a:lnTo>
                  <a:pt x="58600" y="6558"/>
                </a:lnTo>
                <a:lnTo>
                  <a:pt x="60653" y="6315"/>
                </a:lnTo>
                <a:lnTo>
                  <a:pt x="61026" y="5829"/>
                </a:lnTo>
                <a:lnTo>
                  <a:pt x="70544" y="3157"/>
                </a:lnTo>
                <a:lnTo>
                  <a:pt x="70730" y="3157"/>
                </a:lnTo>
                <a:lnTo>
                  <a:pt x="75956" y="1214"/>
                </a:lnTo>
                <a:lnTo>
                  <a:pt x="79875" y="0"/>
                </a:lnTo>
                <a:lnTo>
                  <a:pt x="80062" y="3643"/>
                </a:lnTo>
                <a:lnTo>
                  <a:pt x="81741" y="10931"/>
                </a:lnTo>
                <a:lnTo>
                  <a:pt x="81741" y="11417"/>
                </a:lnTo>
                <a:lnTo>
                  <a:pt x="82115" y="11659"/>
                </a:lnTo>
                <a:lnTo>
                  <a:pt x="83048" y="12631"/>
                </a:lnTo>
                <a:lnTo>
                  <a:pt x="83981" y="18704"/>
                </a:lnTo>
                <a:lnTo>
                  <a:pt x="83234" y="21133"/>
                </a:lnTo>
                <a:lnTo>
                  <a:pt x="83234" y="24048"/>
                </a:lnTo>
                <a:lnTo>
                  <a:pt x="85287" y="30850"/>
                </a:lnTo>
                <a:lnTo>
                  <a:pt x="85847" y="31821"/>
                </a:lnTo>
                <a:lnTo>
                  <a:pt x="85474" y="35465"/>
                </a:lnTo>
                <a:lnTo>
                  <a:pt x="87153" y="34979"/>
                </a:lnTo>
                <a:lnTo>
                  <a:pt x="89393" y="42510"/>
                </a:lnTo>
                <a:lnTo>
                  <a:pt x="89766" y="44210"/>
                </a:lnTo>
                <a:lnTo>
                  <a:pt x="90139" y="47611"/>
                </a:lnTo>
                <a:lnTo>
                  <a:pt x="91073" y="52469"/>
                </a:lnTo>
                <a:lnTo>
                  <a:pt x="91446" y="55141"/>
                </a:lnTo>
                <a:lnTo>
                  <a:pt x="92006" y="57327"/>
                </a:lnTo>
                <a:lnTo>
                  <a:pt x="92006" y="57085"/>
                </a:lnTo>
                <a:lnTo>
                  <a:pt x="92006" y="59028"/>
                </a:lnTo>
                <a:lnTo>
                  <a:pt x="92006" y="60485"/>
                </a:lnTo>
                <a:lnTo>
                  <a:pt x="92006" y="63886"/>
                </a:lnTo>
                <a:lnTo>
                  <a:pt x="91819" y="74331"/>
                </a:lnTo>
                <a:lnTo>
                  <a:pt x="91819" y="75303"/>
                </a:lnTo>
                <a:lnTo>
                  <a:pt x="92006" y="75789"/>
                </a:lnTo>
                <a:lnTo>
                  <a:pt x="92379" y="75789"/>
                </a:lnTo>
                <a:lnTo>
                  <a:pt x="92566" y="77246"/>
                </a:lnTo>
                <a:lnTo>
                  <a:pt x="93312" y="84048"/>
                </a:lnTo>
                <a:lnTo>
                  <a:pt x="93872" y="85991"/>
                </a:lnTo>
                <a:lnTo>
                  <a:pt x="93872" y="86963"/>
                </a:lnTo>
                <a:lnTo>
                  <a:pt x="93872" y="87692"/>
                </a:lnTo>
                <a:lnTo>
                  <a:pt x="94059" y="89635"/>
                </a:lnTo>
                <a:lnTo>
                  <a:pt x="94618" y="92064"/>
                </a:lnTo>
                <a:lnTo>
                  <a:pt x="94618" y="92793"/>
                </a:lnTo>
                <a:lnTo>
                  <a:pt x="94618" y="93765"/>
                </a:lnTo>
                <a:lnTo>
                  <a:pt x="96485" y="97408"/>
                </a:lnTo>
                <a:lnTo>
                  <a:pt x="93312" y="101538"/>
                </a:lnTo>
                <a:lnTo>
                  <a:pt x="95178" y="104210"/>
                </a:lnTo>
                <a:lnTo>
                  <a:pt x="93872" y="106396"/>
                </a:lnTo>
                <a:lnTo>
                  <a:pt x="93872" y="107611"/>
                </a:lnTo>
                <a:lnTo>
                  <a:pt x="93499" y="107611"/>
                </a:lnTo>
                <a:lnTo>
                  <a:pt x="93872" y="107854"/>
                </a:lnTo>
                <a:lnTo>
                  <a:pt x="94059" y="108097"/>
                </a:lnTo>
                <a:lnTo>
                  <a:pt x="95738" y="107125"/>
                </a:lnTo>
                <a:lnTo>
                  <a:pt x="95925" y="106153"/>
                </a:lnTo>
                <a:lnTo>
                  <a:pt x="97791" y="105182"/>
                </a:lnTo>
                <a:lnTo>
                  <a:pt x="99097" y="103724"/>
                </a:lnTo>
                <a:lnTo>
                  <a:pt x="101337" y="104210"/>
                </a:lnTo>
                <a:lnTo>
                  <a:pt x="102830" y="101781"/>
                </a:lnTo>
                <a:lnTo>
                  <a:pt x="109922" y="99352"/>
                </a:lnTo>
                <a:lnTo>
                  <a:pt x="113281" y="94493"/>
                </a:lnTo>
                <a:lnTo>
                  <a:pt x="115147" y="92793"/>
                </a:lnTo>
                <a:lnTo>
                  <a:pt x="114214" y="94008"/>
                </a:lnTo>
                <a:lnTo>
                  <a:pt x="115334" y="96194"/>
                </a:lnTo>
                <a:lnTo>
                  <a:pt x="117387" y="96437"/>
                </a:lnTo>
                <a:lnTo>
                  <a:pt x="119440" y="93765"/>
                </a:lnTo>
                <a:lnTo>
                  <a:pt x="119813" y="94736"/>
                </a:lnTo>
                <a:lnTo>
                  <a:pt x="116080" y="99109"/>
                </a:lnTo>
                <a:lnTo>
                  <a:pt x="102643" y="111497"/>
                </a:lnTo>
                <a:lnTo>
                  <a:pt x="100404" y="112955"/>
                </a:lnTo>
                <a:lnTo>
                  <a:pt x="97418" y="114170"/>
                </a:lnTo>
                <a:lnTo>
                  <a:pt x="95738" y="114898"/>
                </a:lnTo>
                <a:lnTo>
                  <a:pt x="95365" y="114898"/>
                </a:lnTo>
                <a:lnTo>
                  <a:pt x="93872" y="116356"/>
                </a:lnTo>
                <a:lnTo>
                  <a:pt x="92752" y="116842"/>
                </a:lnTo>
                <a:lnTo>
                  <a:pt x="92752" y="116356"/>
                </a:lnTo>
                <a:lnTo>
                  <a:pt x="92006" y="116356"/>
                </a:lnTo>
                <a:lnTo>
                  <a:pt x="91073" y="115627"/>
                </a:lnTo>
                <a:lnTo>
                  <a:pt x="90139" y="118056"/>
                </a:lnTo>
                <a:lnTo>
                  <a:pt x="88460" y="119757"/>
                </a:lnTo>
                <a:lnTo>
                  <a:pt x="88460" y="119028"/>
                </a:lnTo>
                <a:lnTo>
                  <a:pt x="88460" y="118299"/>
                </a:lnTo>
                <a:lnTo>
                  <a:pt x="88833" y="116842"/>
                </a:lnTo>
                <a:lnTo>
                  <a:pt x="88646" y="116356"/>
                </a:lnTo>
                <a:lnTo>
                  <a:pt x="88646" y="115627"/>
                </a:lnTo>
                <a:lnTo>
                  <a:pt x="89206" y="115141"/>
                </a:lnTo>
                <a:lnTo>
                  <a:pt x="89393" y="115141"/>
                </a:lnTo>
                <a:lnTo>
                  <a:pt x="90139" y="114655"/>
                </a:lnTo>
                <a:lnTo>
                  <a:pt x="90699" y="114655"/>
                </a:lnTo>
                <a:lnTo>
                  <a:pt x="90699" y="113684"/>
                </a:lnTo>
                <a:lnTo>
                  <a:pt x="90699" y="112955"/>
                </a:lnTo>
                <a:lnTo>
                  <a:pt x="90699" y="111497"/>
                </a:lnTo>
                <a:lnTo>
                  <a:pt x="91073" y="110526"/>
                </a:lnTo>
                <a:lnTo>
                  <a:pt x="91259" y="108097"/>
                </a:lnTo>
                <a:lnTo>
                  <a:pt x="91446" y="108097"/>
                </a:lnTo>
                <a:lnTo>
                  <a:pt x="91446" y="107854"/>
                </a:lnTo>
                <a:lnTo>
                  <a:pt x="91446" y="107125"/>
                </a:lnTo>
                <a:lnTo>
                  <a:pt x="91446" y="105425"/>
                </a:lnTo>
                <a:lnTo>
                  <a:pt x="91446" y="105182"/>
                </a:lnTo>
                <a:lnTo>
                  <a:pt x="91446" y="104939"/>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12" name="Shape 97" descr="Pennsylvania, 18 percent by 2021." title="Pennsylvania">
            <a:extLst>
              <a:ext uri="{FF2B5EF4-FFF2-40B4-BE49-F238E27FC236}">
                <a16:creationId xmlns:a16="http://schemas.microsoft.com/office/drawing/2014/main" id="{A3E39473-21F6-437D-BE0B-2C4A2B55F44B}"/>
              </a:ext>
            </a:extLst>
          </p:cNvPr>
          <p:cNvSpPr/>
          <p:nvPr/>
        </p:nvSpPr>
        <p:spPr>
          <a:xfrm>
            <a:off x="7928736" y="3426335"/>
            <a:ext cx="881193" cy="560812"/>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14" name="组合 1">
            <a:extLst>
              <a:ext uri="{FF2B5EF4-FFF2-40B4-BE49-F238E27FC236}">
                <a16:creationId xmlns:a16="http://schemas.microsoft.com/office/drawing/2014/main" id="{4268A59E-54E6-44C5-BC8B-D20D52073E3D}"/>
              </a:ext>
            </a:extLst>
          </p:cNvPr>
          <p:cNvGrpSpPr/>
          <p:nvPr/>
        </p:nvGrpSpPr>
        <p:grpSpPr>
          <a:xfrm>
            <a:off x="5914414" y="6265799"/>
            <a:ext cx="1214967" cy="280268"/>
            <a:chOff x="596900" y="2955925"/>
            <a:chExt cx="8175625" cy="1885950"/>
          </a:xfrm>
        </p:grpSpPr>
        <p:grpSp>
          <p:nvGrpSpPr>
            <p:cNvPr id="116" name="Group 4">
              <a:extLst>
                <a:ext uri="{FF2B5EF4-FFF2-40B4-BE49-F238E27FC236}">
                  <a16:creationId xmlns:a16="http://schemas.microsoft.com/office/drawing/2014/main" id="{1E2E0305-DE32-4164-85E7-5DC26901A675}"/>
                </a:ext>
              </a:extLst>
            </p:cNvPr>
            <p:cNvGrpSpPr>
              <a:grpSpLocks/>
            </p:cNvGrpSpPr>
            <p:nvPr/>
          </p:nvGrpSpPr>
          <p:grpSpPr bwMode="auto">
            <a:xfrm>
              <a:off x="596900" y="2955925"/>
              <a:ext cx="8175625" cy="1885950"/>
              <a:chOff x="376" y="1862"/>
              <a:chExt cx="5150" cy="1188"/>
            </a:xfrm>
          </p:grpSpPr>
          <p:sp>
            <p:nvSpPr>
              <p:cNvPr id="118" name="Freeform 5">
                <a:extLst>
                  <a:ext uri="{FF2B5EF4-FFF2-40B4-BE49-F238E27FC236}">
                    <a16:creationId xmlns:a16="http://schemas.microsoft.com/office/drawing/2014/main" id="{7D6F7E9E-D947-44F7-8921-A1BD2C6B3C14}"/>
                  </a:ext>
                </a:extLst>
              </p:cNvPr>
              <p:cNvSpPr>
                <a:spLocks/>
              </p:cNvSpPr>
              <p:nvPr/>
            </p:nvSpPr>
            <p:spPr bwMode="auto">
              <a:xfrm>
                <a:off x="1655" y="1862"/>
                <a:ext cx="3142" cy="1188"/>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19" name="Freeform 6">
                <a:extLst>
                  <a:ext uri="{FF2B5EF4-FFF2-40B4-BE49-F238E27FC236}">
                    <a16:creationId xmlns:a16="http://schemas.microsoft.com/office/drawing/2014/main" id="{0DA4F412-F909-4471-8122-C7F8C275FAC2}"/>
                  </a:ext>
                </a:extLst>
              </p:cNvPr>
              <p:cNvSpPr>
                <a:spLocks/>
              </p:cNvSpPr>
              <p:nvPr/>
            </p:nvSpPr>
            <p:spPr bwMode="auto">
              <a:xfrm>
                <a:off x="376" y="2632"/>
                <a:ext cx="203" cy="142"/>
              </a:xfrm>
              <a:custGeom>
                <a:avLst/>
                <a:gdLst>
                  <a:gd name="T0" fmla="*/ 960 w 1015"/>
                  <a:gd name="T1" fmla="*/ 119 h 714"/>
                  <a:gd name="T2" fmla="*/ 813 w 1015"/>
                  <a:gd name="T3" fmla="*/ 0 h 714"/>
                  <a:gd name="T4" fmla="*/ 640 w 1015"/>
                  <a:gd name="T5" fmla="*/ 74 h 714"/>
                  <a:gd name="T6" fmla="*/ 530 w 1015"/>
                  <a:gd name="T7" fmla="*/ 83 h 714"/>
                  <a:gd name="T8" fmla="*/ 402 w 1015"/>
                  <a:gd name="T9" fmla="*/ 19 h 714"/>
                  <a:gd name="T10" fmla="*/ 265 w 1015"/>
                  <a:gd name="T11" fmla="*/ 64 h 714"/>
                  <a:gd name="T12" fmla="*/ 128 w 1015"/>
                  <a:gd name="T13" fmla="*/ 92 h 714"/>
                  <a:gd name="T14" fmla="*/ 82 w 1015"/>
                  <a:gd name="T15" fmla="*/ 266 h 714"/>
                  <a:gd name="T16" fmla="*/ 0 w 1015"/>
                  <a:gd name="T17" fmla="*/ 421 h 714"/>
                  <a:gd name="T18" fmla="*/ 146 w 1015"/>
                  <a:gd name="T19" fmla="*/ 522 h 714"/>
                  <a:gd name="T20" fmla="*/ 292 w 1015"/>
                  <a:gd name="T21" fmla="*/ 604 h 714"/>
                  <a:gd name="T22" fmla="*/ 429 w 1015"/>
                  <a:gd name="T23" fmla="*/ 659 h 714"/>
                  <a:gd name="T24" fmla="*/ 512 w 1015"/>
                  <a:gd name="T25" fmla="*/ 714 h 714"/>
                  <a:gd name="T26" fmla="*/ 695 w 1015"/>
                  <a:gd name="T27" fmla="*/ 659 h 714"/>
                  <a:gd name="T28" fmla="*/ 859 w 1015"/>
                  <a:gd name="T29" fmla="*/ 512 h 714"/>
                  <a:gd name="T30" fmla="*/ 941 w 1015"/>
                  <a:gd name="T31" fmla="*/ 421 h 714"/>
                  <a:gd name="T32" fmla="*/ 1015 w 1015"/>
                  <a:gd name="T33" fmla="*/ 330 h 714"/>
                  <a:gd name="T34" fmla="*/ 960 w 1015"/>
                  <a:gd name="T35" fmla="*/ 119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5" h="714">
                    <a:moveTo>
                      <a:pt x="960" y="119"/>
                    </a:moveTo>
                    <a:lnTo>
                      <a:pt x="813" y="0"/>
                    </a:lnTo>
                    <a:lnTo>
                      <a:pt x="640" y="74"/>
                    </a:lnTo>
                    <a:lnTo>
                      <a:pt x="530" y="83"/>
                    </a:lnTo>
                    <a:lnTo>
                      <a:pt x="402" y="19"/>
                    </a:lnTo>
                    <a:lnTo>
                      <a:pt x="265" y="64"/>
                    </a:lnTo>
                    <a:lnTo>
                      <a:pt x="128" y="92"/>
                    </a:lnTo>
                    <a:lnTo>
                      <a:pt x="82" y="266"/>
                    </a:lnTo>
                    <a:lnTo>
                      <a:pt x="0" y="421"/>
                    </a:lnTo>
                    <a:lnTo>
                      <a:pt x="146" y="522"/>
                    </a:lnTo>
                    <a:lnTo>
                      <a:pt x="292" y="604"/>
                    </a:lnTo>
                    <a:lnTo>
                      <a:pt x="429" y="659"/>
                    </a:lnTo>
                    <a:lnTo>
                      <a:pt x="512" y="714"/>
                    </a:lnTo>
                    <a:lnTo>
                      <a:pt x="695" y="659"/>
                    </a:lnTo>
                    <a:lnTo>
                      <a:pt x="859" y="512"/>
                    </a:lnTo>
                    <a:lnTo>
                      <a:pt x="941" y="421"/>
                    </a:lnTo>
                    <a:lnTo>
                      <a:pt x="1015" y="330"/>
                    </a:lnTo>
                    <a:lnTo>
                      <a:pt x="960" y="119"/>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0" name="Freeform 7">
                <a:extLst>
                  <a:ext uri="{FF2B5EF4-FFF2-40B4-BE49-F238E27FC236}">
                    <a16:creationId xmlns:a16="http://schemas.microsoft.com/office/drawing/2014/main" id="{2CFCD799-62D5-4C09-A950-BD25D4058262}"/>
                  </a:ext>
                </a:extLst>
              </p:cNvPr>
              <p:cNvSpPr>
                <a:spLocks/>
              </p:cNvSpPr>
              <p:nvPr/>
            </p:nvSpPr>
            <p:spPr bwMode="auto">
              <a:xfrm>
                <a:off x="4823" y="2544"/>
                <a:ext cx="599" cy="179"/>
              </a:xfrm>
              <a:custGeom>
                <a:avLst/>
                <a:gdLst>
                  <a:gd name="T0" fmla="*/ 1193 w 2997"/>
                  <a:gd name="T1" fmla="*/ 183 h 896"/>
                  <a:gd name="T2" fmla="*/ 1035 w 2997"/>
                  <a:gd name="T3" fmla="*/ 193 h 896"/>
                  <a:gd name="T4" fmla="*/ 914 w 2997"/>
                  <a:gd name="T5" fmla="*/ 289 h 896"/>
                  <a:gd name="T6" fmla="*/ 727 w 2997"/>
                  <a:gd name="T7" fmla="*/ 308 h 896"/>
                  <a:gd name="T8" fmla="*/ 587 w 2997"/>
                  <a:gd name="T9" fmla="*/ 385 h 896"/>
                  <a:gd name="T10" fmla="*/ 457 w 2997"/>
                  <a:gd name="T11" fmla="*/ 443 h 896"/>
                  <a:gd name="T12" fmla="*/ 298 w 2997"/>
                  <a:gd name="T13" fmla="*/ 482 h 896"/>
                  <a:gd name="T14" fmla="*/ 121 w 2997"/>
                  <a:gd name="T15" fmla="*/ 443 h 896"/>
                  <a:gd name="T16" fmla="*/ 0 w 2997"/>
                  <a:gd name="T17" fmla="*/ 453 h 896"/>
                  <a:gd name="T18" fmla="*/ 0 w 2997"/>
                  <a:gd name="T19" fmla="*/ 568 h 896"/>
                  <a:gd name="T20" fmla="*/ 19 w 2997"/>
                  <a:gd name="T21" fmla="*/ 674 h 896"/>
                  <a:gd name="T22" fmla="*/ 112 w 2997"/>
                  <a:gd name="T23" fmla="*/ 761 h 896"/>
                  <a:gd name="T24" fmla="*/ 177 w 2997"/>
                  <a:gd name="T25" fmla="*/ 819 h 896"/>
                  <a:gd name="T26" fmla="*/ 297 w 2997"/>
                  <a:gd name="T27" fmla="*/ 823 h 896"/>
                  <a:gd name="T28" fmla="*/ 438 w 2997"/>
                  <a:gd name="T29" fmla="*/ 896 h 896"/>
                  <a:gd name="T30" fmla="*/ 578 w 2997"/>
                  <a:gd name="T31" fmla="*/ 848 h 896"/>
                  <a:gd name="T32" fmla="*/ 746 w 2997"/>
                  <a:gd name="T33" fmla="*/ 771 h 896"/>
                  <a:gd name="T34" fmla="*/ 951 w 2997"/>
                  <a:gd name="T35" fmla="*/ 751 h 896"/>
                  <a:gd name="T36" fmla="*/ 1100 w 2997"/>
                  <a:gd name="T37" fmla="*/ 742 h 896"/>
                  <a:gd name="T38" fmla="*/ 1268 w 2997"/>
                  <a:gd name="T39" fmla="*/ 819 h 896"/>
                  <a:gd name="T40" fmla="*/ 1398 w 2997"/>
                  <a:gd name="T41" fmla="*/ 761 h 896"/>
                  <a:gd name="T42" fmla="*/ 1538 w 2997"/>
                  <a:gd name="T43" fmla="*/ 722 h 896"/>
                  <a:gd name="T44" fmla="*/ 1669 w 2997"/>
                  <a:gd name="T45" fmla="*/ 568 h 896"/>
                  <a:gd name="T46" fmla="*/ 1808 w 2997"/>
                  <a:gd name="T47" fmla="*/ 568 h 896"/>
                  <a:gd name="T48" fmla="*/ 1967 w 2997"/>
                  <a:gd name="T49" fmla="*/ 559 h 896"/>
                  <a:gd name="T50" fmla="*/ 2023 w 2997"/>
                  <a:gd name="T51" fmla="*/ 482 h 896"/>
                  <a:gd name="T52" fmla="*/ 2023 w 2997"/>
                  <a:gd name="T53" fmla="*/ 385 h 896"/>
                  <a:gd name="T54" fmla="*/ 2153 w 2997"/>
                  <a:gd name="T55" fmla="*/ 356 h 896"/>
                  <a:gd name="T56" fmla="*/ 2265 w 2997"/>
                  <a:gd name="T57" fmla="*/ 395 h 896"/>
                  <a:gd name="T58" fmla="*/ 2331 w 2997"/>
                  <a:gd name="T59" fmla="*/ 491 h 896"/>
                  <a:gd name="T60" fmla="*/ 2442 w 2997"/>
                  <a:gd name="T61" fmla="*/ 395 h 896"/>
                  <a:gd name="T62" fmla="*/ 2545 w 2997"/>
                  <a:gd name="T63" fmla="*/ 356 h 896"/>
                  <a:gd name="T64" fmla="*/ 2625 w 2997"/>
                  <a:gd name="T65" fmla="*/ 403 h 896"/>
                  <a:gd name="T66" fmla="*/ 2655 w 2997"/>
                  <a:gd name="T67" fmla="*/ 325 h 896"/>
                  <a:gd name="T68" fmla="*/ 2759 w 2997"/>
                  <a:gd name="T69" fmla="*/ 289 h 896"/>
                  <a:gd name="T70" fmla="*/ 2787 w 2997"/>
                  <a:gd name="T71" fmla="*/ 397 h 896"/>
                  <a:gd name="T72" fmla="*/ 2997 w 2997"/>
                  <a:gd name="T73" fmla="*/ 349 h 896"/>
                  <a:gd name="T74" fmla="*/ 2895 w 2997"/>
                  <a:gd name="T75" fmla="*/ 163 h 896"/>
                  <a:gd name="T76" fmla="*/ 2715 w 2997"/>
                  <a:gd name="T77" fmla="*/ 223 h 896"/>
                  <a:gd name="T78" fmla="*/ 2545 w 2997"/>
                  <a:gd name="T79" fmla="*/ 144 h 896"/>
                  <a:gd name="T80" fmla="*/ 2386 w 2997"/>
                  <a:gd name="T81" fmla="*/ 154 h 896"/>
                  <a:gd name="T82" fmla="*/ 2284 w 2997"/>
                  <a:gd name="T83" fmla="*/ 87 h 896"/>
                  <a:gd name="T84" fmla="*/ 2023 w 2997"/>
                  <a:gd name="T85" fmla="*/ 29 h 896"/>
                  <a:gd name="T86" fmla="*/ 1827 w 2997"/>
                  <a:gd name="T87" fmla="*/ 10 h 896"/>
                  <a:gd name="T88" fmla="*/ 1585 w 2997"/>
                  <a:gd name="T89" fmla="*/ 0 h 896"/>
                  <a:gd name="T90" fmla="*/ 1380 w 2997"/>
                  <a:gd name="T91" fmla="*/ 19 h 896"/>
                  <a:gd name="T92" fmla="*/ 1296 w 2997"/>
                  <a:gd name="T93" fmla="*/ 116 h 896"/>
                  <a:gd name="T94" fmla="*/ 1193 w 2997"/>
                  <a:gd name="T95" fmla="*/ 183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97" h="896">
                    <a:moveTo>
                      <a:pt x="1193" y="183"/>
                    </a:moveTo>
                    <a:lnTo>
                      <a:pt x="1035" y="193"/>
                    </a:lnTo>
                    <a:lnTo>
                      <a:pt x="914" y="289"/>
                    </a:lnTo>
                    <a:lnTo>
                      <a:pt x="727" y="308"/>
                    </a:lnTo>
                    <a:lnTo>
                      <a:pt x="587" y="385"/>
                    </a:lnTo>
                    <a:lnTo>
                      <a:pt x="457" y="443"/>
                    </a:lnTo>
                    <a:lnTo>
                      <a:pt x="298" y="482"/>
                    </a:lnTo>
                    <a:lnTo>
                      <a:pt x="121" y="443"/>
                    </a:lnTo>
                    <a:lnTo>
                      <a:pt x="0" y="453"/>
                    </a:lnTo>
                    <a:lnTo>
                      <a:pt x="0" y="568"/>
                    </a:lnTo>
                    <a:lnTo>
                      <a:pt x="19" y="674"/>
                    </a:lnTo>
                    <a:lnTo>
                      <a:pt x="112" y="761"/>
                    </a:lnTo>
                    <a:lnTo>
                      <a:pt x="177" y="819"/>
                    </a:lnTo>
                    <a:lnTo>
                      <a:pt x="297" y="823"/>
                    </a:lnTo>
                    <a:lnTo>
                      <a:pt x="438" y="896"/>
                    </a:lnTo>
                    <a:lnTo>
                      <a:pt x="578" y="848"/>
                    </a:lnTo>
                    <a:lnTo>
                      <a:pt x="746" y="771"/>
                    </a:lnTo>
                    <a:lnTo>
                      <a:pt x="951" y="751"/>
                    </a:lnTo>
                    <a:lnTo>
                      <a:pt x="1100" y="742"/>
                    </a:lnTo>
                    <a:lnTo>
                      <a:pt x="1268" y="819"/>
                    </a:lnTo>
                    <a:lnTo>
                      <a:pt x="1398" y="761"/>
                    </a:lnTo>
                    <a:lnTo>
                      <a:pt x="1538" y="722"/>
                    </a:lnTo>
                    <a:lnTo>
                      <a:pt x="1669" y="568"/>
                    </a:lnTo>
                    <a:lnTo>
                      <a:pt x="1808" y="568"/>
                    </a:lnTo>
                    <a:lnTo>
                      <a:pt x="1967" y="559"/>
                    </a:lnTo>
                    <a:lnTo>
                      <a:pt x="2023" y="482"/>
                    </a:lnTo>
                    <a:lnTo>
                      <a:pt x="2023" y="385"/>
                    </a:lnTo>
                    <a:lnTo>
                      <a:pt x="2153" y="356"/>
                    </a:lnTo>
                    <a:lnTo>
                      <a:pt x="2265" y="395"/>
                    </a:lnTo>
                    <a:lnTo>
                      <a:pt x="2331" y="491"/>
                    </a:lnTo>
                    <a:lnTo>
                      <a:pt x="2442" y="395"/>
                    </a:lnTo>
                    <a:lnTo>
                      <a:pt x="2545" y="356"/>
                    </a:lnTo>
                    <a:lnTo>
                      <a:pt x="2625" y="403"/>
                    </a:lnTo>
                    <a:lnTo>
                      <a:pt x="2655" y="325"/>
                    </a:lnTo>
                    <a:lnTo>
                      <a:pt x="2759" y="289"/>
                    </a:lnTo>
                    <a:lnTo>
                      <a:pt x="2787" y="397"/>
                    </a:lnTo>
                    <a:lnTo>
                      <a:pt x="2997" y="349"/>
                    </a:lnTo>
                    <a:lnTo>
                      <a:pt x="2895" y="163"/>
                    </a:lnTo>
                    <a:lnTo>
                      <a:pt x="2715" y="223"/>
                    </a:lnTo>
                    <a:lnTo>
                      <a:pt x="2545" y="144"/>
                    </a:lnTo>
                    <a:lnTo>
                      <a:pt x="2386" y="154"/>
                    </a:lnTo>
                    <a:lnTo>
                      <a:pt x="2284" y="87"/>
                    </a:lnTo>
                    <a:lnTo>
                      <a:pt x="2023" y="29"/>
                    </a:lnTo>
                    <a:lnTo>
                      <a:pt x="1827" y="10"/>
                    </a:lnTo>
                    <a:lnTo>
                      <a:pt x="1585" y="0"/>
                    </a:lnTo>
                    <a:lnTo>
                      <a:pt x="1380" y="19"/>
                    </a:lnTo>
                    <a:lnTo>
                      <a:pt x="1296" y="116"/>
                    </a:lnTo>
                    <a:lnTo>
                      <a:pt x="1193" y="183"/>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1" name="Freeform 8">
                <a:extLst>
                  <a:ext uri="{FF2B5EF4-FFF2-40B4-BE49-F238E27FC236}">
                    <a16:creationId xmlns:a16="http://schemas.microsoft.com/office/drawing/2014/main" id="{A9ACFC29-472E-4EF0-873C-830DF290CA99}"/>
                  </a:ext>
                </a:extLst>
              </p:cNvPr>
              <p:cNvSpPr>
                <a:spLocks/>
              </p:cNvSpPr>
              <p:nvPr/>
            </p:nvSpPr>
            <p:spPr bwMode="auto">
              <a:xfrm>
                <a:off x="5296" y="2170"/>
                <a:ext cx="180" cy="141"/>
              </a:xfrm>
              <a:custGeom>
                <a:avLst/>
                <a:gdLst>
                  <a:gd name="T0" fmla="*/ 483 w 900"/>
                  <a:gd name="T1" fmla="*/ 114 h 709"/>
                  <a:gd name="T2" fmla="*/ 386 w 900"/>
                  <a:gd name="T3" fmla="*/ 138 h 709"/>
                  <a:gd name="T4" fmla="*/ 306 w 900"/>
                  <a:gd name="T5" fmla="*/ 122 h 709"/>
                  <a:gd name="T6" fmla="*/ 241 w 900"/>
                  <a:gd name="T7" fmla="*/ 162 h 709"/>
                  <a:gd name="T8" fmla="*/ 193 w 900"/>
                  <a:gd name="T9" fmla="*/ 106 h 709"/>
                  <a:gd name="T10" fmla="*/ 126 w 900"/>
                  <a:gd name="T11" fmla="*/ 78 h 709"/>
                  <a:gd name="T12" fmla="*/ 24 w 900"/>
                  <a:gd name="T13" fmla="*/ 0 h 709"/>
                  <a:gd name="T14" fmla="*/ 0 w 900"/>
                  <a:gd name="T15" fmla="*/ 57 h 709"/>
                  <a:gd name="T16" fmla="*/ 80 w 900"/>
                  <a:gd name="T17" fmla="*/ 218 h 709"/>
                  <a:gd name="T18" fmla="*/ 161 w 900"/>
                  <a:gd name="T19" fmla="*/ 315 h 709"/>
                  <a:gd name="T20" fmla="*/ 225 w 900"/>
                  <a:gd name="T21" fmla="*/ 460 h 709"/>
                  <a:gd name="T22" fmla="*/ 298 w 900"/>
                  <a:gd name="T23" fmla="*/ 524 h 709"/>
                  <a:gd name="T24" fmla="*/ 370 w 900"/>
                  <a:gd name="T25" fmla="*/ 612 h 709"/>
                  <a:gd name="T26" fmla="*/ 467 w 900"/>
                  <a:gd name="T27" fmla="*/ 709 h 709"/>
                  <a:gd name="T28" fmla="*/ 555 w 900"/>
                  <a:gd name="T29" fmla="*/ 645 h 709"/>
                  <a:gd name="T30" fmla="*/ 531 w 900"/>
                  <a:gd name="T31" fmla="*/ 540 h 709"/>
                  <a:gd name="T32" fmla="*/ 390 w 900"/>
                  <a:gd name="T33" fmla="*/ 462 h 709"/>
                  <a:gd name="T34" fmla="*/ 378 w 900"/>
                  <a:gd name="T35" fmla="*/ 378 h 709"/>
                  <a:gd name="T36" fmla="*/ 468 w 900"/>
                  <a:gd name="T37" fmla="*/ 372 h 709"/>
                  <a:gd name="T38" fmla="*/ 578 w 900"/>
                  <a:gd name="T39" fmla="*/ 394 h 709"/>
                  <a:gd name="T40" fmla="*/ 620 w 900"/>
                  <a:gd name="T41" fmla="*/ 532 h 709"/>
                  <a:gd name="T42" fmla="*/ 696 w 900"/>
                  <a:gd name="T43" fmla="*/ 498 h 709"/>
                  <a:gd name="T44" fmla="*/ 774 w 900"/>
                  <a:gd name="T45" fmla="*/ 564 h 709"/>
                  <a:gd name="T46" fmla="*/ 805 w 900"/>
                  <a:gd name="T47" fmla="*/ 492 h 709"/>
                  <a:gd name="T48" fmla="*/ 774 w 900"/>
                  <a:gd name="T49" fmla="*/ 396 h 709"/>
                  <a:gd name="T50" fmla="*/ 900 w 900"/>
                  <a:gd name="T51" fmla="*/ 426 h 709"/>
                  <a:gd name="T52" fmla="*/ 877 w 900"/>
                  <a:gd name="T53" fmla="*/ 307 h 709"/>
                  <a:gd name="T54" fmla="*/ 837 w 900"/>
                  <a:gd name="T55" fmla="*/ 250 h 709"/>
                  <a:gd name="T56" fmla="*/ 774 w 900"/>
                  <a:gd name="T57" fmla="*/ 246 h 709"/>
                  <a:gd name="T58" fmla="*/ 714 w 900"/>
                  <a:gd name="T59" fmla="*/ 186 h 709"/>
                  <a:gd name="T60" fmla="*/ 595 w 900"/>
                  <a:gd name="T61" fmla="*/ 130 h 709"/>
                  <a:gd name="T62" fmla="*/ 483 w 900"/>
                  <a:gd name="T63" fmla="*/ 11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0" h="709">
                    <a:moveTo>
                      <a:pt x="483" y="114"/>
                    </a:moveTo>
                    <a:lnTo>
                      <a:pt x="386" y="138"/>
                    </a:lnTo>
                    <a:lnTo>
                      <a:pt x="306" y="122"/>
                    </a:lnTo>
                    <a:lnTo>
                      <a:pt x="241" y="162"/>
                    </a:lnTo>
                    <a:lnTo>
                      <a:pt x="193" y="106"/>
                    </a:lnTo>
                    <a:lnTo>
                      <a:pt x="126" y="78"/>
                    </a:lnTo>
                    <a:lnTo>
                      <a:pt x="24" y="0"/>
                    </a:lnTo>
                    <a:lnTo>
                      <a:pt x="0" y="57"/>
                    </a:lnTo>
                    <a:lnTo>
                      <a:pt x="80" y="218"/>
                    </a:lnTo>
                    <a:lnTo>
                      <a:pt x="161" y="315"/>
                    </a:lnTo>
                    <a:lnTo>
                      <a:pt x="225" y="460"/>
                    </a:lnTo>
                    <a:lnTo>
                      <a:pt x="298" y="524"/>
                    </a:lnTo>
                    <a:lnTo>
                      <a:pt x="370" y="612"/>
                    </a:lnTo>
                    <a:lnTo>
                      <a:pt x="467" y="709"/>
                    </a:lnTo>
                    <a:lnTo>
                      <a:pt x="555" y="645"/>
                    </a:lnTo>
                    <a:lnTo>
                      <a:pt x="531" y="540"/>
                    </a:lnTo>
                    <a:lnTo>
                      <a:pt x="390" y="462"/>
                    </a:lnTo>
                    <a:lnTo>
                      <a:pt x="378" y="378"/>
                    </a:lnTo>
                    <a:lnTo>
                      <a:pt x="468" y="372"/>
                    </a:lnTo>
                    <a:lnTo>
                      <a:pt x="578" y="394"/>
                    </a:lnTo>
                    <a:lnTo>
                      <a:pt x="620" y="532"/>
                    </a:lnTo>
                    <a:lnTo>
                      <a:pt x="696" y="498"/>
                    </a:lnTo>
                    <a:lnTo>
                      <a:pt x="774" y="564"/>
                    </a:lnTo>
                    <a:lnTo>
                      <a:pt x="805" y="492"/>
                    </a:lnTo>
                    <a:lnTo>
                      <a:pt x="774" y="396"/>
                    </a:lnTo>
                    <a:lnTo>
                      <a:pt x="900" y="426"/>
                    </a:lnTo>
                    <a:lnTo>
                      <a:pt x="877" y="307"/>
                    </a:lnTo>
                    <a:lnTo>
                      <a:pt x="837" y="250"/>
                    </a:lnTo>
                    <a:lnTo>
                      <a:pt x="774" y="246"/>
                    </a:lnTo>
                    <a:lnTo>
                      <a:pt x="714" y="186"/>
                    </a:lnTo>
                    <a:lnTo>
                      <a:pt x="595" y="130"/>
                    </a:lnTo>
                    <a:lnTo>
                      <a:pt x="483" y="114"/>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2" name="Freeform 9">
                <a:extLst>
                  <a:ext uri="{FF2B5EF4-FFF2-40B4-BE49-F238E27FC236}">
                    <a16:creationId xmlns:a16="http://schemas.microsoft.com/office/drawing/2014/main" id="{46B477E0-3CA6-4216-8501-85470FB393D7}"/>
                  </a:ext>
                </a:extLst>
              </p:cNvPr>
              <p:cNvSpPr>
                <a:spLocks/>
              </p:cNvSpPr>
              <p:nvPr/>
            </p:nvSpPr>
            <p:spPr bwMode="auto">
              <a:xfrm>
                <a:off x="5300" y="2235"/>
                <a:ext cx="18" cy="37"/>
              </a:xfrm>
              <a:custGeom>
                <a:avLst/>
                <a:gdLst>
                  <a:gd name="T0" fmla="*/ 69 w 89"/>
                  <a:gd name="T1" fmla="*/ 0 h 183"/>
                  <a:gd name="T2" fmla="*/ 0 w 89"/>
                  <a:gd name="T3" fmla="*/ 32 h 183"/>
                  <a:gd name="T4" fmla="*/ 0 w 89"/>
                  <a:gd name="T5" fmla="*/ 134 h 183"/>
                  <a:gd name="T6" fmla="*/ 48 w 89"/>
                  <a:gd name="T7" fmla="*/ 183 h 183"/>
                  <a:gd name="T8" fmla="*/ 89 w 89"/>
                  <a:gd name="T9" fmla="*/ 110 h 183"/>
                  <a:gd name="T10" fmla="*/ 69 w 89"/>
                  <a:gd name="T11" fmla="*/ 0 h 183"/>
                </a:gdLst>
                <a:ahLst/>
                <a:cxnLst>
                  <a:cxn ang="0">
                    <a:pos x="T0" y="T1"/>
                  </a:cxn>
                  <a:cxn ang="0">
                    <a:pos x="T2" y="T3"/>
                  </a:cxn>
                  <a:cxn ang="0">
                    <a:pos x="T4" y="T5"/>
                  </a:cxn>
                  <a:cxn ang="0">
                    <a:pos x="T6" y="T7"/>
                  </a:cxn>
                  <a:cxn ang="0">
                    <a:pos x="T8" y="T9"/>
                  </a:cxn>
                  <a:cxn ang="0">
                    <a:pos x="T10" y="T11"/>
                  </a:cxn>
                </a:cxnLst>
                <a:rect l="0" t="0" r="r" b="b"/>
                <a:pathLst>
                  <a:path w="89" h="183">
                    <a:moveTo>
                      <a:pt x="69" y="0"/>
                    </a:moveTo>
                    <a:lnTo>
                      <a:pt x="0" y="32"/>
                    </a:lnTo>
                    <a:lnTo>
                      <a:pt x="0" y="134"/>
                    </a:lnTo>
                    <a:lnTo>
                      <a:pt x="48" y="183"/>
                    </a:lnTo>
                    <a:lnTo>
                      <a:pt x="89" y="110"/>
                    </a:lnTo>
                    <a:lnTo>
                      <a:pt x="69"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3" name="Freeform 10">
                <a:extLst>
                  <a:ext uri="{FF2B5EF4-FFF2-40B4-BE49-F238E27FC236}">
                    <a16:creationId xmlns:a16="http://schemas.microsoft.com/office/drawing/2014/main" id="{3CD3C252-775B-404E-9C3D-069E1A561374}"/>
                  </a:ext>
                </a:extLst>
              </p:cNvPr>
              <p:cNvSpPr>
                <a:spLocks/>
              </p:cNvSpPr>
              <p:nvPr/>
            </p:nvSpPr>
            <p:spPr bwMode="auto">
              <a:xfrm>
                <a:off x="5440" y="2176"/>
                <a:ext cx="30" cy="23"/>
              </a:xfrm>
              <a:custGeom>
                <a:avLst/>
                <a:gdLst>
                  <a:gd name="T0" fmla="*/ 96 w 152"/>
                  <a:gd name="T1" fmla="*/ 0 h 116"/>
                  <a:gd name="T2" fmla="*/ 33 w 152"/>
                  <a:gd name="T3" fmla="*/ 0 h 116"/>
                  <a:gd name="T4" fmla="*/ 0 w 152"/>
                  <a:gd name="T5" fmla="*/ 36 h 116"/>
                  <a:gd name="T6" fmla="*/ 33 w 152"/>
                  <a:gd name="T7" fmla="*/ 102 h 116"/>
                  <a:gd name="T8" fmla="*/ 80 w 152"/>
                  <a:gd name="T9" fmla="*/ 116 h 116"/>
                  <a:gd name="T10" fmla="*/ 152 w 152"/>
                  <a:gd name="T11" fmla="*/ 104 h 116"/>
                  <a:gd name="T12" fmla="*/ 152 w 152"/>
                  <a:gd name="T13" fmla="*/ 56 h 116"/>
                  <a:gd name="T14" fmla="*/ 96 w 152"/>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6">
                    <a:moveTo>
                      <a:pt x="96" y="0"/>
                    </a:moveTo>
                    <a:lnTo>
                      <a:pt x="33" y="0"/>
                    </a:lnTo>
                    <a:lnTo>
                      <a:pt x="0" y="36"/>
                    </a:lnTo>
                    <a:lnTo>
                      <a:pt x="33" y="102"/>
                    </a:lnTo>
                    <a:lnTo>
                      <a:pt x="80" y="116"/>
                    </a:lnTo>
                    <a:lnTo>
                      <a:pt x="152" y="104"/>
                    </a:lnTo>
                    <a:lnTo>
                      <a:pt x="152" y="56"/>
                    </a:lnTo>
                    <a:lnTo>
                      <a:pt x="96"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4" name="Freeform 11">
                <a:extLst>
                  <a:ext uri="{FF2B5EF4-FFF2-40B4-BE49-F238E27FC236}">
                    <a16:creationId xmlns:a16="http://schemas.microsoft.com/office/drawing/2014/main" id="{A623E7B3-1F98-43E5-A450-C558ED7CB5DC}"/>
                  </a:ext>
                </a:extLst>
              </p:cNvPr>
              <p:cNvSpPr>
                <a:spLocks/>
              </p:cNvSpPr>
              <p:nvPr/>
            </p:nvSpPr>
            <p:spPr bwMode="auto">
              <a:xfrm>
                <a:off x="5497" y="2214"/>
                <a:ext cx="29" cy="34"/>
              </a:xfrm>
              <a:custGeom>
                <a:avLst/>
                <a:gdLst>
                  <a:gd name="T0" fmla="*/ 106 w 148"/>
                  <a:gd name="T1" fmla="*/ 0 h 170"/>
                  <a:gd name="T2" fmla="*/ 37 w 148"/>
                  <a:gd name="T3" fmla="*/ 32 h 170"/>
                  <a:gd name="T4" fmla="*/ 0 w 148"/>
                  <a:gd name="T5" fmla="*/ 74 h 170"/>
                  <a:gd name="T6" fmla="*/ 37 w 148"/>
                  <a:gd name="T7" fmla="*/ 134 h 170"/>
                  <a:gd name="T8" fmla="*/ 88 w 148"/>
                  <a:gd name="T9" fmla="*/ 170 h 170"/>
                  <a:gd name="T10" fmla="*/ 126 w 148"/>
                  <a:gd name="T11" fmla="*/ 110 h 170"/>
                  <a:gd name="T12" fmla="*/ 148 w 148"/>
                  <a:gd name="T13" fmla="*/ 50 h 170"/>
                  <a:gd name="T14" fmla="*/ 106 w 148"/>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70">
                    <a:moveTo>
                      <a:pt x="106" y="0"/>
                    </a:moveTo>
                    <a:lnTo>
                      <a:pt x="37" y="32"/>
                    </a:lnTo>
                    <a:lnTo>
                      <a:pt x="0" y="74"/>
                    </a:lnTo>
                    <a:lnTo>
                      <a:pt x="37" y="134"/>
                    </a:lnTo>
                    <a:lnTo>
                      <a:pt x="88" y="170"/>
                    </a:lnTo>
                    <a:lnTo>
                      <a:pt x="126" y="110"/>
                    </a:lnTo>
                    <a:lnTo>
                      <a:pt x="148" y="50"/>
                    </a:lnTo>
                    <a:lnTo>
                      <a:pt x="106"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grpSp>
        <p:sp>
          <p:nvSpPr>
            <p:cNvPr id="117" name="Oval 787">
              <a:extLst>
                <a:ext uri="{FF2B5EF4-FFF2-40B4-BE49-F238E27FC236}">
                  <a16:creationId xmlns:a16="http://schemas.microsoft.com/office/drawing/2014/main" id="{9D7F85BA-C6FF-4FEC-A0D1-AE40F839EABF}"/>
                </a:ext>
              </a:extLst>
            </p:cNvPr>
            <p:cNvSpPr>
              <a:spLocks noChangeArrowheads="1"/>
            </p:cNvSpPr>
            <p:nvPr/>
          </p:nvSpPr>
          <p:spPr bwMode="auto">
            <a:xfrm>
              <a:off x="6116444" y="3241155"/>
              <a:ext cx="53975" cy="52387"/>
            </a:xfrm>
            <a:prstGeom prst="ellipse">
              <a:avLst/>
            </a:pr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grpSp>
      <p:sp>
        <p:nvSpPr>
          <p:cNvPr id="125" name="Shape 79" descr="Maine, 30 percent by 2000. New renewable energy generation must reach 10 percent by 2017." title="Maine">
            <a:extLst>
              <a:ext uri="{FF2B5EF4-FFF2-40B4-BE49-F238E27FC236}">
                <a16:creationId xmlns:a16="http://schemas.microsoft.com/office/drawing/2014/main" id="{C9710474-5011-49DC-AD1B-66F3BBEFA2EB}"/>
              </a:ext>
            </a:extLst>
          </p:cNvPr>
          <p:cNvSpPr/>
          <p:nvPr/>
        </p:nvSpPr>
        <p:spPr>
          <a:xfrm>
            <a:off x="9069160" y="2235042"/>
            <a:ext cx="558495" cy="852227"/>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6" name="Shape 94" descr="North Carolina, 12.5 percent by 2021 for investor owned utilites. 10 percent by 2018 for cooperative and municipal utilities." title="North Carolina">
            <a:extLst>
              <a:ext uri="{FF2B5EF4-FFF2-40B4-BE49-F238E27FC236}">
                <a16:creationId xmlns:a16="http://schemas.microsoft.com/office/drawing/2014/main" id="{DC16900A-0F09-46EB-A911-DF303B8D4FFD}"/>
              </a:ext>
            </a:extLst>
          </p:cNvPr>
          <p:cNvSpPr/>
          <p:nvPr/>
        </p:nvSpPr>
        <p:spPr>
          <a:xfrm>
            <a:off x="7583859" y="4434526"/>
            <a:ext cx="1329612" cy="575875"/>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chemeClr val="accent5">
              <a:lumMod val="40000"/>
              <a:lumOff val="60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7" name="Shape 79" descr="Maine, 30 percent by 2000. New renewable energy generation must reach 10 percent by 2017." title="Maine">
            <a:extLst>
              <a:ext uri="{FF2B5EF4-FFF2-40B4-BE49-F238E27FC236}">
                <a16:creationId xmlns:a16="http://schemas.microsoft.com/office/drawing/2014/main" id="{35AD7BF4-00D9-4681-9B50-FE8CAB9D95AF}"/>
              </a:ext>
            </a:extLst>
          </p:cNvPr>
          <p:cNvSpPr/>
          <p:nvPr/>
        </p:nvSpPr>
        <p:spPr>
          <a:xfrm>
            <a:off x="9067934" y="2236900"/>
            <a:ext cx="558495" cy="852227"/>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3" name="Shape 89" descr="Nevada, 25 percent by 2025." title="Nevada">
            <a:extLst>
              <a:ext uri="{FF2B5EF4-FFF2-40B4-BE49-F238E27FC236}">
                <a16:creationId xmlns:a16="http://schemas.microsoft.com/office/drawing/2014/main" id="{375885D6-B1D0-4FF2-A0F6-80FB38FEF6F6}"/>
              </a:ext>
            </a:extLst>
          </p:cNvPr>
          <p:cNvSpPr/>
          <p:nvPr/>
        </p:nvSpPr>
        <p:spPr>
          <a:xfrm>
            <a:off x="2283880" y="3458142"/>
            <a:ext cx="951873" cy="1428101"/>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rgbClr val="548235"/>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4" name="5-Point Star 90">
            <a:extLst>
              <a:ext uri="{FF2B5EF4-FFF2-40B4-BE49-F238E27FC236}">
                <a16:creationId xmlns:a16="http://schemas.microsoft.com/office/drawing/2014/main" id="{0196EC61-292E-4FD7-A7BC-5AB90A293BED}"/>
              </a:ext>
            </a:extLst>
          </p:cNvPr>
          <p:cNvSpPr/>
          <p:nvPr/>
        </p:nvSpPr>
        <p:spPr>
          <a:xfrm>
            <a:off x="8390206" y="3936152"/>
            <a:ext cx="228108" cy="229049"/>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135" name="Shape 65" descr="Connecticut, 27% by 2020." title="Connecticut">
            <a:extLst>
              <a:ext uri="{FF2B5EF4-FFF2-40B4-BE49-F238E27FC236}">
                <a16:creationId xmlns:a16="http://schemas.microsoft.com/office/drawing/2014/main" id="{9F04D612-B983-47E4-B00F-1B9C5194F330}"/>
              </a:ext>
            </a:extLst>
          </p:cNvPr>
          <p:cNvSpPr/>
          <p:nvPr/>
        </p:nvSpPr>
        <p:spPr>
          <a:xfrm>
            <a:off x="8897728" y="3301038"/>
            <a:ext cx="264184" cy="252597"/>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6" name="Shape 77" descr="Iowa, 105 mega watts." title="Iowa">
            <a:extLst>
              <a:ext uri="{FF2B5EF4-FFF2-40B4-BE49-F238E27FC236}">
                <a16:creationId xmlns:a16="http://schemas.microsoft.com/office/drawing/2014/main" id="{D9B773E4-6448-4514-84A4-0FDE2C1A36BC}"/>
              </a:ext>
            </a:extLst>
          </p:cNvPr>
          <p:cNvSpPr/>
          <p:nvPr/>
        </p:nvSpPr>
        <p:spPr>
          <a:xfrm>
            <a:off x="5671032" y="3460465"/>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7" name="Shape 80" descr="Maryland, 20 percent by 2022." title="Maryland">
            <a:extLst>
              <a:ext uri="{FF2B5EF4-FFF2-40B4-BE49-F238E27FC236}">
                <a16:creationId xmlns:a16="http://schemas.microsoft.com/office/drawing/2014/main" id="{A19B85D6-C019-4C9A-8266-49A918188EA3}"/>
              </a:ext>
            </a:extLst>
          </p:cNvPr>
          <p:cNvSpPr/>
          <p:nvPr/>
        </p:nvSpPr>
        <p:spPr>
          <a:xfrm>
            <a:off x="8158126" y="3857809"/>
            <a:ext cx="689428" cy="336024"/>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8" name="5-Point Star 90">
            <a:extLst>
              <a:ext uri="{FF2B5EF4-FFF2-40B4-BE49-F238E27FC236}">
                <a16:creationId xmlns:a16="http://schemas.microsoft.com/office/drawing/2014/main" id="{5102A474-E3FF-4149-B731-0501A75666C8}"/>
              </a:ext>
            </a:extLst>
          </p:cNvPr>
          <p:cNvSpPr/>
          <p:nvPr/>
        </p:nvSpPr>
        <p:spPr>
          <a:xfrm>
            <a:off x="8405269" y="3944373"/>
            <a:ext cx="228108" cy="229049"/>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139" name="Shape 116" descr="Florida," title="Florida">
            <a:extLst>
              <a:ext uri="{FF2B5EF4-FFF2-40B4-BE49-F238E27FC236}">
                <a16:creationId xmlns:a16="http://schemas.microsoft.com/office/drawing/2014/main" id="{91062C9E-01DB-4464-AEA9-20DF341C1E89}"/>
              </a:ext>
            </a:extLst>
          </p:cNvPr>
          <p:cNvSpPr/>
          <p:nvPr/>
        </p:nvSpPr>
        <p:spPr>
          <a:xfrm>
            <a:off x="7164241" y="5659582"/>
            <a:ext cx="1378856" cy="1049785"/>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3" name="Shape 103" descr="Wisconsin, varies by utility, 10 percent by 2015 statewide." title="Wisconsin">
            <a:extLst>
              <a:ext uri="{FF2B5EF4-FFF2-40B4-BE49-F238E27FC236}">
                <a16:creationId xmlns:a16="http://schemas.microsoft.com/office/drawing/2014/main" id="{BAD1748B-BF1D-49A8-A163-3B7C96B0A12C}"/>
              </a:ext>
            </a:extLst>
          </p:cNvPr>
          <p:cNvSpPr/>
          <p:nvPr/>
        </p:nvSpPr>
        <p:spPr>
          <a:xfrm>
            <a:off x="6173333" y="2835166"/>
            <a:ext cx="801243" cy="820941"/>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4" name="Shape 64" descr="Colorado, 30 percent by 2020 for investor owned utilities. 10 percent by 2020 for cooperative and large municipal utilities." title="Colorado">
            <a:extLst>
              <a:ext uri="{FF2B5EF4-FFF2-40B4-BE49-F238E27FC236}">
                <a16:creationId xmlns:a16="http://schemas.microsoft.com/office/drawing/2014/main" id="{CBE59528-4F03-4E1A-8742-870AEE80B14C}"/>
              </a:ext>
            </a:extLst>
          </p:cNvPr>
          <p:cNvSpPr/>
          <p:nvPr/>
        </p:nvSpPr>
        <p:spPr>
          <a:xfrm>
            <a:off x="3834834" y="3873558"/>
            <a:ext cx="1081069" cy="824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8" name="Shape 77" descr="Iowa, 105 mega watts." title="Iowa">
            <a:extLst>
              <a:ext uri="{FF2B5EF4-FFF2-40B4-BE49-F238E27FC236}">
                <a16:creationId xmlns:a16="http://schemas.microsoft.com/office/drawing/2014/main" id="{A2A018FC-215E-48B9-A42C-5E1B118ED554}"/>
              </a:ext>
            </a:extLst>
          </p:cNvPr>
          <p:cNvSpPr/>
          <p:nvPr/>
        </p:nvSpPr>
        <p:spPr>
          <a:xfrm>
            <a:off x="5677795" y="3463953"/>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9" name="Title 1">
            <a:extLst>
              <a:ext uri="{FF2B5EF4-FFF2-40B4-BE49-F238E27FC236}">
                <a16:creationId xmlns:a16="http://schemas.microsoft.com/office/drawing/2014/main" id="{72AD4AFE-5764-4368-9AB5-7E89F866D0C7}"/>
              </a:ext>
            </a:extLst>
          </p:cNvPr>
          <p:cNvSpPr txBox="1">
            <a:spLocks/>
          </p:cNvSpPr>
          <p:nvPr/>
        </p:nvSpPr>
        <p:spPr>
          <a:xfrm>
            <a:off x="544974" y="1351218"/>
            <a:ext cx="10405017" cy="1257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Anticipated, Proposed or Enacted 100% Clean Energy Standards</a:t>
            </a: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via Bill or Executive Order	 </a:t>
            </a:r>
            <a:r>
              <a:rPr kumimoji="0" lang="en-US" sz="2000" b="1" i="1" u="none" strike="noStrike" kern="1200" cap="none" spc="0" normalizeH="0" baseline="0" noProof="0" dirty="0">
                <a:ln>
                  <a:noFill/>
                </a:ln>
                <a:solidFill>
                  <a:prstClr val="black"/>
                </a:solidFill>
                <a:effectLst/>
                <a:uLnTx/>
                <a:uFillTx/>
                <a:latin typeface="Avenir Medium"/>
                <a:ea typeface="+mj-ea"/>
                <a:cs typeface="Avenir Medium"/>
              </a:rPr>
              <a:t>AUGUST 2019</a:t>
            </a:r>
          </a:p>
        </p:txBody>
      </p:sp>
      <p:sp>
        <p:nvSpPr>
          <p:cNvPr id="130" name="Text Box 279">
            <a:extLst>
              <a:ext uri="{FF2B5EF4-FFF2-40B4-BE49-F238E27FC236}">
                <a16:creationId xmlns:a16="http://schemas.microsoft.com/office/drawing/2014/main" id="{376E57AD-8EBF-4B3A-9C69-68A6A1F31196}"/>
              </a:ext>
            </a:extLst>
          </p:cNvPr>
          <p:cNvSpPr txBox="1">
            <a:spLocks noChangeArrowheads="1"/>
          </p:cNvSpPr>
          <p:nvPr/>
        </p:nvSpPr>
        <p:spPr bwMode="auto">
          <a:xfrm>
            <a:off x="141727" y="2070341"/>
            <a:ext cx="2565697" cy="258532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charset="0"/>
                <a:ea typeface="Helvetica" charset="0"/>
                <a:cs typeface="Helvetica" charset="0"/>
              </a:rPr>
              <a:t>HI: </a:t>
            </a:r>
            <a:r>
              <a:rPr kumimoji="0" lang="en-US" sz="1400" b="0" i="0" u="none" strike="noStrike" kern="1200" cap="none" spc="0" normalizeH="0" baseline="0" noProof="0" dirty="0">
                <a:ln>
                  <a:noFill/>
                </a:ln>
                <a:solidFill>
                  <a:prstClr val="black"/>
                </a:solidFill>
                <a:effectLst/>
                <a:uLnTx/>
                <a:uFillTx/>
                <a:latin typeface="Helvetica" charset="0"/>
                <a:ea typeface="Helvetica" charset="0"/>
                <a:cs typeface="Helvetica" charset="0"/>
              </a:rPr>
              <a:t>2045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CA: </a:t>
            </a:r>
            <a:r>
              <a:rPr lang="en-US" sz="1400" dirty="0">
                <a:solidFill>
                  <a:prstClr val="black"/>
                </a:solidFill>
                <a:latin typeface="Helvetica" charset="0"/>
                <a:ea typeface="Helvetica" charset="0"/>
                <a:cs typeface="Helvetica" charset="0"/>
              </a:rPr>
              <a:t>2045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DC: </a:t>
            </a:r>
            <a:r>
              <a:rPr lang="en-US" sz="1400" dirty="0">
                <a:solidFill>
                  <a:prstClr val="black"/>
                </a:solidFill>
                <a:latin typeface="Helvetica" charset="0"/>
                <a:ea typeface="Helvetica" charset="0"/>
                <a:cs typeface="Helvetica" charset="0"/>
              </a:rPr>
              <a:t>2032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NY: </a:t>
            </a:r>
            <a:r>
              <a:rPr lang="en-US" sz="1400" dirty="0">
                <a:solidFill>
                  <a:prstClr val="black"/>
                </a:solidFill>
                <a:latin typeface="Helvetica" charset="0"/>
                <a:ea typeface="Helvetica" charset="0"/>
                <a:cs typeface="Helvetica" charset="0"/>
              </a:rPr>
              <a:t>2040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WA: </a:t>
            </a:r>
            <a:r>
              <a:rPr lang="en-US" sz="1400" dirty="0">
                <a:solidFill>
                  <a:prstClr val="black"/>
                </a:solidFill>
                <a:latin typeface="Helvetica" charset="0"/>
                <a:ea typeface="Helvetica" charset="0"/>
                <a:cs typeface="Helvetica" charset="0"/>
              </a:rPr>
              <a:t>2045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NM: </a:t>
            </a:r>
            <a:r>
              <a:rPr lang="en-US" sz="1400" dirty="0">
                <a:solidFill>
                  <a:prstClr val="black"/>
                </a:solidFill>
                <a:latin typeface="Helvetica" charset="0"/>
                <a:ea typeface="Helvetica" charset="0"/>
                <a:cs typeface="Helvetica" charset="0"/>
              </a:rPr>
              <a:t>2045-2050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NV: </a:t>
            </a:r>
            <a:r>
              <a:rPr lang="en-US" sz="1400" dirty="0">
                <a:solidFill>
                  <a:prstClr val="black"/>
                </a:solidFill>
                <a:latin typeface="Helvetica" charset="0"/>
                <a:ea typeface="Helvetica" charset="0"/>
                <a:cs typeface="Helvetica" charset="0"/>
              </a:rPr>
              <a:t>2050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CO: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ME: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PR: </a:t>
            </a:r>
            <a:r>
              <a:rPr lang="en-US" sz="1400" dirty="0">
                <a:solidFill>
                  <a:prstClr val="black"/>
                </a:solidFill>
                <a:latin typeface="Helvetica" charset="0"/>
                <a:ea typeface="Helvetica" charset="0"/>
                <a:cs typeface="Helvetica" charset="0"/>
              </a:rPr>
              <a:t>2050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WI: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NJ: </a:t>
            </a:r>
            <a:r>
              <a:rPr lang="en-US" sz="1400" dirty="0">
                <a:solidFill>
                  <a:prstClr val="black"/>
                </a:solidFill>
                <a:latin typeface="Helvetica" charset="0"/>
                <a:ea typeface="Helvetica" charset="0"/>
                <a:cs typeface="Helvetica" charset="0"/>
              </a:rPr>
              <a:t>2050 (Clean)</a:t>
            </a:r>
          </a:p>
        </p:txBody>
      </p:sp>
      <p:sp>
        <p:nvSpPr>
          <p:cNvPr id="131" name="Shape 91" descr="New Jersey, 20.38 percent by 2021, plus 4.1% solar by 2028." title="New Jersey">
            <a:extLst>
              <a:ext uri="{FF2B5EF4-FFF2-40B4-BE49-F238E27FC236}">
                <a16:creationId xmlns:a16="http://schemas.microsoft.com/office/drawing/2014/main" id="{07EB6B89-E04F-4E04-BF70-4EE7ADA652BB}"/>
              </a:ext>
            </a:extLst>
          </p:cNvPr>
          <p:cNvSpPr/>
          <p:nvPr/>
        </p:nvSpPr>
        <p:spPr>
          <a:xfrm>
            <a:off x="8723100" y="3535513"/>
            <a:ext cx="203931" cy="451894"/>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Tree>
    <p:extLst>
      <p:ext uri="{BB962C8B-B14F-4D97-AF65-F5344CB8AC3E}">
        <p14:creationId xmlns:p14="http://schemas.microsoft.com/office/powerpoint/2010/main" val="324907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43" grpId="0" animBg="1"/>
      <p:bldP spid="1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2CA0DA-A798-45D9-AB68-21922A9F804D}"/>
              </a:ext>
            </a:extLst>
          </p:cNvPr>
          <p:cNvPicPr>
            <a:picLocks noChangeAspect="1"/>
          </p:cNvPicPr>
          <p:nvPr/>
        </p:nvPicPr>
        <p:blipFill rotWithShape="1">
          <a:blip r:embed="rId3">
            <a:extLst>
              <a:ext uri="{28A0092B-C50C-407E-A947-70E740481C1C}">
                <a14:useLocalDpi xmlns:a14="http://schemas.microsoft.com/office/drawing/2010/main" val="0"/>
              </a:ext>
            </a:extLst>
          </a:blip>
          <a:srcRect t="7037" b="72223"/>
          <a:stretch/>
        </p:blipFill>
        <p:spPr>
          <a:xfrm>
            <a:off x="0" y="-28244"/>
            <a:ext cx="12192000" cy="1422400"/>
          </a:xfrm>
          <a:prstGeom prst="rect">
            <a:avLst/>
          </a:prstGeom>
        </p:spPr>
      </p:pic>
      <p:grpSp>
        <p:nvGrpSpPr>
          <p:cNvPr id="110" name="Group 109">
            <a:extLst>
              <a:ext uri="{FF2B5EF4-FFF2-40B4-BE49-F238E27FC236}">
                <a16:creationId xmlns:a16="http://schemas.microsoft.com/office/drawing/2014/main" id="{81503620-1EA2-7B4B-AE20-26C8D587518E}"/>
              </a:ext>
            </a:extLst>
          </p:cNvPr>
          <p:cNvGrpSpPr/>
          <p:nvPr/>
        </p:nvGrpSpPr>
        <p:grpSpPr>
          <a:xfrm>
            <a:off x="795502" y="2115069"/>
            <a:ext cx="8832193" cy="4668361"/>
            <a:chOff x="724400" y="1639678"/>
            <a:chExt cx="6624145" cy="3501271"/>
          </a:xfrm>
        </p:grpSpPr>
        <p:grpSp>
          <p:nvGrpSpPr>
            <p:cNvPr id="7" name="Group 6">
              <a:extLst>
                <a:ext uri="{FF2B5EF4-FFF2-40B4-BE49-F238E27FC236}">
                  <a16:creationId xmlns:a16="http://schemas.microsoft.com/office/drawing/2014/main" id="{D5842B5F-1457-7249-B49E-79A323C76949}"/>
                </a:ext>
              </a:extLst>
            </p:cNvPr>
            <p:cNvGrpSpPr/>
            <p:nvPr/>
          </p:nvGrpSpPr>
          <p:grpSpPr>
            <a:xfrm>
              <a:off x="1411031" y="1639678"/>
              <a:ext cx="5937514" cy="3501271"/>
              <a:chOff x="1221639" y="1139608"/>
              <a:chExt cx="7196987" cy="4243965"/>
            </a:xfrm>
          </p:grpSpPr>
          <p:sp>
            <p:nvSpPr>
              <p:cNvPr id="8" name="Shape 58" descr="Arizona, 15 percent by 2025." title="Arizona">
                <a:extLst>
                  <a:ext uri="{FF2B5EF4-FFF2-40B4-BE49-F238E27FC236}">
                    <a16:creationId xmlns:a16="http://schemas.microsoft.com/office/drawing/2014/main" id="{ED4B37BE-3415-8047-96EF-904774FEE448}"/>
                  </a:ext>
                </a:extLst>
              </p:cNvPr>
              <p:cNvSpPr/>
              <p:nvPr/>
            </p:nvSpPr>
            <p:spPr>
              <a:xfrm>
                <a:off x="2222370" y="3315863"/>
                <a:ext cx="913795" cy="1048626"/>
              </a:xfrm>
              <a:custGeom>
                <a:avLst/>
                <a:gdLst/>
                <a:ahLst/>
                <a:cxnLst/>
                <a:rect l="0" t="0" r="0" b="0"/>
                <a:pathLst>
                  <a:path w="120000" h="120000" extrusionOk="0">
                    <a:moveTo>
                      <a:pt x="0" y="82912"/>
                    </a:moveTo>
                    <a:lnTo>
                      <a:pt x="2315" y="80416"/>
                    </a:lnTo>
                    <a:lnTo>
                      <a:pt x="5684" y="80416"/>
                    </a:lnTo>
                    <a:lnTo>
                      <a:pt x="7578" y="75423"/>
                    </a:lnTo>
                    <a:lnTo>
                      <a:pt x="6105" y="75066"/>
                    </a:lnTo>
                    <a:lnTo>
                      <a:pt x="3999" y="73283"/>
                    </a:lnTo>
                    <a:lnTo>
                      <a:pt x="4842" y="67934"/>
                    </a:lnTo>
                    <a:lnTo>
                      <a:pt x="6526" y="67043"/>
                    </a:lnTo>
                    <a:lnTo>
                      <a:pt x="9894" y="62407"/>
                    </a:lnTo>
                    <a:lnTo>
                      <a:pt x="10947" y="57236"/>
                    </a:lnTo>
                    <a:lnTo>
                      <a:pt x="11789" y="56701"/>
                    </a:lnTo>
                    <a:lnTo>
                      <a:pt x="12842" y="54918"/>
                    </a:lnTo>
                    <a:lnTo>
                      <a:pt x="16210" y="53848"/>
                    </a:lnTo>
                    <a:lnTo>
                      <a:pt x="18315" y="52600"/>
                    </a:lnTo>
                    <a:lnTo>
                      <a:pt x="18947" y="51530"/>
                    </a:lnTo>
                    <a:lnTo>
                      <a:pt x="15157" y="48142"/>
                    </a:lnTo>
                    <a:lnTo>
                      <a:pt x="15157" y="47072"/>
                    </a:lnTo>
                    <a:lnTo>
                      <a:pt x="13894" y="42436"/>
                    </a:lnTo>
                    <a:lnTo>
                      <a:pt x="12210" y="39762"/>
                    </a:lnTo>
                    <a:lnTo>
                      <a:pt x="12421" y="36731"/>
                    </a:lnTo>
                    <a:lnTo>
                      <a:pt x="14315" y="32273"/>
                    </a:lnTo>
                    <a:lnTo>
                      <a:pt x="14315" y="22466"/>
                    </a:lnTo>
                    <a:lnTo>
                      <a:pt x="15157" y="19970"/>
                    </a:lnTo>
                    <a:lnTo>
                      <a:pt x="14526" y="15690"/>
                    </a:lnTo>
                    <a:lnTo>
                      <a:pt x="19157" y="15156"/>
                    </a:lnTo>
                    <a:lnTo>
                      <a:pt x="23368" y="18187"/>
                    </a:lnTo>
                    <a:lnTo>
                      <a:pt x="27368" y="15512"/>
                    </a:lnTo>
                    <a:lnTo>
                      <a:pt x="29684" y="2852"/>
                    </a:lnTo>
                    <a:lnTo>
                      <a:pt x="30526" y="0"/>
                    </a:lnTo>
                    <a:lnTo>
                      <a:pt x="36210" y="713"/>
                    </a:lnTo>
                    <a:lnTo>
                      <a:pt x="42315" y="1426"/>
                    </a:lnTo>
                    <a:lnTo>
                      <a:pt x="50736" y="2674"/>
                    </a:lnTo>
                    <a:lnTo>
                      <a:pt x="51368" y="2674"/>
                    </a:lnTo>
                    <a:lnTo>
                      <a:pt x="53684" y="2852"/>
                    </a:lnTo>
                    <a:lnTo>
                      <a:pt x="57263" y="3387"/>
                    </a:lnTo>
                    <a:lnTo>
                      <a:pt x="71157" y="4814"/>
                    </a:lnTo>
                    <a:lnTo>
                      <a:pt x="75789" y="5527"/>
                    </a:lnTo>
                    <a:lnTo>
                      <a:pt x="77263" y="5527"/>
                    </a:lnTo>
                    <a:lnTo>
                      <a:pt x="80210" y="5884"/>
                    </a:lnTo>
                    <a:lnTo>
                      <a:pt x="84842" y="6419"/>
                    </a:lnTo>
                    <a:lnTo>
                      <a:pt x="89263" y="6775"/>
                    </a:lnTo>
                    <a:lnTo>
                      <a:pt x="93894" y="7310"/>
                    </a:lnTo>
                    <a:lnTo>
                      <a:pt x="94315" y="7488"/>
                    </a:lnTo>
                    <a:lnTo>
                      <a:pt x="102526" y="8380"/>
                    </a:lnTo>
                    <a:lnTo>
                      <a:pt x="109263" y="9093"/>
                    </a:lnTo>
                    <a:lnTo>
                      <a:pt x="111578" y="9271"/>
                    </a:lnTo>
                    <a:lnTo>
                      <a:pt x="119789" y="9985"/>
                    </a:lnTo>
                    <a:lnTo>
                      <a:pt x="119157" y="14799"/>
                    </a:lnTo>
                    <a:lnTo>
                      <a:pt x="118526" y="19613"/>
                    </a:lnTo>
                    <a:lnTo>
                      <a:pt x="117052" y="29242"/>
                    </a:lnTo>
                    <a:lnTo>
                      <a:pt x="115789" y="38514"/>
                    </a:lnTo>
                    <a:lnTo>
                      <a:pt x="115789" y="38870"/>
                    </a:lnTo>
                    <a:lnTo>
                      <a:pt x="114526" y="49390"/>
                    </a:lnTo>
                    <a:lnTo>
                      <a:pt x="113894" y="52778"/>
                    </a:lnTo>
                    <a:lnTo>
                      <a:pt x="113894" y="52956"/>
                    </a:lnTo>
                    <a:lnTo>
                      <a:pt x="113473" y="57057"/>
                    </a:lnTo>
                    <a:lnTo>
                      <a:pt x="113052" y="60624"/>
                    </a:lnTo>
                    <a:lnTo>
                      <a:pt x="112000" y="68112"/>
                    </a:lnTo>
                    <a:lnTo>
                      <a:pt x="111578" y="72213"/>
                    </a:lnTo>
                    <a:lnTo>
                      <a:pt x="111578" y="72748"/>
                    </a:lnTo>
                    <a:lnTo>
                      <a:pt x="111578" y="73105"/>
                    </a:lnTo>
                    <a:lnTo>
                      <a:pt x="110105" y="83447"/>
                    </a:lnTo>
                    <a:lnTo>
                      <a:pt x="110105" y="84338"/>
                    </a:lnTo>
                    <a:lnTo>
                      <a:pt x="109473" y="87369"/>
                    </a:lnTo>
                    <a:lnTo>
                      <a:pt x="108842" y="91827"/>
                    </a:lnTo>
                    <a:lnTo>
                      <a:pt x="108842" y="92362"/>
                    </a:lnTo>
                    <a:lnTo>
                      <a:pt x="108210" y="96998"/>
                    </a:lnTo>
                    <a:lnTo>
                      <a:pt x="108000" y="98424"/>
                    </a:lnTo>
                    <a:lnTo>
                      <a:pt x="105894" y="115542"/>
                    </a:lnTo>
                    <a:lnTo>
                      <a:pt x="105894" y="116077"/>
                    </a:lnTo>
                    <a:lnTo>
                      <a:pt x="105263" y="119821"/>
                    </a:lnTo>
                    <a:lnTo>
                      <a:pt x="78105" y="116968"/>
                    </a:lnTo>
                    <a:lnTo>
                      <a:pt x="66526" y="115720"/>
                    </a:lnTo>
                    <a:lnTo>
                      <a:pt x="61894" y="113580"/>
                    </a:lnTo>
                    <a:lnTo>
                      <a:pt x="61263" y="113224"/>
                    </a:lnTo>
                    <a:lnTo>
                      <a:pt x="58526" y="112332"/>
                    </a:lnTo>
                    <a:lnTo>
                      <a:pt x="25894" y="96998"/>
                    </a:lnTo>
                    <a:lnTo>
                      <a:pt x="2315" y="85586"/>
                    </a:lnTo>
                    <a:lnTo>
                      <a:pt x="0" y="829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 name="Shape 59" descr="California, 33 percent by 2020." title="California">
                <a:extLst>
                  <a:ext uri="{FF2B5EF4-FFF2-40B4-BE49-F238E27FC236}">
                    <a16:creationId xmlns:a16="http://schemas.microsoft.com/office/drawing/2014/main" id="{E39F9DF1-86A3-754C-89A5-9181EE900590}"/>
                  </a:ext>
                </a:extLst>
              </p:cNvPr>
              <p:cNvSpPr/>
              <p:nvPr/>
            </p:nvSpPr>
            <p:spPr>
              <a:xfrm>
                <a:off x="1221639" y="2224958"/>
                <a:ext cx="1150802" cy="1808103"/>
              </a:xfrm>
              <a:custGeom>
                <a:avLst/>
                <a:gdLst/>
                <a:ahLst/>
                <a:cxnLst/>
                <a:rect l="0" t="0" r="0" b="0"/>
                <a:pathLst>
                  <a:path w="120000" h="120000" extrusionOk="0">
                    <a:moveTo>
                      <a:pt x="106108" y="119896"/>
                    </a:moveTo>
                    <a:lnTo>
                      <a:pt x="106610" y="119896"/>
                    </a:lnTo>
                    <a:lnTo>
                      <a:pt x="109288" y="119896"/>
                    </a:lnTo>
                    <a:lnTo>
                      <a:pt x="110627" y="117007"/>
                    </a:lnTo>
                    <a:lnTo>
                      <a:pt x="109623" y="116698"/>
                    </a:lnTo>
                    <a:lnTo>
                      <a:pt x="107949" y="115666"/>
                    </a:lnTo>
                    <a:lnTo>
                      <a:pt x="108619" y="112570"/>
                    </a:lnTo>
                    <a:lnTo>
                      <a:pt x="109958" y="112055"/>
                    </a:lnTo>
                    <a:lnTo>
                      <a:pt x="112635" y="109372"/>
                    </a:lnTo>
                    <a:lnTo>
                      <a:pt x="113472" y="106380"/>
                    </a:lnTo>
                    <a:lnTo>
                      <a:pt x="114142" y="106070"/>
                    </a:lnTo>
                    <a:lnTo>
                      <a:pt x="114811" y="105038"/>
                    </a:lnTo>
                    <a:lnTo>
                      <a:pt x="117656" y="104316"/>
                    </a:lnTo>
                    <a:lnTo>
                      <a:pt x="119330" y="103594"/>
                    </a:lnTo>
                    <a:lnTo>
                      <a:pt x="119832" y="103078"/>
                    </a:lnTo>
                    <a:lnTo>
                      <a:pt x="116652" y="101014"/>
                    </a:lnTo>
                    <a:lnTo>
                      <a:pt x="116652" y="100498"/>
                    </a:lnTo>
                    <a:lnTo>
                      <a:pt x="115815" y="97712"/>
                    </a:lnTo>
                    <a:lnTo>
                      <a:pt x="114476" y="96165"/>
                    </a:lnTo>
                    <a:lnTo>
                      <a:pt x="114644" y="94411"/>
                    </a:lnTo>
                    <a:lnTo>
                      <a:pt x="111129" y="91418"/>
                    </a:lnTo>
                    <a:lnTo>
                      <a:pt x="107280" y="88116"/>
                    </a:lnTo>
                    <a:lnTo>
                      <a:pt x="102761" y="84092"/>
                    </a:lnTo>
                    <a:lnTo>
                      <a:pt x="101422" y="82957"/>
                    </a:lnTo>
                    <a:lnTo>
                      <a:pt x="99748" y="81410"/>
                    </a:lnTo>
                    <a:lnTo>
                      <a:pt x="99581" y="81410"/>
                    </a:lnTo>
                    <a:lnTo>
                      <a:pt x="95397" y="77798"/>
                    </a:lnTo>
                    <a:lnTo>
                      <a:pt x="92217" y="74806"/>
                    </a:lnTo>
                    <a:lnTo>
                      <a:pt x="85020" y="68615"/>
                    </a:lnTo>
                    <a:lnTo>
                      <a:pt x="80836" y="64901"/>
                    </a:lnTo>
                    <a:lnTo>
                      <a:pt x="79832" y="64178"/>
                    </a:lnTo>
                    <a:lnTo>
                      <a:pt x="77322" y="62012"/>
                    </a:lnTo>
                    <a:lnTo>
                      <a:pt x="76820" y="61599"/>
                    </a:lnTo>
                    <a:lnTo>
                      <a:pt x="74979" y="59948"/>
                    </a:lnTo>
                    <a:lnTo>
                      <a:pt x="70794" y="56337"/>
                    </a:lnTo>
                    <a:lnTo>
                      <a:pt x="67112" y="53035"/>
                    </a:lnTo>
                    <a:lnTo>
                      <a:pt x="65271" y="51384"/>
                    </a:lnTo>
                    <a:lnTo>
                      <a:pt x="62426" y="49114"/>
                    </a:lnTo>
                    <a:lnTo>
                      <a:pt x="61589" y="48288"/>
                    </a:lnTo>
                    <a:lnTo>
                      <a:pt x="61422" y="47979"/>
                    </a:lnTo>
                    <a:lnTo>
                      <a:pt x="60585" y="47566"/>
                    </a:lnTo>
                    <a:lnTo>
                      <a:pt x="58744" y="46018"/>
                    </a:lnTo>
                    <a:lnTo>
                      <a:pt x="57907" y="45090"/>
                    </a:lnTo>
                    <a:lnTo>
                      <a:pt x="57238" y="44574"/>
                    </a:lnTo>
                    <a:lnTo>
                      <a:pt x="55062" y="42717"/>
                    </a:lnTo>
                    <a:lnTo>
                      <a:pt x="54393" y="42098"/>
                    </a:lnTo>
                    <a:lnTo>
                      <a:pt x="54225" y="41788"/>
                    </a:lnTo>
                    <a:lnTo>
                      <a:pt x="53221" y="41272"/>
                    </a:lnTo>
                    <a:lnTo>
                      <a:pt x="53723" y="40343"/>
                    </a:lnTo>
                    <a:lnTo>
                      <a:pt x="53723" y="39931"/>
                    </a:lnTo>
                    <a:lnTo>
                      <a:pt x="53723" y="39828"/>
                    </a:lnTo>
                    <a:lnTo>
                      <a:pt x="53891" y="39415"/>
                    </a:lnTo>
                    <a:lnTo>
                      <a:pt x="54393" y="38383"/>
                    </a:lnTo>
                    <a:lnTo>
                      <a:pt x="54393" y="37661"/>
                    </a:lnTo>
                    <a:lnTo>
                      <a:pt x="54895" y="37042"/>
                    </a:lnTo>
                    <a:lnTo>
                      <a:pt x="55062" y="36216"/>
                    </a:lnTo>
                    <a:lnTo>
                      <a:pt x="55230" y="35700"/>
                    </a:lnTo>
                    <a:lnTo>
                      <a:pt x="55732" y="34256"/>
                    </a:lnTo>
                    <a:lnTo>
                      <a:pt x="56234" y="33224"/>
                    </a:lnTo>
                    <a:lnTo>
                      <a:pt x="57238" y="30644"/>
                    </a:lnTo>
                    <a:lnTo>
                      <a:pt x="59246" y="24660"/>
                    </a:lnTo>
                    <a:lnTo>
                      <a:pt x="62092" y="17024"/>
                    </a:lnTo>
                    <a:lnTo>
                      <a:pt x="62426" y="15270"/>
                    </a:lnTo>
                    <a:lnTo>
                      <a:pt x="64435" y="10730"/>
                    </a:lnTo>
                    <a:lnTo>
                      <a:pt x="65271" y="8254"/>
                    </a:lnTo>
                    <a:lnTo>
                      <a:pt x="62426" y="7841"/>
                    </a:lnTo>
                    <a:lnTo>
                      <a:pt x="61757" y="7841"/>
                    </a:lnTo>
                    <a:lnTo>
                      <a:pt x="53723" y="6500"/>
                    </a:lnTo>
                    <a:lnTo>
                      <a:pt x="51213" y="6294"/>
                    </a:lnTo>
                    <a:lnTo>
                      <a:pt x="48200" y="5778"/>
                    </a:lnTo>
                    <a:lnTo>
                      <a:pt x="46192" y="5571"/>
                    </a:lnTo>
                    <a:lnTo>
                      <a:pt x="39163" y="4436"/>
                    </a:lnTo>
                    <a:lnTo>
                      <a:pt x="36987" y="4127"/>
                    </a:lnTo>
                    <a:lnTo>
                      <a:pt x="35313" y="3817"/>
                    </a:lnTo>
                    <a:lnTo>
                      <a:pt x="25606" y="2373"/>
                    </a:lnTo>
                    <a:lnTo>
                      <a:pt x="24267" y="2063"/>
                    </a:lnTo>
                    <a:lnTo>
                      <a:pt x="23096" y="1960"/>
                    </a:lnTo>
                    <a:lnTo>
                      <a:pt x="21757" y="1857"/>
                    </a:lnTo>
                    <a:lnTo>
                      <a:pt x="20585" y="1547"/>
                    </a:lnTo>
                    <a:lnTo>
                      <a:pt x="19414" y="1341"/>
                    </a:lnTo>
                    <a:lnTo>
                      <a:pt x="18075" y="1134"/>
                    </a:lnTo>
                    <a:lnTo>
                      <a:pt x="17573" y="1134"/>
                    </a:lnTo>
                    <a:lnTo>
                      <a:pt x="15397" y="825"/>
                    </a:lnTo>
                    <a:lnTo>
                      <a:pt x="13054" y="412"/>
                    </a:lnTo>
                    <a:lnTo>
                      <a:pt x="11548" y="206"/>
                    </a:lnTo>
                    <a:lnTo>
                      <a:pt x="10376" y="0"/>
                    </a:lnTo>
                    <a:lnTo>
                      <a:pt x="8702" y="2373"/>
                    </a:lnTo>
                    <a:lnTo>
                      <a:pt x="9874" y="3404"/>
                    </a:lnTo>
                    <a:lnTo>
                      <a:pt x="9874" y="6087"/>
                    </a:lnTo>
                    <a:lnTo>
                      <a:pt x="9372" y="7016"/>
                    </a:lnTo>
                    <a:lnTo>
                      <a:pt x="7364" y="9595"/>
                    </a:lnTo>
                    <a:lnTo>
                      <a:pt x="6694" y="9595"/>
                    </a:lnTo>
                    <a:lnTo>
                      <a:pt x="6694" y="10421"/>
                    </a:lnTo>
                    <a:lnTo>
                      <a:pt x="7029" y="10421"/>
                    </a:lnTo>
                    <a:lnTo>
                      <a:pt x="7029" y="11040"/>
                    </a:lnTo>
                    <a:lnTo>
                      <a:pt x="6025" y="12278"/>
                    </a:lnTo>
                    <a:lnTo>
                      <a:pt x="1004" y="15889"/>
                    </a:lnTo>
                    <a:lnTo>
                      <a:pt x="836" y="17334"/>
                    </a:lnTo>
                    <a:lnTo>
                      <a:pt x="0" y="18469"/>
                    </a:lnTo>
                    <a:lnTo>
                      <a:pt x="2677" y="20739"/>
                    </a:lnTo>
                    <a:lnTo>
                      <a:pt x="3682" y="22184"/>
                    </a:lnTo>
                    <a:lnTo>
                      <a:pt x="5020" y="25382"/>
                    </a:lnTo>
                    <a:lnTo>
                      <a:pt x="5020" y="26723"/>
                    </a:lnTo>
                    <a:lnTo>
                      <a:pt x="3347" y="29303"/>
                    </a:lnTo>
                    <a:lnTo>
                      <a:pt x="3179" y="35184"/>
                    </a:lnTo>
                    <a:lnTo>
                      <a:pt x="4351" y="36629"/>
                    </a:lnTo>
                    <a:lnTo>
                      <a:pt x="7029" y="40137"/>
                    </a:lnTo>
                    <a:lnTo>
                      <a:pt x="8535" y="41272"/>
                    </a:lnTo>
                    <a:lnTo>
                      <a:pt x="8702" y="42820"/>
                    </a:lnTo>
                    <a:lnTo>
                      <a:pt x="9372" y="42923"/>
                    </a:lnTo>
                    <a:lnTo>
                      <a:pt x="9874" y="43542"/>
                    </a:lnTo>
                    <a:lnTo>
                      <a:pt x="9372" y="43542"/>
                    </a:lnTo>
                    <a:lnTo>
                      <a:pt x="9372" y="44987"/>
                    </a:lnTo>
                    <a:lnTo>
                      <a:pt x="8702" y="46431"/>
                    </a:lnTo>
                    <a:lnTo>
                      <a:pt x="9372" y="46122"/>
                    </a:lnTo>
                    <a:lnTo>
                      <a:pt x="10041" y="46225"/>
                    </a:lnTo>
                    <a:lnTo>
                      <a:pt x="11548" y="47463"/>
                    </a:lnTo>
                    <a:lnTo>
                      <a:pt x="12719" y="48185"/>
                    </a:lnTo>
                    <a:lnTo>
                      <a:pt x="13891" y="49320"/>
                    </a:lnTo>
                    <a:lnTo>
                      <a:pt x="14560" y="49320"/>
                    </a:lnTo>
                    <a:lnTo>
                      <a:pt x="14225" y="49527"/>
                    </a:lnTo>
                    <a:lnTo>
                      <a:pt x="13891" y="49527"/>
                    </a:lnTo>
                    <a:lnTo>
                      <a:pt x="13891" y="50455"/>
                    </a:lnTo>
                    <a:lnTo>
                      <a:pt x="12887" y="52828"/>
                    </a:lnTo>
                    <a:lnTo>
                      <a:pt x="13389" y="52828"/>
                    </a:lnTo>
                    <a:lnTo>
                      <a:pt x="13556" y="54273"/>
                    </a:lnTo>
                    <a:lnTo>
                      <a:pt x="12887" y="55717"/>
                    </a:lnTo>
                    <a:lnTo>
                      <a:pt x="13556" y="57162"/>
                    </a:lnTo>
                    <a:lnTo>
                      <a:pt x="14058" y="57472"/>
                    </a:lnTo>
                    <a:lnTo>
                      <a:pt x="15062" y="58916"/>
                    </a:lnTo>
                    <a:lnTo>
                      <a:pt x="16903" y="59742"/>
                    </a:lnTo>
                    <a:lnTo>
                      <a:pt x="18912" y="59948"/>
                    </a:lnTo>
                    <a:lnTo>
                      <a:pt x="19581" y="61289"/>
                    </a:lnTo>
                    <a:lnTo>
                      <a:pt x="18744" y="63353"/>
                    </a:lnTo>
                    <a:lnTo>
                      <a:pt x="17740" y="63869"/>
                    </a:lnTo>
                    <a:lnTo>
                      <a:pt x="17071" y="63456"/>
                    </a:lnTo>
                    <a:lnTo>
                      <a:pt x="16066" y="63869"/>
                    </a:lnTo>
                    <a:lnTo>
                      <a:pt x="16569" y="67893"/>
                    </a:lnTo>
                    <a:lnTo>
                      <a:pt x="17740" y="68512"/>
                    </a:lnTo>
                    <a:lnTo>
                      <a:pt x="20251" y="71401"/>
                    </a:lnTo>
                    <a:lnTo>
                      <a:pt x="20585" y="72846"/>
                    </a:lnTo>
                    <a:lnTo>
                      <a:pt x="21757" y="73981"/>
                    </a:lnTo>
                    <a:lnTo>
                      <a:pt x="21924" y="75116"/>
                    </a:lnTo>
                    <a:lnTo>
                      <a:pt x="23598" y="76147"/>
                    </a:lnTo>
                    <a:lnTo>
                      <a:pt x="24769" y="77798"/>
                    </a:lnTo>
                    <a:lnTo>
                      <a:pt x="26610" y="78830"/>
                    </a:lnTo>
                    <a:lnTo>
                      <a:pt x="26778" y="79552"/>
                    </a:lnTo>
                    <a:lnTo>
                      <a:pt x="25941" y="80791"/>
                    </a:lnTo>
                    <a:lnTo>
                      <a:pt x="27447" y="82235"/>
                    </a:lnTo>
                    <a:lnTo>
                      <a:pt x="28953" y="82751"/>
                    </a:lnTo>
                    <a:lnTo>
                      <a:pt x="28117" y="84402"/>
                    </a:lnTo>
                    <a:lnTo>
                      <a:pt x="28117" y="85537"/>
                    </a:lnTo>
                    <a:lnTo>
                      <a:pt x="26778" y="89045"/>
                    </a:lnTo>
                    <a:lnTo>
                      <a:pt x="30125" y="90593"/>
                    </a:lnTo>
                    <a:lnTo>
                      <a:pt x="35313" y="91315"/>
                    </a:lnTo>
                    <a:lnTo>
                      <a:pt x="36987" y="92141"/>
                    </a:lnTo>
                    <a:lnTo>
                      <a:pt x="40669" y="92450"/>
                    </a:lnTo>
                    <a:lnTo>
                      <a:pt x="42510" y="93276"/>
                    </a:lnTo>
                    <a:lnTo>
                      <a:pt x="45188" y="95030"/>
                    </a:lnTo>
                    <a:lnTo>
                      <a:pt x="46025" y="96577"/>
                    </a:lnTo>
                    <a:lnTo>
                      <a:pt x="49037" y="97919"/>
                    </a:lnTo>
                    <a:lnTo>
                      <a:pt x="53723" y="98641"/>
                    </a:lnTo>
                    <a:lnTo>
                      <a:pt x="55230" y="99157"/>
                    </a:lnTo>
                    <a:lnTo>
                      <a:pt x="56066" y="100601"/>
                    </a:lnTo>
                    <a:lnTo>
                      <a:pt x="56234" y="102355"/>
                    </a:lnTo>
                    <a:lnTo>
                      <a:pt x="57573" y="103078"/>
                    </a:lnTo>
                    <a:lnTo>
                      <a:pt x="59916" y="102871"/>
                    </a:lnTo>
                    <a:lnTo>
                      <a:pt x="61422" y="103903"/>
                    </a:lnTo>
                    <a:lnTo>
                      <a:pt x="62928" y="104935"/>
                    </a:lnTo>
                    <a:lnTo>
                      <a:pt x="66443" y="107618"/>
                    </a:lnTo>
                    <a:lnTo>
                      <a:pt x="67615" y="108546"/>
                    </a:lnTo>
                    <a:lnTo>
                      <a:pt x="69288" y="111126"/>
                    </a:lnTo>
                    <a:lnTo>
                      <a:pt x="69288" y="115356"/>
                    </a:lnTo>
                    <a:lnTo>
                      <a:pt x="70460" y="117007"/>
                    </a:lnTo>
                    <a:lnTo>
                      <a:pt x="70460" y="117936"/>
                    </a:lnTo>
                    <a:lnTo>
                      <a:pt x="85690" y="118658"/>
                    </a:lnTo>
                    <a:lnTo>
                      <a:pt x="106108" y="119896"/>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 name="Shape 60">
                <a:extLst>
                  <a:ext uri="{FF2B5EF4-FFF2-40B4-BE49-F238E27FC236}">
                    <a16:creationId xmlns:a16="http://schemas.microsoft.com/office/drawing/2014/main" id="{4774B588-62AD-4A4A-AB98-7AB8EB280AC1}"/>
                  </a:ext>
                </a:extLst>
              </p:cNvPr>
              <p:cNvSpPr/>
              <p:nvPr/>
            </p:nvSpPr>
            <p:spPr>
              <a:xfrm>
                <a:off x="1704665" y="3880907"/>
                <a:ext cx="36868" cy="38975"/>
              </a:xfrm>
              <a:custGeom>
                <a:avLst/>
                <a:gdLst/>
                <a:ahLst/>
                <a:cxnLst/>
                <a:rect l="0" t="0" r="0" b="0"/>
                <a:pathLst>
                  <a:path w="120000" h="120000" extrusionOk="0">
                    <a:moveTo>
                      <a:pt x="0" y="0"/>
                    </a:moveTo>
                    <a:lnTo>
                      <a:pt x="52173" y="115200"/>
                    </a:lnTo>
                    <a:lnTo>
                      <a:pt x="114782" y="115200"/>
                    </a:lnTo>
                    <a:lnTo>
                      <a:pt x="0"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 name="Shape 64" descr="Colorado, 30 percent by 2020 for investor owned utilities. 10 percent by 2020 for cooperative and large municipal utilities." title="Colorado">
                <a:extLst>
                  <a:ext uri="{FF2B5EF4-FFF2-40B4-BE49-F238E27FC236}">
                    <a16:creationId xmlns:a16="http://schemas.microsoft.com/office/drawing/2014/main" id="{3FC1D130-C2E5-184B-AF0D-A51015A9EBF3}"/>
                  </a:ext>
                </a:extLst>
              </p:cNvPr>
              <p:cNvSpPr/>
              <p:nvPr/>
            </p:nvSpPr>
            <p:spPr>
              <a:xfrm>
                <a:off x="3137693" y="2739945"/>
                <a:ext cx="982791" cy="749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 name="Shape 65" descr="Connecticut, 27% by 2020." title="Connecticut">
                <a:extLst>
                  <a:ext uri="{FF2B5EF4-FFF2-40B4-BE49-F238E27FC236}">
                    <a16:creationId xmlns:a16="http://schemas.microsoft.com/office/drawing/2014/main" id="{6C9451D7-A889-6246-AA05-69F8539CF901}"/>
                  </a:ext>
                </a:extLst>
              </p:cNvPr>
              <p:cNvSpPr/>
              <p:nvPr/>
            </p:nvSpPr>
            <p:spPr>
              <a:xfrm>
                <a:off x="7757813" y="2221601"/>
                <a:ext cx="240167" cy="229634"/>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 name="Shape 66" descr="Delaware, 25 percent by 2026." title="Delaware">
                <a:extLst>
                  <a:ext uri="{FF2B5EF4-FFF2-40B4-BE49-F238E27FC236}">
                    <a16:creationId xmlns:a16="http://schemas.microsoft.com/office/drawing/2014/main" id="{395C0A14-4B59-2F4F-92BD-D56418F50F56}"/>
                  </a:ext>
                </a:extLst>
              </p:cNvPr>
              <p:cNvSpPr/>
              <p:nvPr/>
            </p:nvSpPr>
            <p:spPr>
              <a:xfrm>
                <a:off x="7561212" y="2694654"/>
                <a:ext cx="146418" cy="234901"/>
              </a:xfrm>
              <a:custGeom>
                <a:avLst/>
                <a:gdLst/>
                <a:ahLst/>
                <a:cxnLst/>
                <a:rect l="0" t="0" r="0" b="0"/>
                <a:pathLst>
                  <a:path w="120000" h="120000" extrusionOk="0">
                    <a:moveTo>
                      <a:pt x="39560" y="39735"/>
                    </a:moveTo>
                    <a:lnTo>
                      <a:pt x="29010" y="29403"/>
                    </a:lnTo>
                    <a:lnTo>
                      <a:pt x="26373" y="21456"/>
                    </a:lnTo>
                    <a:lnTo>
                      <a:pt x="29010" y="20662"/>
                    </a:lnTo>
                    <a:lnTo>
                      <a:pt x="26373" y="18278"/>
                    </a:lnTo>
                    <a:lnTo>
                      <a:pt x="30329" y="10331"/>
                    </a:lnTo>
                    <a:lnTo>
                      <a:pt x="34285" y="3178"/>
                    </a:lnTo>
                    <a:lnTo>
                      <a:pt x="35604" y="794"/>
                    </a:lnTo>
                    <a:lnTo>
                      <a:pt x="25054" y="0"/>
                    </a:lnTo>
                    <a:lnTo>
                      <a:pt x="17142" y="794"/>
                    </a:lnTo>
                    <a:lnTo>
                      <a:pt x="15824" y="794"/>
                    </a:lnTo>
                    <a:lnTo>
                      <a:pt x="1318" y="10331"/>
                    </a:lnTo>
                    <a:lnTo>
                      <a:pt x="0" y="12715"/>
                    </a:lnTo>
                    <a:lnTo>
                      <a:pt x="0" y="18278"/>
                    </a:lnTo>
                    <a:lnTo>
                      <a:pt x="1318" y="19867"/>
                    </a:lnTo>
                    <a:lnTo>
                      <a:pt x="11868" y="42913"/>
                    </a:lnTo>
                    <a:lnTo>
                      <a:pt x="11868" y="44503"/>
                    </a:lnTo>
                    <a:lnTo>
                      <a:pt x="15824" y="49271"/>
                    </a:lnTo>
                    <a:lnTo>
                      <a:pt x="15824" y="50066"/>
                    </a:lnTo>
                    <a:lnTo>
                      <a:pt x="15824" y="52450"/>
                    </a:lnTo>
                    <a:lnTo>
                      <a:pt x="17142" y="52450"/>
                    </a:lnTo>
                    <a:lnTo>
                      <a:pt x="17142" y="54039"/>
                    </a:lnTo>
                    <a:lnTo>
                      <a:pt x="21098" y="59602"/>
                    </a:lnTo>
                    <a:lnTo>
                      <a:pt x="21098" y="60397"/>
                    </a:lnTo>
                    <a:lnTo>
                      <a:pt x="21098" y="61192"/>
                    </a:lnTo>
                    <a:lnTo>
                      <a:pt x="26373" y="73907"/>
                    </a:lnTo>
                    <a:lnTo>
                      <a:pt x="34285" y="88211"/>
                    </a:lnTo>
                    <a:lnTo>
                      <a:pt x="35604" y="93774"/>
                    </a:lnTo>
                    <a:lnTo>
                      <a:pt x="40879" y="102516"/>
                    </a:lnTo>
                    <a:lnTo>
                      <a:pt x="40879" y="104105"/>
                    </a:lnTo>
                    <a:lnTo>
                      <a:pt x="43516" y="108079"/>
                    </a:lnTo>
                    <a:lnTo>
                      <a:pt x="43516" y="109668"/>
                    </a:lnTo>
                    <a:lnTo>
                      <a:pt x="48791" y="119205"/>
                    </a:lnTo>
                    <a:lnTo>
                      <a:pt x="68571" y="116821"/>
                    </a:lnTo>
                    <a:lnTo>
                      <a:pt x="87032" y="114437"/>
                    </a:lnTo>
                    <a:lnTo>
                      <a:pt x="100219" y="112052"/>
                    </a:lnTo>
                    <a:lnTo>
                      <a:pt x="109450" y="111258"/>
                    </a:lnTo>
                    <a:lnTo>
                      <a:pt x="118681" y="109668"/>
                    </a:lnTo>
                    <a:lnTo>
                      <a:pt x="101538" y="81059"/>
                    </a:lnTo>
                    <a:lnTo>
                      <a:pt x="100219" y="83443"/>
                    </a:lnTo>
                    <a:lnTo>
                      <a:pt x="73846" y="72317"/>
                    </a:lnTo>
                    <a:lnTo>
                      <a:pt x="64615" y="64370"/>
                    </a:lnTo>
                    <a:lnTo>
                      <a:pt x="54065" y="48476"/>
                    </a:lnTo>
                    <a:lnTo>
                      <a:pt x="39560" y="3973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4" name="Shape 67">
                <a:extLst>
                  <a:ext uri="{FF2B5EF4-FFF2-40B4-BE49-F238E27FC236}">
                    <a16:creationId xmlns:a16="http://schemas.microsoft.com/office/drawing/2014/main" id="{EBB1B542-89D7-4549-B314-A29F5797F760}"/>
                  </a:ext>
                </a:extLst>
              </p:cNvPr>
              <p:cNvGrpSpPr/>
              <p:nvPr/>
            </p:nvGrpSpPr>
            <p:grpSpPr>
              <a:xfrm>
                <a:off x="1795175" y="4485338"/>
                <a:ext cx="899292" cy="710800"/>
                <a:chOff x="4919853" y="4871943"/>
                <a:chExt cx="512238" cy="404874"/>
              </a:xfrm>
            </p:grpSpPr>
            <p:sp>
              <p:nvSpPr>
                <p:cNvPr id="67" name="Shape 68" descr="Hawaii, 40 percent by 2030." title="Hawaii">
                  <a:extLst>
                    <a:ext uri="{FF2B5EF4-FFF2-40B4-BE49-F238E27FC236}">
                      <a16:creationId xmlns:a16="http://schemas.microsoft.com/office/drawing/2014/main" id="{E86877F3-CE03-DC43-8A2E-EB87AEC537CE}"/>
                    </a:ext>
                  </a:extLst>
                </p:cNvPr>
                <p:cNvSpPr/>
                <p:nvPr/>
              </p:nvSpPr>
              <p:spPr>
                <a:xfrm>
                  <a:off x="5321991" y="5134017"/>
                  <a:ext cx="110100" cy="142800"/>
                </a:xfrm>
                <a:custGeom>
                  <a:avLst/>
                  <a:gdLst/>
                  <a:ahLst/>
                  <a:cxnLst/>
                  <a:rect l="0" t="0" r="0" b="0"/>
                  <a:pathLst>
                    <a:path w="120000" h="120000" extrusionOk="0">
                      <a:moveTo>
                        <a:pt x="32000" y="120000"/>
                      </a:moveTo>
                      <a:lnTo>
                        <a:pt x="64000" y="90000"/>
                      </a:lnTo>
                      <a:lnTo>
                        <a:pt x="120000" y="72000"/>
                      </a:lnTo>
                      <a:lnTo>
                        <a:pt x="104000" y="54000"/>
                      </a:lnTo>
                      <a:lnTo>
                        <a:pt x="104000" y="48000"/>
                      </a:lnTo>
                      <a:lnTo>
                        <a:pt x="88000" y="48000"/>
                      </a:lnTo>
                      <a:lnTo>
                        <a:pt x="80000" y="36000"/>
                      </a:lnTo>
                      <a:lnTo>
                        <a:pt x="72000" y="24000"/>
                      </a:lnTo>
                      <a:lnTo>
                        <a:pt x="32000" y="6000"/>
                      </a:lnTo>
                      <a:lnTo>
                        <a:pt x="16000" y="0"/>
                      </a:lnTo>
                      <a:lnTo>
                        <a:pt x="8000" y="6000"/>
                      </a:lnTo>
                      <a:lnTo>
                        <a:pt x="0" y="48000"/>
                      </a:lnTo>
                      <a:lnTo>
                        <a:pt x="0" y="78000"/>
                      </a:lnTo>
                      <a:lnTo>
                        <a:pt x="0" y="90000"/>
                      </a:lnTo>
                      <a:lnTo>
                        <a:pt x="0" y="102000"/>
                      </a:lnTo>
                      <a:lnTo>
                        <a:pt x="16000" y="108000"/>
                      </a:lnTo>
                      <a:lnTo>
                        <a:pt x="24000" y="120000"/>
                      </a:lnTo>
                      <a:lnTo>
                        <a:pt x="32000" y="12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8" name="Shape 69">
                  <a:extLst>
                    <a:ext uri="{FF2B5EF4-FFF2-40B4-BE49-F238E27FC236}">
                      <a16:creationId xmlns:a16="http://schemas.microsoft.com/office/drawing/2014/main" id="{48FD4523-8A01-E249-8484-5A58FC102413}"/>
                    </a:ext>
                  </a:extLst>
                </p:cNvPr>
                <p:cNvSpPr/>
                <p:nvPr/>
              </p:nvSpPr>
              <p:spPr>
                <a:xfrm>
                  <a:off x="5256170" y="5056067"/>
                  <a:ext cx="58500" cy="42900"/>
                </a:xfrm>
                <a:custGeom>
                  <a:avLst/>
                  <a:gdLst/>
                  <a:ahLst/>
                  <a:cxnLst/>
                  <a:rect l="0" t="0" r="0" b="0"/>
                  <a:pathLst>
                    <a:path w="120000" h="120000" extrusionOk="0">
                      <a:moveTo>
                        <a:pt x="45000" y="40000"/>
                      </a:moveTo>
                      <a:lnTo>
                        <a:pt x="0" y="0"/>
                      </a:lnTo>
                      <a:lnTo>
                        <a:pt x="0" y="60000"/>
                      </a:lnTo>
                      <a:lnTo>
                        <a:pt x="30000" y="80000"/>
                      </a:lnTo>
                      <a:lnTo>
                        <a:pt x="30000" y="100000"/>
                      </a:lnTo>
                      <a:lnTo>
                        <a:pt x="60000" y="120000"/>
                      </a:lnTo>
                      <a:lnTo>
                        <a:pt x="120000" y="100000"/>
                      </a:lnTo>
                      <a:lnTo>
                        <a:pt x="120000" y="60000"/>
                      </a:lnTo>
                      <a:lnTo>
                        <a:pt x="105000" y="60000"/>
                      </a:lnTo>
                      <a:lnTo>
                        <a:pt x="75000" y="40000"/>
                      </a:lnTo>
                      <a:lnTo>
                        <a:pt x="45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9" name="Shape 70">
                  <a:extLst>
                    <a:ext uri="{FF2B5EF4-FFF2-40B4-BE49-F238E27FC236}">
                      <a16:creationId xmlns:a16="http://schemas.microsoft.com/office/drawing/2014/main" id="{51FB99B9-D950-FD48-8692-9A10D46CEFC4}"/>
                    </a:ext>
                  </a:extLst>
                </p:cNvPr>
                <p:cNvSpPr/>
                <p:nvPr/>
              </p:nvSpPr>
              <p:spPr>
                <a:xfrm>
                  <a:off x="5122539" y="4871943"/>
                  <a:ext cx="21600" cy="900"/>
                </a:xfrm>
                <a:custGeom>
                  <a:avLst/>
                  <a:gdLst/>
                  <a:ahLst/>
                  <a:cxnLst/>
                  <a:rect l="0" t="0" r="0" b="0"/>
                  <a:pathLst>
                    <a:path w="120000" h="120000" extrusionOk="0">
                      <a:moveTo>
                        <a:pt x="120000" y="0"/>
                      </a:moveTo>
                      <a:lnTo>
                        <a:pt x="0" y="0"/>
                      </a:lnTo>
                      <a:lnTo>
                        <a:pt x="120000" y="0"/>
                      </a:lnTo>
                      <a:close/>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0" name="Shape 71">
                  <a:extLst>
                    <a:ext uri="{FF2B5EF4-FFF2-40B4-BE49-F238E27FC236}">
                      <a16:creationId xmlns:a16="http://schemas.microsoft.com/office/drawing/2014/main" id="{8586E0E4-D10B-8444-8B7E-EB3834FA34FF}"/>
                    </a:ext>
                  </a:extLst>
                </p:cNvPr>
                <p:cNvSpPr/>
                <p:nvPr/>
              </p:nvSpPr>
              <p:spPr>
                <a:xfrm>
                  <a:off x="5190345" y="5042076"/>
                  <a:ext cx="58500" cy="14100"/>
                </a:xfrm>
                <a:custGeom>
                  <a:avLst/>
                  <a:gdLst/>
                  <a:ahLst/>
                  <a:cxnLst/>
                  <a:rect l="0" t="0" r="0" b="0"/>
                  <a:pathLst>
                    <a:path w="120000" h="120000" extrusionOk="0">
                      <a:moveTo>
                        <a:pt x="120000" y="0"/>
                      </a:moveTo>
                      <a:lnTo>
                        <a:pt x="15000" y="0"/>
                      </a:lnTo>
                      <a:lnTo>
                        <a:pt x="0" y="60000"/>
                      </a:lnTo>
                      <a:lnTo>
                        <a:pt x="15000" y="120000"/>
                      </a:lnTo>
                      <a:lnTo>
                        <a:pt x="120000" y="60000"/>
                      </a:lnTo>
                      <a:lnTo>
                        <a:pt x="105000" y="0"/>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1" name="Shape 72">
                  <a:extLst>
                    <a:ext uri="{FF2B5EF4-FFF2-40B4-BE49-F238E27FC236}">
                      <a16:creationId xmlns:a16="http://schemas.microsoft.com/office/drawing/2014/main" id="{305F3888-537C-2948-8EB3-69857860DE75}"/>
                    </a:ext>
                  </a:extLst>
                </p:cNvPr>
                <p:cNvSpPr/>
                <p:nvPr/>
              </p:nvSpPr>
              <p:spPr>
                <a:xfrm>
                  <a:off x="5094694" y="4992111"/>
                  <a:ext cx="65700" cy="36000"/>
                </a:xfrm>
                <a:custGeom>
                  <a:avLst/>
                  <a:gdLst/>
                  <a:ahLst/>
                  <a:cxnLst/>
                  <a:rect l="0" t="0" r="0" b="0"/>
                  <a:pathLst>
                    <a:path w="120000" h="120000" extrusionOk="0">
                      <a:moveTo>
                        <a:pt x="13333" y="24000"/>
                      </a:moveTo>
                      <a:lnTo>
                        <a:pt x="26666" y="72000"/>
                      </a:lnTo>
                      <a:lnTo>
                        <a:pt x="66666" y="96000"/>
                      </a:lnTo>
                      <a:lnTo>
                        <a:pt x="80000" y="120000"/>
                      </a:lnTo>
                      <a:lnTo>
                        <a:pt x="106666" y="120000"/>
                      </a:lnTo>
                      <a:lnTo>
                        <a:pt x="120000" y="120000"/>
                      </a:lnTo>
                      <a:lnTo>
                        <a:pt x="106666" y="72000"/>
                      </a:lnTo>
                      <a:lnTo>
                        <a:pt x="80000" y="48000"/>
                      </a:lnTo>
                      <a:lnTo>
                        <a:pt x="66666" y="0"/>
                      </a:lnTo>
                      <a:lnTo>
                        <a:pt x="40000" y="0"/>
                      </a:lnTo>
                      <a:lnTo>
                        <a:pt x="0" y="0"/>
                      </a:lnTo>
                      <a:lnTo>
                        <a:pt x="13333" y="24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2" name="Shape 74">
                  <a:extLst>
                    <a:ext uri="{FF2B5EF4-FFF2-40B4-BE49-F238E27FC236}">
                      <a16:creationId xmlns:a16="http://schemas.microsoft.com/office/drawing/2014/main" id="{8BCFDFC5-8DFA-6847-A0ED-F208E43F0B04}"/>
                    </a:ext>
                  </a:extLst>
                </p:cNvPr>
                <p:cNvSpPr/>
                <p:nvPr/>
              </p:nvSpPr>
              <p:spPr>
                <a:xfrm>
                  <a:off x="4963049" y="4928158"/>
                  <a:ext cx="51300" cy="36000"/>
                </a:xfrm>
                <a:custGeom>
                  <a:avLst/>
                  <a:gdLst/>
                  <a:ahLst/>
                  <a:cxnLst/>
                  <a:rect l="0" t="0" r="0" b="0"/>
                  <a:pathLst>
                    <a:path w="120000" h="120000" extrusionOk="0">
                      <a:moveTo>
                        <a:pt x="102857" y="96000"/>
                      </a:moveTo>
                      <a:lnTo>
                        <a:pt x="102857" y="48000"/>
                      </a:lnTo>
                      <a:lnTo>
                        <a:pt x="119999" y="24000"/>
                      </a:lnTo>
                      <a:lnTo>
                        <a:pt x="102857" y="0"/>
                      </a:lnTo>
                      <a:lnTo>
                        <a:pt x="17142" y="0"/>
                      </a:lnTo>
                      <a:lnTo>
                        <a:pt x="0" y="24000"/>
                      </a:lnTo>
                      <a:lnTo>
                        <a:pt x="17142" y="96000"/>
                      </a:lnTo>
                      <a:lnTo>
                        <a:pt x="51428" y="120000"/>
                      </a:lnTo>
                      <a:lnTo>
                        <a:pt x="102857" y="96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73" name="Shape 75">
                  <a:extLst>
                    <a:ext uri="{FF2B5EF4-FFF2-40B4-BE49-F238E27FC236}">
                      <a16:creationId xmlns:a16="http://schemas.microsoft.com/office/drawing/2014/main" id="{8229BBF6-40C5-5F4E-8775-B58491BCD423}"/>
                    </a:ext>
                  </a:extLst>
                </p:cNvPr>
                <p:cNvSpPr/>
                <p:nvPr/>
              </p:nvSpPr>
              <p:spPr>
                <a:xfrm>
                  <a:off x="4919853" y="4949141"/>
                  <a:ext cx="28800" cy="21900"/>
                </a:xfrm>
                <a:custGeom>
                  <a:avLst/>
                  <a:gdLst/>
                  <a:ahLst/>
                  <a:cxnLst/>
                  <a:rect l="0" t="0" r="0" b="0"/>
                  <a:pathLst>
                    <a:path w="120000" h="120000" extrusionOk="0">
                      <a:moveTo>
                        <a:pt x="120000" y="40000"/>
                      </a:moveTo>
                      <a:lnTo>
                        <a:pt x="60000" y="0"/>
                      </a:lnTo>
                      <a:lnTo>
                        <a:pt x="0" y="80000"/>
                      </a:lnTo>
                      <a:lnTo>
                        <a:pt x="0" y="120000"/>
                      </a:lnTo>
                      <a:lnTo>
                        <a:pt x="60000" y="120000"/>
                      </a:lnTo>
                      <a:lnTo>
                        <a:pt x="120000" y="80000"/>
                      </a:lnTo>
                      <a:lnTo>
                        <a:pt x="120000" y="40000"/>
                      </a:lnTo>
                      <a:close/>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15" name="Shape 76" descr="Illinois, 25 percent by 2025." title="Illinois">
                <a:extLst>
                  <a:ext uri="{FF2B5EF4-FFF2-40B4-BE49-F238E27FC236}">
                    <a16:creationId xmlns:a16="http://schemas.microsoft.com/office/drawing/2014/main" id="{A46232D2-FC98-C648-A93E-0353225C8C8C}"/>
                  </a:ext>
                </a:extLst>
              </p:cNvPr>
              <p:cNvSpPr/>
              <p:nvPr/>
            </p:nvSpPr>
            <p:spPr>
              <a:xfrm>
                <a:off x="5497291" y="2503697"/>
                <a:ext cx="554597" cy="948030"/>
              </a:xfrm>
              <a:custGeom>
                <a:avLst/>
                <a:gdLst/>
                <a:ahLst/>
                <a:cxnLst/>
                <a:rect l="0" t="0" r="0" b="0"/>
                <a:pathLst>
                  <a:path w="120000" h="120000" extrusionOk="0">
                    <a:moveTo>
                      <a:pt x="0" y="53596"/>
                    </a:moveTo>
                    <a:lnTo>
                      <a:pt x="0" y="52610"/>
                    </a:lnTo>
                    <a:lnTo>
                      <a:pt x="1387" y="50049"/>
                    </a:lnTo>
                    <a:lnTo>
                      <a:pt x="1734" y="49852"/>
                    </a:lnTo>
                    <a:lnTo>
                      <a:pt x="3121" y="49261"/>
                    </a:lnTo>
                    <a:lnTo>
                      <a:pt x="2774" y="45517"/>
                    </a:lnTo>
                    <a:lnTo>
                      <a:pt x="7976" y="44137"/>
                    </a:lnTo>
                    <a:lnTo>
                      <a:pt x="9017" y="43349"/>
                    </a:lnTo>
                    <a:lnTo>
                      <a:pt x="9364" y="43349"/>
                    </a:lnTo>
                    <a:lnTo>
                      <a:pt x="10057" y="42758"/>
                    </a:lnTo>
                    <a:lnTo>
                      <a:pt x="10057" y="41379"/>
                    </a:lnTo>
                    <a:lnTo>
                      <a:pt x="13179" y="35862"/>
                    </a:lnTo>
                    <a:lnTo>
                      <a:pt x="13179" y="34482"/>
                    </a:lnTo>
                    <a:lnTo>
                      <a:pt x="11445" y="32709"/>
                    </a:lnTo>
                    <a:lnTo>
                      <a:pt x="7976" y="30738"/>
                    </a:lnTo>
                    <a:lnTo>
                      <a:pt x="9017" y="28768"/>
                    </a:lnTo>
                    <a:lnTo>
                      <a:pt x="9364" y="27980"/>
                    </a:lnTo>
                    <a:lnTo>
                      <a:pt x="10751" y="26995"/>
                    </a:lnTo>
                    <a:lnTo>
                      <a:pt x="16647" y="26009"/>
                    </a:lnTo>
                    <a:lnTo>
                      <a:pt x="24971" y="24433"/>
                    </a:lnTo>
                    <a:lnTo>
                      <a:pt x="28439" y="23054"/>
                    </a:lnTo>
                    <a:lnTo>
                      <a:pt x="29132" y="19507"/>
                    </a:lnTo>
                    <a:lnTo>
                      <a:pt x="29826" y="18916"/>
                    </a:lnTo>
                    <a:lnTo>
                      <a:pt x="30867" y="18522"/>
                    </a:lnTo>
                    <a:lnTo>
                      <a:pt x="31213" y="18522"/>
                    </a:lnTo>
                    <a:lnTo>
                      <a:pt x="32947" y="16354"/>
                    </a:lnTo>
                    <a:lnTo>
                      <a:pt x="32947" y="15172"/>
                    </a:lnTo>
                    <a:lnTo>
                      <a:pt x="32947" y="13596"/>
                    </a:lnTo>
                    <a:lnTo>
                      <a:pt x="32947" y="13004"/>
                    </a:lnTo>
                    <a:lnTo>
                      <a:pt x="32254" y="11034"/>
                    </a:lnTo>
                    <a:lnTo>
                      <a:pt x="28786" y="10049"/>
                    </a:lnTo>
                    <a:lnTo>
                      <a:pt x="27745" y="9655"/>
                    </a:lnTo>
                    <a:lnTo>
                      <a:pt x="26011" y="9261"/>
                    </a:lnTo>
                    <a:lnTo>
                      <a:pt x="24971" y="8669"/>
                    </a:lnTo>
                    <a:lnTo>
                      <a:pt x="22890" y="5911"/>
                    </a:lnTo>
                    <a:lnTo>
                      <a:pt x="18728" y="4532"/>
                    </a:lnTo>
                    <a:lnTo>
                      <a:pt x="18034" y="3743"/>
                    </a:lnTo>
                    <a:lnTo>
                      <a:pt x="18034" y="3546"/>
                    </a:lnTo>
                    <a:lnTo>
                      <a:pt x="19768" y="3152"/>
                    </a:lnTo>
                    <a:lnTo>
                      <a:pt x="22543" y="3152"/>
                    </a:lnTo>
                    <a:lnTo>
                      <a:pt x="23930" y="3152"/>
                    </a:lnTo>
                    <a:lnTo>
                      <a:pt x="32254" y="2561"/>
                    </a:lnTo>
                    <a:lnTo>
                      <a:pt x="34682" y="2561"/>
                    </a:lnTo>
                    <a:lnTo>
                      <a:pt x="37803" y="2561"/>
                    </a:lnTo>
                    <a:lnTo>
                      <a:pt x="38843" y="2561"/>
                    </a:lnTo>
                    <a:lnTo>
                      <a:pt x="40231" y="2364"/>
                    </a:lnTo>
                    <a:lnTo>
                      <a:pt x="46127" y="2364"/>
                    </a:lnTo>
                    <a:lnTo>
                      <a:pt x="49595" y="2167"/>
                    </a:lnTo>
                    <a:lnTo>
                      <a:pt x="52369" y="2167"/>
                    </a:lnTo>
                    <a:lnTo>
                      <a:pt x="53063" y="2167"/>
                    </a:lnTo>
                    <a:lnTo>
                      <a:pt x="56184" y="1773"/>
                    </a:lnTo>
                    <a:lnTo>
                      <a:pt x="62080" y="1576"/>
                    </a:lnTo>
                    <a:lnTo>
                      <a:pt x="64855" y="1576"/>
                    </a:lnTo>
                    <a:lnTo>
                      <a:pt x="66936" y="1576"/>
                    </a:lnTo>
                    <a:lnTo>
                      <a:pt x="68670" y="1182"/>
                    </a:lnTo>
                    <a:lnTo>
                      <a:pt x="69710" y="1182"/>
                    </a:lnTo>
                    <a:lnTo>
                      <a:pt x="70404" y="1182"/>
                    </a:lnTo>
                    <a:lnTo>
                      <a:pt x="71098" y="1182"/>
                    </a:lnTo>
                    <a:lnTo>
                      <a:pt x="72138" y="1182"/>
                    </a:lnTo>
                    <a:lnTo>
                      <a:pt x="73526" y="985"/>
                    </a:lnTo>
                    <a:lnTo>
                      <a:pt x="82196" y="788"/>
                    </a:lnTo>
                    <a:lnTo>
                      <a:pt x="83930" y="394"/>
                    </a:lnTo>
                    <a:lnTo>
                      <a:pt x="85317" y="394"/>
                    </a:lnTo>
                    <a:lnTo>
                      <a:pt x="87052" y="394"/>
                    </a:lnTo>
                    <a:lnTo>
                      <a:pt x="90867" y="197"/>
                    </a:lnTo>
                    <a:lnTo>
                      <a:pt x="96416" y="0"/>
                    </a:lnTo>
                    <a:lnTo>
                      <a:pt x="96416" y="2364"/>
                    </a:lnTo>
                    <a:lnTo>
                      <a:pt x="96763" y="5123"/>
                    </a:lnTo>
                    <a:lnTo>
                      <a:pt x="98843" y="7093"/>
                    </a:lnTo>
                    <a:lnTo>
                      <a:pt x="101965" y="10246"/>
                    </a:lnTo>
                    <a:lnTo>
                      <a:pt x="104046" y="12807"/>
                    </a:lnTo>
                    <a:lnTo>
                      <a:pt x="106820" y="15960"/>
                    </a:lnTo>
                    <a:lnTo>
                      <a:pt x="107861" y="19507"/>
                    </a:lnTo>
                    <a:lnTo>
                      <a:pt x="107861" y="20098"/>
                    </a:lnTo>
                    <a:lnTo>
                      <a:pt x="107861" y="21280"/>
                    </a:lnTo>
                    <a:lnTo>
                      <a:pt x="108554" y="23448"/>
                    </a:lnTo>
                    <a:lnTo>
                      <a:pt x="108554" y="24236"/>
                    </a:lnTo>
                    <a:lnTo>
                      <a:pt x="108554" y="25024"/>
                    </a:lnTo>
                    <a:lnTo>
                      <a:pt x="108554" y="25221"/>
                    </a:lnTo>
                    <a:lnTo>
                      <a:pt x="108554" y="26009"/>
                    </a:lnTo>
                    <a:lnTo>
                      <a:pt x="109248" y="27783"/>
                    </a:lnTo>
                    <a:lnTo>
                      <a:pt x="109248" y="28571"/>
                    </a:lnTo>
                    <a:lnTo>
                      <a:pt x="109248" y="29359"/>
                    </a:lnTo>
                    <a:lnTo>
                      <a:pt x="109942" y="30935"/>
                    </a:lnTo>
                    <a:lnTo>
                      <a:pt x="109942" y="31330"/>
                    </a:lnTo>
                    <a:lnTo>
                      <a:pt x="109942" y="32315"/>
                    </a:lnTo>
                    <a:lnTo>
                      <a:pt x="110635" y="36650"/>
                    </a:lnTo>
                    <a:lnTo>
                      <a:pt x="111329" y="39211"/>
                    </a:lnTo>
                    <a:lnTo>
                      <a:pt x="111329" y="40591"/>
                    </a:lnTo>
                    <a:lnTo>
                      <a:pt x="111676" y="42167"/>
                    </a:lnTo>
                    <a:lnTo>
                      <a:pt x="111676" y="42561"/>
                    </a:lnTo>
                    <a:lnTo>
                      <a:pt x="111676" y="44137"/>
                    </a:lnTo>
                    <a:lnTo>
                      <a:pt x="112369" y="46108"/>
                    </a:lnTo>
                    <a:lnTo>
                      <a:pt x="112716" y="49261"/>
                    </a:lnTo>
                    <a:lnTo>
                      <a:pt x="112716" y="49852"/>
                    </a:lnTo>
                    <a:lnTo>
                      <a:pt x="113063" y="51231"/>
                    </a:lnTo>
                    <a:lnTo>
                      <a:pt x="113757" y="54975"/>
                    </a:lnTo>
                    <a:lnTo>
                      <a:pt x="114104" y="56748"/>
                    </a:lnTo>
                    <a:lnTo>
                      <a:pt x="114797" y="59113"/>
                    </a:lnTo>
                    <a:lnTo>
                      <a:pt x="115144" y="61083"/>
                    </a:lnTo>
                    <a:lnTo>
                      <a:pt x="115144" y="63251"/>
                    </a:lnTo>
                    <a:lnTo>
                      <a:pt x="115491" y="63842"/>
                    </a:lnTo>
                    <a:lnTo>
                      <a:pt x="116184" y="66403"/>
                    </a:lnTo>
                    <a:lnTo>
                      <a:pt x="114797" y="68374"/>
                    </a:lnTo>
                    <a:lnTo>
                      <a:pt x="114797" y="68965"/>
                    </a:lnTo>
                    <a:lnTo>
                      <a:pt x="115144" y="68768"/>
                    </a:lnTo>
                    <a:lnTo>
                      <a:pt x="114104" y="70935"/>
                    </a:lnTo>
                    <a:lnTo>
                      <a:pt x="114797" y="71921"/>
                    </a:lnTo>
                    <a:lnTo>
                      <a:pt x="116184" y="74088"/>
                    </a:lnTo>
                    <a:lnTo>
                      <a:pt x="117919" y="76059"/>
                    </a:lnTo>
                    <a:lnTo>
                      <a:pt x="117572" y="76256"/>
                    </a:lnTo>
                    <a:lnTo>
                      <a:pt x="117572" y="76847"/>
                    </a:lnTo>
                    <a:lnTo>
                      <a:pt x="117919" y="77044"/>
                    </a:lnTo>
                    <a:lnTo>
                      <a:pt x="119653" y="79605"/>
                    </a:lnTo>
                    <a:lnTo>
                      <a:pt x="116184" y="82955"/>
                    </a:lnTo>
                    <a:lnTo>
                      <a:pt x="115491" y="83349"/>
                    </a:lnTo>
                    <a:lnTo>
                      <a:pt x="115144" y="85123"/>
                    </a:lnTo>
                    <a:lnTo>
                      <a:pt x="113063" y="85517"/>
                    </a:lnTo>
                    <a:lnTo>
                      <a:pt x="113757" y="86896"/>
                    </a:lnTo>
                    <a:lnTo>
                      <a:pt x="112716" y="88078"/>
                    </a:lnTo>
                    <a:lnTo>
                      <a:pt x="107861" y="90837"/>
                    </a:lnTo>
                    <a:lnTo>
                      <a:pt x="106820" y="90837"/>
                    </a:lnTo>
                    <a:lnTo>
                      <a:pt x="107514" y="90837"/>
                    </a:lnTo>
                    <a:lnTo>
                      <a:pt x="107514" y="91231"/>
                    </a:lnTo>
                    <a:lnTo>
                      <a:pt x="107861" y="93596"/>
                    </a:lnTo>
                    <a:lnTo>
                      <a:pt x="107514" y="95172"/>
                    </a:lnTo>
                    <a:lnTo>
                      <a:pt x="105433" y="98719"/>
                    </a:lnTo>
                    <a:lnTo>
                      <a:pt x="106127" y="98916"/>
                    </a:lnTo>
                    <a:lnTo>
                      <a:pt x="107861" y="100689"/>
                    </a:lnTo>
                    <a:lnTo>
                      <a:pt x="105433" y="102463"/>
                    </a:lnTo>
                    <a:lnTo>
                      <a:pt x="104393" y="104433"/>
                    </a:lnTo>
                    <a:lnTo>
                      <a:pt x="105433" y="105418"/>
                    </a:lnTo>
                    <a:lnTo>
                      <a:pt x="105433" y="105812"/>
                    </a:lnTo>
                    <a:lnTo>
                      <a:pt x="107861" y="106798"/>
                    </a:lnTo>
                    <a:lnTo>
                      <a:pt x="106127" y="107783"/>
                    </a:lnTo>
                    <a:lnTo>
                      <a:pt x="102658" y="108177"/>
                    </a:lnTo>
                    <a:lnTo>
                      <a:pt x="99537" y="109359"/>
                    </a:lnTo>
                    <a:lnTo>
                      <a:pt x="99190" y="109556"/>
                    </a:lnTo>
                    <a:lnTo>
                      <a:pt x="98843" y="109359"/>
                    </a:lnTo>
                    <a:lnTo>
                      <a:pt x="97803" y="108965"/>
                    </a:lnTo>
                    <a:lnTo>
                      <a:pt x="95722" y="112906"/>
                    </a:lnTo>
                    <a:lnTo>
                      <a:pt x="98150" y="115665"/>
                    </a:lnTo>
                    <a:lnTo>
                      <a:pt x="96763" y="117044"/>
                    </a:lnTo>
                    <a:lnTo>
                      <a:pt x="96416" y="117044"/>
                    </a:lnTo>
                    <a:lnTo>
                      <a:pt x="94335" y="117044"/>
                    </a:lnTo>
                    <a:lnTo>
                      <a:pt x="92601" y="115862"/>
                    </a:lnTo>
                    <a:lnTo>
                      <a:pt x="88439" y="115665"/>
                    </a:lnTo>
                    <a:lnTo>
                      <a:pt x="83236" y="114285"/>
                    </a:lnTo>
                    <a:lnTo>
                      <a:pt x="82890" y="114285"/>
                    </a:lnTo>
                    <a:lnTo>
                      <a:pt x="81502" y="114285"/>
                    </a:lnTo>
                    <a:lnTo>
                      <a:pt x="77341" y="117241"/>
                    </a:lnTo>
                    <a:lnTo>
                      <a:pt x="76647" y="118029"/>
                    </a:lnTo>
                    <a:lnTo>
                      <a:pt x="75953" y="118423"/>
                    </a:lnTo>
                    <a:lnTo>
                      <a:pt x="76994" y="119408"/>
                    </a:lnTo>
                    <a:lnTo>
                      <a:pt x="74219" y="118029"/>
                    </a:lnTo>
                    <a:lnTo>
                      <a:pt x="74219" y="119802"/>
                    </a:lnTo>
                    <a:lnTo>
                      <a:pt x="72832" y="119408"/>
                    </a:lnTo>
                    <a:lnTo>
                      <a:pt x="70751" y="118817"/>
                    </a:lnTo>
                    <a:lnTo>
                      <a:pt x="67283" y="114482"/>
                    </a:lnTo>
                    <a:lnTo>
                      <a:pt x="66242" y="114482"/>
                    </a:lnTo>
                    <a:lnTo>
                      <a:pt x="65895" y="113103"/>
                    </a:lnTo>
                    <a:lnTo>
                      <a:pt x="66242" y="112512"/>
                    </a:lnTo>
                    <a:lnTo>
                      <a:pt x="67283" y="112512"/>
                    </a:lnTo>
                    <a:lnTo>
                      <a:pt x="67976" y="111724"/>
                    </a:lnTo>
                    <a:lnTo>
                      <a:pt x="64508" y="107783"/>
                    </a:lnTo>
                    <a:lnTo>
                      <a:pt x="64855" y="106600"/>
                    </a:lnTo>
                    <a:lnTo>
                      <a:pt x="59653" y="103842"/>
                    </a:lnTo>
                    <a:lnTo>
                      <a:pt x="59653" y="103054"/>
                    </a:lnTo>
                    <a:lnTo>
                      <a:pt x="55144" y="101477"/>
                    </a:lnTo>
                    <a:lnTo>
                      <a:pt x="53410" y="101477"/>
                    </a:lnTo>
                    <a:lnTo>
                      <a:pt x="51329" y="101674"/>
                    </a:lnTo>
                    <a:lnTo>
                      <a:pt x="49595" y="99704"/>
                    </a:lnTo>
                    <a:lnTo>
                      <a:pt x="45780" y="97931"/>
                    </a:lnTo>
                    <a:lnTo>
                      <a:pt x="43352" y="97339"/>
                    </a:lnTo>
                    <a:lnTo>
                      <a:pt x="41965" y="96748"/>
                    </a:lnTo>
                    <a:lnTo>
                      <a:pt x="41271" y="96748"/>
                    </a:lnTo>
                    <a:lnTo>
                      <a:pt x="37803" y="94778"/>
                    </a:lnTo>
                    <a:lnTo>
                      <a:pt x="37803" y="93990"/>
                    </a:lnTo>
                    <a:lnTo>
                      <a:pt x="37803" y="91231"/>
                    </a:lnTo>
                    <a:lnTo>
                      <a:pt x="39884" y="88866"/>
                    </a:lnTo>
                    <a:lnTo>
                      <a:pt x="39884" y="88275"/>
                    </a:lnTo>
                    <a:lnTo>
                      <a:pt x="40231" y="88078"/>
                    </a:lnTo>
                    <a:lnTo>
                      <a:pt x="40231" y="87684"/>
                    </a:lnTo>
                    <a:lnTo>
                      <a:pt x="42312" y="85911"/>
                    </a:lnTo>
                    <a:lnTo>
                      <a:pt x="42312" y="85320"/>
                    </a:lnTo>
                    <a:lnTo>
                      <a:pt x="41965" y="83349"/>
                    </a:lnTo>
                    <a:lnTo>
                      <a:pt x="42312" y="82955"/>
                    </a:lnTo>
                    <a:lnTo>
                      <a:pt x="43352" y="82364"/>
                    </a:lnTo>
                    <a:lnTo>
                      <a:pt x="43352" y="81970"/>
                    </a:lnTo>
                    <a:lnTo>
                      <a:pt x="43352" y="80985"/>
                    </a:lnTo>
                    <a:lnTo>
                      <a:pt x="39537" y="79605"/>
                    </a:lnTo>
                    <a:lnTo>
                      <a:pt x="38497" y="79605"/>
                    </a:lnTo>
                    <a:lnTo>
                      <a:pt x="37109" y="79605"/>
                    </a:lnTo>
                    <a:lnTo>
                      <a:pt x="35375" y="79014"/>
                    </a:lnTo>
                    <a:lnTo>
                      <a:pt x="32947" y="79014"/>
                    </a:lnTo>
                    <a:lnTo>
                      <a:pt x="30867" y="80985"/>
                    </a:lnTo>
                    <a:lnTo>
                      <a:pt x="29826" y="81182"/>
                    </a:lnTo>
                    <a:lnTo>
                      <a:pt x="27398" y="79802"/>
                    </a:lnTo>
                    <a:lnTo>
                      <a:pt x="26358" y="78423"/>
                    </a:lnTo>
                    <a:lnTo>
                      <a:pt x="26011" y="76059"/>
                    </a:lnTo>
                    <a:lnTo>
                      <a:pt x="24971" y="73891"/>
                    </a:lnTo>
                    <a:lnTo>
                      <a:pt x="23930" y="73103"/>
                    </a:lnTo>
                    <a:lnTo>
                      <a:pt x="21156" y="71330"/>
                    </a:lnTo>
                    <a:lnTo>
                      <a:pt x="18034" y="70344"/>
                    </a:lnTo>
                    <a:lnTo>
                      <a:pt x="16300" y="69753"/>
                    </a:lnTo>
                    <a:lnTo>
                      <a:pt x="12832" y="67586"/>
                    </a:lnTo>
                    <a:lnTo>
                      <a:pt x="11445" y="67389"/>
                    </a:lnTo>
                    <a:lnTo>
                      <a:pt x="10751" y="66206"/>
                    </a:lnTo>
                    <a:lnTo>
                      <a:pt x="7976" y="65221"/>
                    </a:lnTo>
                    <a:lnTo>
                      <a:pt x="7630" y="64827"/>
                    </a:lnTo>
                    <a:lnTo>
                      <a:pt x="6589" y="64630"/>
                    </a:lnTo>
                    <a:lnTo>
                      <a:pt x="5202" y="63251"/>
                    </a:lnTo>
                    <a:lnTo>
                      <a:pt x="5202" y="62857"/>
                    </a:lnTo>
                    <a:lnTo>
                      <a:pt x="4508" y="61871"/>
                    </a:lnTo>
                    <a:lnTo>
                      <a:pt x="2080" y="60492"/>
                    </a:lnTo>
                    <a:lnTo>
                      <a:pt x="2080" y="59113"/>
                    </a:lnTo>
                    <a:lnTo>
                      <a:pt x="1387" y="57931"/>
                    </a:lnTo>
                    <a:lnTo>
                      <a:pt x="0" y="55369"/>
                    </a:lnTo>
                    <a:lnTo>
                      <a:pt x="0" y="5359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6" name="Shape 77" descr="Iowa, 105 mega watts." title="Iowa">
                <a:extLst>
                  <a:ext uri="{FF2B5EF4-FFF2-40B4-BE49-F238E27FC236}">
                    <a16:creationId xmlns:a16="http://schemas.microsoft.com/office/drawing/2014/main" id="{DA508813-D5C0-6C40-ABDC-9BFFC4994CAE}"/>
                  </a:ext>
                </a:extLst>
              </p:cNvPr>
              <p:cNvSpPr/>
              <p:nvPr/>
            </p:nvSpPr>
            <p:spPr>
              <a:xfrm>
                <a:off x="4820080" y="2365867"/>
                <a:ext cx="833213" cy="529843"/>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7" name="Shape 78" descr="Kansas, 20 percent by 2020." title="Kansas">
                <a:extLst>
                  <a:ext uri="{FF2B5EF4-FFF2-40B4-BE49-F238E27FC236}">
                    <a16:creationId xmlns:a16="http://schemas.microsoft.com/office/drawing/2014/main" id="{4F2A755A-19B8-4149-A9F0-C3B4632564D1}"/>
                  </a:ext>
                </a:extLst>
              </p:cNvPr>
              <p:cNvSpPr/>
              <p:nvPr/>
            </p:nvSpPr>
            <p:spPr>
              <a:xfrm>
                <a:off x="4085243" y="2973115"/>
                <a:ext cx="1023345" cy="523523"/>
              </a:xfrm>
              <a:custGeom>
                <a:avLst/>
                <a:gdLst/>
                <a:ahLst/>
                <a:cxnLst/>
                <a:rect l="0" t="0" r="0" b="0"/>
                <a:pathLst>
                  <a:path w="120000" h="120000" extrusionOk="0">
                    <a:moveTo>
                      <a:pt x="118497" y="37744"/>
                    </a:moveTo>
                    <a:lnTo>
                      <a:pt x="118497" y="40237"/>
                    </a:lnTo>
                    <a:lnTo>
                      <a:pt x="118497" y="43442"/>
                    </a:lnTo>
                    <a:lnTo>
                      <a:pt x="118685" y="45934"/>
                    </a:lnTo>
                    <a:lnTo>
                      <a:pt x="118685" y="49139"/>
                    </a:lnTo>
                    <a:lnTo>
                      <a:pt x="118685" y="49851"/>
                    </a:lnTo>
                    <a:lnTo>
                      <a:pt x="118685" y="54124"/>
                    </a:lnTo>
                    <a:lnTo>
                      <a:pt x="118685" y="59109"/>
                    </a:lnTo>
                    <a:lnTo>
                      <a:pt x="118685" y="60178"/>
                    </a:lnTo>
                    <a:lnTo>
                      <a:pt x="118685" y="63738"/>
                    </a:lnTo>
                    <a:lnTo>
                      <a:pt x="118873" y="69080"/>
                    </a:lnTo>
                    <a:lnTo>
                      <a:pt x="118873" y="72640"/>
                    </a:lnTo>
                    <a:lnTo>
                      <a:pt x="118873" y="75845"/>
                    </a:lnTo>
                    <a:lnTo>
                      <a:pt x="118873" y="76913"/>
                    </a:lnTo>
                    <a:lnTo>
                      <a:pt x="119248" y="80830"/>
                    </a:lnTo>
                    <a:lnTo>
                      <a:pt x="119248" y="86884"/>
                    </a:lnTo>
                    <a:lnTo>
                      <a:pt x="119248" y="91157"/>
                    </a:lnTo>
                    <a:lnTo>
                      <a:pt x="119248" y="92225"/>
                    </a:lnTo>
                    <a:lnTo>
                      <a:pt x="119248" y="98278"/>
                    </a:lnTo>
                    <a:lnTo>
                      <a:pt x="119436" y="103264"/>
                    </a:lnTo>
                    <a:lnTo>
                      <a:pt x="119436" y="104688"/>
                    </a:lnTo>
                    <a:lnTo>
                      <a:pt x="119812" y="111097"/>
                    </a:lnTo>
                    <a:lnTo>
                      <a:pt x="119812" y="113946"/>
                    </a:lnTo>
                    <a:lnTo>
                      <a:pt x="119812" y="115370"/>
                    </a:lnTo>
                    <a:lnTo>
                      <a:pt x="119812" y="116439"/>
                    </a:lnTo>
                    <a:lnTo>
                      <a:pt x="119812" y="117507"/>
                    </a:lnTo>
                    <a:lnTo>
                      <a:pt x="117370" y="117507"/>
                    </a:lnTo>
                    <a:lnTo>
                      <a:pt x="113427" y="117863"/>
                    </a:lnTo>
                    <a:lnTo>
                      <a:pt x="112300" y="117863"/>
                    </a:lnTo>
                    <a:lnTo>
                      <a:pt x="109483" y="117863"/>
                    </a:lnTo>
                    <a:lnTo>
                      <a:pt x="108544" y="117863"/>
                    </a:lnTo>
                    <a:lnTo>
                      <a:pt x="106854" y="117863"/>
                    </a:lnTo>
                    <a:lnTo>
                      <a:pt x="105352" y="117863"/>
                    </a:lnTo>
                    <a:lnTo>
                      <a:pt x="104976" y="117863"/>
                    </a:lnTo>
                    <a:lnTo>
                      <a:pt x="103474" y="118575"/>
                    </a:lnTo>
                    <a:lnTo>
                      <a:pt x="102723" y="118575"/>
                    </a:lnTo>
                    <a:lnTo>
                      <a:pt x="100845" y="118575"/>
                    </a:lnTo>
                    <a:lnTo>
                      <a:pt x="99342" y="118575"/>
                    </a:lnTo>
                    <a:lnTo>
                      <a:pt x="98028" y="118575"/>
                    </a:lnTo>
                    <a:lnTo>
                      <a:pt x="97464" y="118575"/>
                    </a:lnTo>
                    <a:lnTo>
                      <a:pt x="95399" y="118931"/>
                    </a:lnTo>
                    <a:lnTo>
                      <a:pt x="90328" y="118931"/>
                    </a:lnTo>
                    <a:lnTo>
                      <a:pt x="89201" y="118931"/>
                    </a:lnTo>
                    <a:lnTo>
                      <a:pt x="87323" y="118931"/>
                    </a:lnTo>
                    <a:lnTo>
                      <a:pt x="85446" y="118931"/>
                    </a:lnTo>
                    <a:lnTo>
                      <a:pt x="83380" y="118931"/>
                    </a:lnTo>
                    <a:lnTo>
                      <a:pt x="81314" y="118931"/>
                    </a:lnTo>
                    <a:lnTo>
                      <a:pt x="78873" y="118931"/>
                    </a:lnTo>
                    <a:lnTo>
                      <a:pt x="76244" y="118931"/>
                    </a:lnTo>
                    <a:lnTo>
                      <a:pt x="75305" y="118931"/>
                    </a:lnTo>
                    <a:lnTo>
                      <a:pt x="73615" y="118931"/>
                    </a:lnTo>
                    <a:lnTo>
                      <a:pt x="73427" y="118931"/>
                    </a:lnTo>
                    <a:lnTo>
                      <a:pt x="70234" y="118931"/>
                    </a:lnTo>
                    <a:lnTo>
                      <a:pt x="68356" y="118931"/>
                    </a:lnTo>
                    <a:lnTo>
                      <a:pt x="65352" y="118931"/>
                    </a:lnTo>
                    <a:lnTo>
                      <a:pt x="64600" y="118931"/>
                    </a:lnTo>
                    <a:lnTo>
                      <a:pt x="63474" y="119643"/>
                    </a:lnTo>
                    <a:lnTo>
                      <a:pt x="63286" y="118931"/>
                    </a:lnTo>
                    <a:lnTo>
                      <a:pt x="60281" y="118931"/>
                    </a:lnTo>
                    <a:lnTo>
                      <a:pt x="59530" y="118931"/>
                    </a:lnTo>
                    <a:lnTo>
                      <a:pt x="59342" y="118931"/>
                    </a:lnTo>
                    <a:lnTo>
                      <a:pt x="57276" y="118931"/>
                    </a:lnTo>
                    <a:lnTo>
                      <a:pt x="56338" y="118931"/>
                    </a:lnTo>
                    <a:lnTo>
                      <a:pt x="52957" y="118931"/>
                    </a:lnTo>
                    <a:lnTo>
                      <a:pt x="52206" y="118931"/>
                    </a:lnTo>
                    <a:lnTo>
                      <a:pt x="49014" y="118931"/>
                    </a:lnTo>
                    <a:lnTo>
                      <a:pt x="43568" y="118931"/>
                    </a:lnTo>
                    <a:lnTo>
                      <a:pt x="43004" y="118931"/>
                    </a:lnTo>
                    <a:lnTo>
                      <a:pt x="41690" y="118931"/>
                    </a:lnTo>
                    <a:lnTo>
                      <a:pt x="40938" y="118931"/>
                    </a:lnTo>
                    <a:lnTo>
                      <a:pt x="40375" y="118931"/>
                    </a:lnTo>
                    <a:lnTo>
                      <a:pt x="34178" y="118931"/>
                    </a:lnTo>
                    <a:lnTo>
                      <a:pt x="32863" y="118575"/>
                    </a:lnTo>
                    <a:lnTo>
                      <a:pt x="32300" y="118575"/>
                    </a:lnTo>
                    <a:lnTo>
                      <a:pt x="31549" y="118575"/>
                    </a:lnTo>
                    <a:lnTo>
                      <a:pt x="30985" y="118575"/>
                    </a:lnTo>
                    <a:lnTo>
                      <a:pt x="23661" y="117863"/>
                    </a:lnTo>
                    <a:lnTo>
                      <a:pt x="22910" y="117863"/>
                    </a:lnTo>
                    <a:lnTo>
                      <a:pt x="17652" y="117863"/>
                    </a:lnTo>
                    <a:lnTo>
                      <a:pt x="16901" y="117863"/>
                    </a:lnTo>
                    <a:lnTo>
                      <a:pt x="15586" y="117863"/>
                    </a:lnTo>
                    <a:lnTo>
                      <a:pt x="14835" y="117863"/>
                    </a:lnTo>
                    <a:lnTo>
                      <a:pt x="10892" y="117507"/>
                    </a:lnTo>
                    <a:lnTo>
                      <a:pt x="8075" y="117507"/>
                    </a:lnTo>
                    <a:lnTo>
                      <a:pt x="4882" y="117507"/>
                    </a:lnTo>
                    <a:lnTo>
                      <a:pt x="3755" y="117507"/>
                    </a:lnTo>
                    <a:lnTo>
                      <a:pt x="375" y="117151"/>
                    </a:lnTo>
                    <a:lnTo>
                      <a:pt x="0" y="117151"/>
                    </a:lnTo>
                    <a:lnTo>
                      <a:pt x="187" y="112166"/>
                    </a:lnTo>
                    <a:lnTo>
                      <a:pt x="375" y="107181"/>
                    </a:lnTo>
                    <a:lnTo>
                      <a:pt x="375" y="101839"/>
                    </a:lnTo>
                    <a:lnTo>
                      <a:pt x="375" y="97210"/>
                    </a:lnTo>
                    <a:lnTo>
                      <a:pt x="751" y="92225"/>
                    </a:lnTo>
                    <a:lnTo>
                      <a:pt x="751" y="91869"/>
                    </a:lnTo>
                    <a:lnTo>
                      <a:pt x="751" y="87952"/>
                    </a:lnTo>
                    <a:lnTo>
                      <a:pt x="938" y="77982"/>
                    </a:lnTo>
                    <a:lnTo>
                      <a:pt x="938" y="72997"/>
                    </a:lnTo>
                    <a:lnTo>
                      <a:pt x="1126" y="67655"/>
                    </a:lnTo>
                    <a:lnTo>
                      <a:pt x="1126" y="63738"/>
                    </a:lnTo>
                    <a:lnTo>
                      <a:pt x="1126" y="60534"/>
                    </a:lnTo>
                    <a:lnTo>
                      <a:pt x="1126" y="54124"/>
                    </a:lnTo>
                    <a:lnTo>
                      <a:pt x="1126" y="53056"/>
                    </a:lnTo>
                    <a:lnTo>
                      <a:pt x="1502" y="50919"/>
                    </a:lnTo>
                    <a:lnTo>
                      <a:pt x="1502" y="46646"/>
                    </a:lnTo>
                    <a:lnTo>
                      <a:pt x="1690" y="38813"/>
                    </a:lnTo>
                    <a:lnTo>
                      <a:pt x="1690" y="37388"/>
                    </a:lnTo>
                    <a:lnTo>
                      <a:pt x="1690" y="35964"/>
                    </a:lnTo>
                    <a:lnTo>
                      <a:pt x="1690" y="33827"/>
                    </a:lnTo>
                    <a:lnTo>
                      <a:pt x="2065" y="24569"/>
                    </a:lnTo>
                    <a:lnTo>
                      <a:pt x="2065" y="19584"/>
                    </a:lnTo>
                    <a:lnTo>
                      <a:pt x="2253" y="17091"/>
                    </a:lnTo>
                    <a:lnTo>
                      <a:pt x="2253" y="16735"/>
                    </a:lnTo>
                    <a:lnTo>
                      <a:pt x="2441" y="0"/>
                    </a:lnTo>
                    <a:lnTo>
                      <a:pt x="12394" y="712"/>
                    </a:lnTo>
                    <a:lnTo>
                      <a:pt x="12957" y="712"/>
                    </a:lnTo>
                    <a:lnTo>
                      <a:pt x="13708" y="712"/>
                    </a:lnTo>
                    <a:lnTo>
                      <a:pt x="16713" y="712"/>
                    </a:lnTo>
                    <a:lnTo>
                      <a:pt x="20657" y="712"/>
                    </a:lnTo>
                    <a:lnTo>
                      <a:pt x="22347" y="1424"/>
                    </a:lnTo>
                    <a:lnTo>
                      <a:pt x="22910" y="1424"/>
                    </a:lnTo>
                    <a:lnTo>
                      <a:pt x="25539" y="1424"/>
                    </a:lnTo>
                    <a:lnTo>
                      <a:pt x="28356" y="1424"/>
                    </a:lnTo>
                    <a:lnTo>
                      <a:pt x="31361" y="1780"/>
                    </a:lnTo>
                    <a:lnTo>
                      <a:pt x="31549" y="1780"/>
                    </a:lnTo>
                    <a:lnTo>
                      <a:pt x="32300" y="1780"/>
                    </a:lnTo>
                    <a:lnTo>
                      <a:pt x="36995" y="1780"/>
                    </a:lnTo>
                    <a:lnTo>
                      <a:pt x="40000" y="1780"/>
                    </a:lnTo>
                    <a:lnTo>
                      <a:pt x="43943" y="1780"/>
                    </a:lnTo>
                    <a:lnTo>
                      <a:pt x="44882" y="1780"/>
                    </a:lnTo>
                    <a:lnTo>
                      <a:pt x="46948" y="1780"/>
                    </a:lnTo>
                    <a:lnTo>
                      <a:pt x="47699" y="1780"/>
                    </a:lnTo>
                    <a:lnTo>
                      <a:pt x="48638" y="2136"/>
                    </a:lnTo>
                    <a:lnTo>
                      <a:pt x="51643" y="2136"/>
                    </a:lnTo>
                    <a:lnTo>
                      <a:pt x="53521" y="2136"/>
                    </a:lnTo>
                    <a:lnTo>
                      <a:pt x="54084" y="2136"/>
                    </a:lnTo>
                    <a:lnTo>
                      <a:pt x="55399" y="2136"/>
                    </a:lnTo>
                    <a:lnTo>
                      <a:pt x="57464" y="2136"/>
                    </a:lnTo>
                    <a:lnTo>
                      <a:pt x="59342" y="2136"/>
                    </a:lnTo>
                    <a:lnTo>
                      <a:pt x="60845" y="2136"/>
                    </a:lnTo>
                    <a:lnTo>
                      <a:pt x="63286" y="2136"/>
                    </a:lnTo>
                    <a:lnTo>
                      <a:pt x="65352" y="2136"/>
                    </a:lnTo>
                    <a:lnTo>
                      <a:pt x="66103" y="2136"/>
                    </a:lnTo>
                    <a:lnTo>
                      <a:pt x="67230" y="2136"/>
                    </a:lnTo>
                    <a:lnTo>
                      <a:pt x="67981" y="2136"/>
                    </a:lnTo>
                    <a:lnTo>
                      <a:pt x="70985" y="2136"/>
                    </a:lnTo>
                    <a:lnTo>
                      <a:pt x="74929" y="2136"/>
                    </a:lnTo>
                    <a:lnTo>
                      <a:pt x="76807" y="2136"/>
                    </a:lnTo>
                    <a:lnTo>
                      <a:pt x="78685" y="2136"/>
                    </a:lnTo>
                    <a:lnTo>
                      <a:pt x="82065" y="2136"/>
                    </a:lnTo>
                    <a:lnTo>
                      <a:pt x="82629" y="2136"/>
                    </a:lnTo>
                    <a:lnTo>
                      <a:pt x="83568" y="1780"/>
                    </a:lnTo>
                    <a:lnTo>
                      <a:pt x="84694" y="1780"/>
                    </a:lnTo>
                    <a:lnTo>
                      <a:pt x="88638" y="1780"/>
                    </a:lnTo>
                    <a:lnTo>
                      <a:pt x="89201" y="1780"/>
                    </a:lnTo>
                    <a:lnTo>
                      <a:pt x="90328" y="1780"/>
                    </a:lnTo>
                    <a:lnTo>
                      <a:pt x="92206" y="1780"/>
                    </a:lnTo>
                    <a:lnTo>
                      <a:pt x="92582" y="1780"/>
                    </a:lnTo>
                    <a:lnTo>
                      <a:pt x="94272" y="1780"/>
                    </a:lnTo>
                    <a:lnTo>
                      <a:pt x="95962" y="1780"/>
                    </a:lnTo>
                    <a:lnTo>
                      <a:pt x="96150" y="1780"/>
                    </a:lnTo>
                    <a:lnTo>
                      <a:pt x="98028" y="1780"/>
                    </a:lnTo>
                    <a:lnTo>
                      <a:pt x="99342" y="1780"/>
                    </a:lnTo>
                    <a:lnTo>
                      <a:pt x="106291" y="1424"/>
                    </a:lnTo>
                    <a:lnTo>
                      <a:pt x="106854" y="1424"/>
                    </a:lnTo>
                    <a:lnTo>
                      <a:pt x="109859" y="5697"/>
                    </a:lnTo>
                    <a:lnTo>
                      <a:pt x="111361" y="5697"/>
                    </a:lnTo>
                    <a:lnTo>
                      <a:pt x="111924" y="5341"/>
                    </a:lnTo>
                    <a:lnTo>
                      <a:pt x="112863" y="5697"/>
                    </a:lnTo>
                    <a:lnTo>
                      <a:pt x="113615" y="7833"/>
                    </a:lnTo>
                    <a:lnTo>
                      <a:pt x="113615" y="11038"/>
                    </a:lnTo>
                    <a:lnTo>
                      <a:pt x="111924" y="13531"/>
                    </a:lnTo>
                    <a:lnTo>
                      <a:pt x="111173" y="15667"/>
                    </a:lnTo>
                    <a:lnTo>
                      <a:pt x="110234" y="19584"/>
                    </a:lnTo>
                    <a:lnTo>
                      <a:pt x="111173" y="20652"/>
                    </a:lnTo>
                    <a:lnTo>
                      <a:pt x="111924" y="22433"/>
                    </a:lnTo>
                    <a:lnTo>
                      <a:pt x="112300" y="23501"/>
                    </a:lnTo>
                    <a:lnTo>
                      <a:pt x="113990" y="25637"/>
                    </a:lnTo>
                    <a:lnTo>
                      <a:pt x="114178" y="28842"/>
                    </a:lnTo>
                    <a:lnTo>
                      <a:pt x="115492" y="32047"/>
                    </a:lnTo>
                    <a:lnTo>
                      <a:pt x="116056" y="33115"/>
                    </a:lnTo>
                    <a:lnTo>
                      <a:pt x="118122" y="33471"/>
                    </a:lnTo>
                    <a:lnTo>
                      <a:pt x="118497" y="33471"/>
                    </a:lnTo>
                    <a:lnTo>
                      <a:pt x="118497" y="34540"/>
                    </a:lnTo>
                    <a:lnTo>
                      <a:pt x="118497" y="34896"/>
                    </a:lnTo>
                    <a:lnTo>
                      <a:pt x="118497" y="35252"/>
                    </a:lnTo>
                    <a:lnTo>
                      <a:pt x="118497" y="3774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8" name="Shape 79" descr="Maine, 30 percent by 2000. New renewable energy generation must reach 10 percent by 2017." title="Maine">
                <a:extLst>
                  <a:ext uri="{FF2B5EF4-FFF2-40B4-BE49-F238E27FC236}">
                    <a16:creationId xmlns:a16="http://schemas.microsoft.com/office/drawing/2014/main" id="{8F7D3A08-649D-2F48-AF1F-A88A3A3DCA87}"/>
                  </a:ext>
                </a:extLst>
              </p:cNvPr>
              <p:cNvSpPr/>
              <p:nvPr/>
            </p:nvSpPr>
            <p:spPr>
              <a:xfrm>
                <a:off x="7910904" y="1246985"/>
                <a:ext cx="507722" cy="774751"/>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9" name="Shape 80" descr="Maryland, 20 percent by 2022." title="Maryland">
                <a:extLst>
                  <a:ext uri="{FF2B5EF4-FFF2-40B4-BE49-F238E27FC236}">
                    <a16:creationId xmlns:a16="http://schemas.microsoft.com/office/drawing/2014/main" id="{A50AFD42-DAB5-114B-A8C0-D05E0E157A64}"/>
                  </a:ext>
                </a:extLst>
              </p:cNvPr>
              <p:cNvSpPr/>
              <p:nvPr/>
            </p:nvSpPr>
            <p:spPr>
              <a:xfrm>
                <a:off x="7080988" y="2723170"/>
                <a:ext cx="626753" cy="305476"/>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0" name="Shape 81" descr="Massachusetts, 22.1 percent by 2020. New renewable energy generation must reach 15 percent by 2020.  After 2020 the renewable portfolio standard requirment will increase by 1 percent annually." title="Massachusetts">
                <a:extLst>
                  <a:ext uri="{FF2B5EF4-FFF2-40B4-BE49-F238E27FC236}">
                    <a16:creationId xmlns:a16="http://schemas.microsoft.com/office/drawing/2014/main" id="{622662FC-5A4A-404E-9281-B6F3C539DA5B}"/>
                  </a:ext>
                </a:extLst>
              </p:cNvPr>
              <p:cNvSpPr/>
              <p:nvPr/>
            </p:nvSpPr>
            <p:spPr>
              <a:xfrm>
                <a:off x="7749756" y="2053854"/>
                <a:ext cx="465588" cy="246488"/>
              </a:xfrm>
              <a:custGeom>
                <a:avLst/>
                <a:gdLst/>
                <a:ahLst/>
                <a:cxnLst/>
                <a:rect l="0" t="0" r="0" b="0"/>
                <a:pathLst>
                  <a:path w="120000" h="120000" extrusionOk="0">
                    <a:moveTo>
                      <a:pt x="95172" y="92484"/>
                    </a:moveTo>
                    <a:lnTo>
                      <a:pt x="93517" y="95541"/>
                    </a:lnTo>
                    <a:lnTo>
                      <a:pt x="91034" y="100891"/>
                    </a:lnTo>
                    <a:lnTo>
                      <a:pt x="89379" y="100891"/>
                    </a:lnTo>
                    <a:lnTo>
                      <a:pt x="88137" y="110063"/>
                    </a:lnTo>
                    <a:lnTo>
                      <a:pt x="86068" y="114649"/>
                    </a:lnTo>
                    <a:lnTo>
                      <a:pt x="83172" y="114649"/>
                    </a:lnTo>
                    <a:lnTo>
                      <a:pt x="81931" y="107006"/>
                    </a:lnTo>
                    <a:lnTo>
                      <a:pt x="81517" y="101656"/>
                    </a:lnTo>
                    <a:lnTo>
                      <a:pt x="78620" y="100891"/>
                    </a:lnTo>
                    <a:lnTo>
                      <a:pt x="76137" y="97834"/>
                    </a:lnTo>
                    <a:lnTo>
                      <a:pt x="75724" y="96305"/>
                    </a:lnTo>
                    <a:lnTo>
                      <a:pt x="73241" y="95541"/>
                    </a:lnTo>
                    <a:lnTo>
                      <a:pt x="71586" y="85605"/>
                    </a:lnTo>
                    <a:lnTo>
                      <a:pt x="70344" y="87133"/>
                    </a:lnTo>
                    <a:lnTo>
                      <a:pt x="69517" y="79490"/>
                    </a:lnTo>
                    <a:lnTo>
                      <a:pt x="68689" y="77197"/>
                    </a:lnTo>
                    <a:lnTo>
                      <a:pt x="67034" y="78726"/>
                    </a:lnTo>
                    <a:lnTo>
                      <a:pt x="65379" y="79490"/>
                    </a:lnTo>
                    <a:lnTo>
                      <a:pt x="63724" y="79490"/>
                    </a:lnTo>
                    <a:lnTo>
                      <a:pt x="56689" y="84076"/>
                    </a:lnTo>
                    <a:lnTo>
                      <a:pt x="55448" y="84840"/>
                    </a:lnTo>
                    <a:lnTo>
                      <a:pt x="55448" y="82547"/>
                    </a:lnTo>
                    <a:lnTo>
                      <a:pt x="46758" y="87133"/>
                    </a:lnTo>
                    <a:lnTo>
                      <a:pt x="45931" y="87898"/>
                    </a:lnTo>
                    <a:lnTo>
                      <a:pt x="45103" y="87898"/>
                    </a:lnTo>
                    <a:lnTo>
                      <a:pt x="44689" y="87898"/>
                    </a:lnTo>
                    <a:lnTo>
                      <a:pt x="38896" y="90191"/>
                    </a:lnTo>
                    <a:lnTo>
                      <a:pt x="37241" y="90955"/>
                    </a:lnTo>
                    <a:lnTo>
                      <a:pt x="32689" y="93248"/>
                    </a:lnTo>
                    <a:lnTo>
                      <a:pt x="22758" y="100891"/>
                    </a:lnTo>
                    <a:lnTo>
                      <a:pt x="22758" y="97834"/>
                    </a:lnTo>
                    <a:lnTo>
                      <a:pt x="16551" y="100891"/>
                    </a:lnTo>
                    <a:lnTo>
                      <a:pt x="15310" y="100891"/>
                    </a:lnTo>
                    <a:lnTo>
                      <a:pt x="4551" y="104713"/>
                    </a:lnTo>
                    <a:lnTo>
                      <a:pt x="2068" y="106242"/>
                    </a:lnTo>
                    <a:lnTo>
                      <a:pt x="827" y="106242"/>
                    </a:lnTo>
                    <a:lnTo>
                      <a:pt x="413" y="106242"/>
                    </a:lnTo>
                    <a:lnTo>
                      <a:pt x="0" y="103949"/>
                    </a:lnTo>
                    <a:lnTo>
                      <a:pt x="0" y="100891"/>
                    </a:lnTo>
                    <a:lnTo>
                      <a:pt x="413" y="68025"/>
                    </a:lnTo>
                    <a:lnTo>
                      <a:pt x="413" y="57324"/>
                    </a:lnTo>
                    <a:lnTo>
                      <a:pt x="413" y="52738"/>
                    </a:lnTo>
                    <a:lnTo>
                      <a:pt x="413" y="46624"/>
                    </a:lnTo>
                    <a:lnTo>
                      <a:pt x="6620" y="44331"/>
                    </a:lnTo>
                    <a:lnTo>
                      <a:pt x="7862" y="44331"/>
                    </a:lnTo>
                    <a:lnTo>
                      <a:pt x="8275" y="44331"/>
                    </a:lnTo>
                    <a:lnTo>
                      <a:pt x="8275" y="43566"/>
                    </a:lnTo>
                    <a:lnTo>
                      <a:pt x="9103" y="43566"/>
                    </a:lnTo>
                    <a:lnTo>
                      <a:pt x="11172" y="43566"/>
                    </a:lnTo>
                    <a:lnTo>
                      <a:pt x="16965" y="39745"/>
                    </a:lnTo>
                    <a:lnTo>
                      <a:pt x="25241" y="38216"/>
                    </a:lnTo>
                    <a:lnTo>
                      <a:pt x="26068" y="36687"/>
                    </a:lnTo>
                    <a:lnTo>
                      <a:pt x="28965" y="35923"/>
                    </a:lnTo>
                    <a:lnTo>
                      <a:pt x="29793" y="35923"/>
                    </a:lnTo>
                    <a:lnTo>
                      <a:pt x="31862" y="33630"/>
                    </a:lnTo>
                    <a:lnTo>
                      <a:pt x="38896" y="31337"/>
                    </a:lnTo>
                    <a:lnTo>
                      <a:pt x="42206" y="30573"/>
                    </a:lnTo>
                    <a:lnTo>
                      <a:pt x="43448" y="29808"/>
                    </a:lnTo>
                    <a:lnTo>
                      <a:pt x="43862" y="29808"/>
                    </a:lnTo>
                    <a:lnTo>
                      <a:pt x="63724" y="20636"/>
                    </a:lnTo>
                    <a:lnTo>
                      <a:pt x="64137" y="17579"/>
                    </a:lnTo>
                    <a:lnTo>
                      <a:pt x="64965" y="17579"/>
                    </a:lnTo>
                    <a:lnTo>
                      <a:pt x="64965" y="16815"/>
                    </a:lnTo>
                    <a:lnTo>
                      <a:pt x="69517" y="8407"/>
                    </a:lnTo>
                    <a:lnTo>
                      <a:pt x="69931" y="3821"/>
                    </a:lnTo>
                    <a:lnTo>
                      <a:pt x="76965" y="0"/>
                    </a:lnTo>
                    <a:lnTo>
                      <a:pt x="81517" y="13757"/>
                    </a:lnTo>
                    <a:lnTo>
                      <a:pt x="85655" y="11464"/>
                    </a:lnTo>
                    <a:lnTo>
                      <a:pt x="86068" y="17579"/>
                    </a:lnTo>
                    <a:lnTo>
                      <a:pt x="81931" y="22929"/>
                    </a:lnTo>
                    <a:lnTo>
                      <a:pt x="78620" y="38216"/>
                    </a:lnTo>
                    <a:lnTo>
                      <a:pt x="77379" y="35923"/>
                    </a:lnTo>
                    <a:lnTo>
                      <a:pt x="77379" y="41273"/>
                    </a:lnTo>
                    <a:lnTo>
                      <a:pt x="77793" y="41273"/>
                    </a:lnTo>
                    <a:lnTo>
                      <a:pt x="80275" y="46624"/>
                    </a:lnTo>
                    <a:lnTo>
                      <a:pt x="83586" y="48917"/>
                    </a:lnTo>
                    <a:lnTo>
                      <a:pt x="85655" y="48917"/>
                    </a:lnTo>
                    <a:lnTo>
                      <a:pt x="93931" y="65732"/>
                    </a:lnTo>
                    <a:lnTo>
                      <a:pt x="91034" y="68025"/>
                    </a:lnTo>
                    <a:lnTo>
                      <a:pt x="93931" y="71082"/>
                    </a:lnTo>
                    <a:lnTo>
                      <a:pt x="95172" y="69554"/>
                    </a:lnTo>
                    <a:lnTo>
                      <a:pt x="98068" y="80254"/>
                    </a:lnTo>
                    <a:lnTo>
                      <a:pt x="100551" y="82547"/>
                    </a:lnTo>
                    <a:lnTo>
                      <a:pt x="108413" y="82547"/>
                    </a:lnTo>
                    <a:lnTo>
                      <a:pt x="114620" y="74140"/>
                    </a:lnTo>
                    <a:lnTo>
                      <a:pt x="114206" y="66496"/>
                    </a:lnTo>
                    <a:lnTo>
                      <a:pt x="112551" y="66496"/>
                    </a:lnTo>
                    <a:lnTo>
                      <a:pt x="108413" y="51974"/>
                    </a:lnTo>
                    <a:lnTo>
                      <a:pt x="112965" y="57324"/>
                    </a:lnTo>
                    <a:lnTo>
                      <a:pt x="119586" y="80254"/>
                    </a:lnTo>
                    <a:lnTo>
                      <a:pt x="118758" y="92484"/>
                    </a:lnTo>
                    <a:lnTo>
                      <a:pt x="118344" y="84076"/>
                    </a:lnTo>
                    <a:lnTo>
                      <a:pt x="117103" y="82547"/>
                    </a:lnTo>
                    <a:lnTo>
                      <a:pt x="106344" y="93248"/>
                    </a:lnTo>
                    <a:lnTo>
                      <a:pt x="102620" y="100891"/>
                    </a:lnTo>
                    <a:lnTo>
                      <a:pt x="98482" y="103184"/>
                    </a:lnTo>
                    <a:lnTo>
                      <a:pt x="97655" y="106242"/>
                    </a:lnTo>
                    <a:lnTo>
                      <a:pt x="90206" y="119235"/>
                    </a:lnTo>
                    <a:lnTo>
                      <a:pt x="90206" y="115414"/>
                    </a:lnTo>
                    <a:lnTo>
                      <a:pt x="96827" y="106242"/>
                    </a:lnTo>
                    <a:lnTo>
                      <a:pt x="96827" y="96305"/>
                    </a:lnTo>
                    <a:lnTo>
                      <a:pt x="96000" y="92484"/>
                    </a:lnTo>
                    <a:lnTo>
                      <a:pt x="95172" y="9248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70AD47">
                      <a:lumMod val="60000"/>
                      <a:lumOff val="40000"/>
                    </a:srgbClr>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1" name="Shape 82" descr="Michigan, 10 percent and 1,100 mega watts by 2015." title="Michigan">
                <a:extLst>
                  <a:ext uri="{FF2B5EF4-FFF2-40B4-BE49-F238E27FC236}">
                    <a16:creationId xmlns:a16="http://schemas.microsoft.com/office/drawing/2014/main" id="{C4A276B8-4B6F-D049-AA3E-51C4D91131B3}"/>
                  </a:ext>
                </a:extLst>
              </p:cNvPr>
              <p:cNvSpPr/>
              <p:nvPr/>
            </p:nvSpPr>
            <p:spPr>
              <a:xfrm>
                <a:off x="6075152" y="1904531"/>
                <a:ext cx="536690" cy="707862"/>
              </a:xfrm>
              <a:custGeom>
                <a:avLst/>
                <a:gdLst/>
                <a:ahLst/>
                <a:cxnLst/>
                <a:rect l="0" t="0" r="0" b="0"/>
                <a:pathLst>
                  <a:path w="120000" h="120000" extrusionOk="0">
                    <a:moveTo>
                      <a:pt x="85253" y="31912"/>
                    </a:moveTo>
                    <a:lnTo>
                      <a:pt x="81671" y="39296"/>
                    </a:lnTo>
                    <a:lnTo>
                      <a:pt x="80597" y="40351"/>
                    </a:lnTo>
                    <a:lnTo>
                      <a:pt x="80238" y="42461"/>
                    </a:lnTo>
                    <a:lnTo>
                      <a:pt x="80597" y="44043"/>
                    </a:lnTo>
                    <a:lnTo>
                      <a:pt x="79164" y="45890"/>
                    </a:lnTo>
                    <a:lnTo>
                      <a:pt x="75940" y="48263"/>
                    </a:lnTo>
                    <a:lnTo>
                      <a:pt x="72716" y="49582"/>
                    </a:lnTo>
                    <a:lnTo>
                      <a:pt x="72358" y="50901"/>
                    </a:lnTo>
                    <a:lnTo>
                      <a:pt x="72358" y="55648"/>
                    </a:lnTo>
                    <a:lnTo>
                      <a:pt x="74865" y="58021"/>
                    </a:lnTo>
                    <a:lnTo>
                      <a:pt x="79880" y="59076"/>
                    </a:lnTo>
                    <a:lnTo>
                      <a:pt x="81671" y="58285"/>
                    </a:lnTo>
                    <a:lnTo>
                      <a:pt x="84537" y="55384"/>
                    </a:lnTo>
                    <a:lnTo>
                      <a:pt x="85253" y="54593"/>
                    </a:lnTo>
                    <a:lnTo>
                      <a:pt x="87044" y="50901"/>
                    </a:lnTo>
                    <a:lnTo>
                      <a:pt x="88835" y="50109"/>
                    </a:lnTo>
                    <a:lnTo>
                      <a:pt x="86686" y="49054"/>
                    </a:lnTo>
                    <a:lnTo>
                      <a:pt x="89194" y="48263"/>
                    </a:lnTo>
                    <a:lnTo>
                      <a:pt x="90268" y="46945"/>
                    </a:lnTo>
                    <a:lnTo>
                      <a:pt x="93492" y="45890"/>
                    </a:lnTo>
                    <a:lnTo>
                      <a:pt x="97074" y="43252"/>
                    </a:lnTo>
                    <a:lnTo>
                      <a:pt x="98507" y="43252"/>
                    </a:lnTo>
                    <a:lnTo>
                      <a:pt x="103522" y="44571"/>
                    </a:lnTo>
                    <a:lnTo>
                      <a:pt x="106388" y="47999"/>
                    </a:lnTo>
                    <a:lnTo>
                      <a:pt x="109611" y="53010"/>
                    </a:lnTo>
                    <a:lnTo>
                      <a:pt x="113552" y="61978"/>
                    </a:lnTo>
                    <a:lnTo>
                      <a:pt x="114626" y="65142"/>
                    </a:lnTo>
                    <a:lnTo>
                      <a:pt x="115343" y="67780"/>
                    </a:lnTo>
                    <a:lnTo>
                      <a:pt x="119641" y="72527"/>
                    </a:lnTo>
                    <a:lnTo>
                      <a:pt x="118567" y="82813"/>
                    </a:lnTo>
                    <a:lnTo>
                      <a:pt x="113910" y="86505"/>
                    </a:lnTo>
                    <a:lnTo>
                      <a:pt x="113552" y="83604"/>
                    </a:lnTo>
                    <a:lnTo>
                      <a:pt x="114985" y="82021"/>
                    </a:lnTo>
                    <a:lnTo>
                      <a:pt x="112119" y="82021"/>
                    </a:lnTo>
                    <a:lnTo>
                      <a:pt x="109970" y="83868"/>
                    </a:lnTo>
                    <a:lnTo>
                      <a:pt x="108895" y="87560"/>
                    </a:lnTo>
                    <a:lnTo>
                      <a:pt x="109611" y="89142"/>
                    </a:lnTo>
                    <a:lnTo>
                      <a:pt x="108537" y="92043"/>
                    </a:lnTo>
                    <a:lnTo>
                      <a:pt x="106388" y="92835"/>
                    </a:lnTo>
                    <a:lnTo>
                      <a:pt x="103522" y="95999"/>
                    </a:lnTo>
                    <a:lnTo>
                      <a:pt x="103164" y="102329"/>
                    </a:lnTo>
                    <a:lnTo>
                      <a:pt x="98507" y="107076"/>
                    </a:lnTo>
                    <a:lnTo>
                      <a:pt x="98149" y="111032"/>
                    </a:lnTo>
                    <a:lnTo>
                      <a:pt x="97074" y="111560"/>
                    </a:lnTo>
                    <a:lnTo>
                      <a:pt x="94208" y="111824"/>
                    </a:lnTo>
                    <a:lnTo>
                      <a:pt x="92776" y="111824"/>
                    </a:lnTo>
                    <a:lnTo>
                      <a:pt x="88119" y="112615"/>
                    </a:lnTo>
                    <a:lnTo>
                      <a:pt x="85253" y="112879"/>
                    </a:lnTo>
                    <a:lnTo>
                      <a:pt x="76298" y="114197"/>
                    </a:lnTo>
                    <a:lnTo>
                      <a:pt x="71283" y="114725"/>
                    </a:lnTo>
                    <a:lnTo>
                      <a:pt x="70208" y="114725"/>
                    </a:lnTo>
                    <a:lnTo>
                      <a:pt x="67701" y="115252"/>
                    </a:lnTo>
                    <a:lnTo>
                      <a:pt x="60537" y="116043"/>
                    </a:lnTo>
                    <a:lnTo>
                      <a:pt x="58746" y="116307"/>
                    </a:lnTo>
                    <a:lnTo>
                      <a:pt x="58388" y="114461"/>
                    </a:lnTo>
                    <a:lnTo>
                      <a:pt x="58029" y="114725"/>
                    </a:lnTo>
                    <a:lnTo>
                      <a:pt x="53014" y="115252"/>
                    </a:lnTo>
                    <a:lnTo>
                      <a:pt x="49432" y="115516"/>
                    </a:lnTo>
                    <a:lnTo>
                      <a:pt x="47641" y="115516"/>
                    </a:lnTo>
                    <a:lnTo>
                      <a:pt x="46567" y="115516"/>
                    </a:lnTo>
                    <a:lnTo>
                      <a:pt x="45850" y="116043"/>
                    </a:lnTo>
                    <a:lnTo>
                      <a:pt x="44417" y="116043"/>
                    </a:lnTo>
                    <a:lnTo>
                      <a:pt x="42626" y="116043"/>
                    </a:lnTo>
                    <a:lnTo>
                      <a:pt x="38686" y="116571"/>
                    </a:lnTo>
                    <a:lnTo>
                      <a:pt x="34029" y="116571"/>
                    </a:lnTo>
                    <a:lnTo>
                      <a:pt x="31522" y="117098"/>
                    </a:lnTo>
                    <a:lnTo>
                      <a:pt x="24716" y="117890"/>
                    </a:lnTo>
                    <a:lnTo>
                      <a:pt x="22567" y="117890"/>
                    </a:lnTo>
                    <a:lnTo>
                      <a:pt x="17552" y="118153"/>
                    </a:lnTo>
                    <a:lnTo>
                      <a:pt x="17194" y="118417"/>
                    </a:lnTo>
                    <a:lnTo>
                      <a:pt x="13611" y="118417"/>
                    </a:lnTo>
                    <a:lnTo>
                      <a:pt x="9313" y="119208"/>
                    </a:lnTo>
                    <a:lnTo>
                      <a:pt x="6805" y="119208"/>
                    </a:lnTo>
                    <a:lnTo>
                      <a:pt x="3223" y="119736"/>
                    </a:lnTo>
                    <a:lnTo>
                      <a:pt x="716" y="119736"/>
                    </a:lnTo>
                    <a:lnTo>
                      <a:pt x="4656" y="116571"/>
                    </a:lnTo>
                    <a:lnTo>
                      <a:pt x="8597" y="109714"/>
                    </a:lnTo>
                    <a:lnTo>
                      <a:pt x="11820" y="104439"/>
                    </a:lnTo>
                    <a:lnTo>
                      <a:pt x="13253" y="99428"/>
                    </a:lnTo>
                    <a:lnTo>
                      <a:pt x="14328" y="89934"/>
                    </a:lnTo>
                    <a:lnTo>
                      <a:pt x="13611" y="89406"/>
                    </a:lnTo>
                    <a:lnTo>
                      <a:pt x="12179" y="82813"/>
                    </a:lnTo>
                    <a:lnTo>
                      <a:pt x="10388" y="79648"/>
                    </a:lnTo>
                    <a:lnTo>
                      <a:pt x="3940" y="70417"/>
                    </a:lnTo>
                    <a:lnTo>
                      <a:pt x="3940" y="69890"/>
                    </a:lnTo>
                    <a:lnTo>
                      <a:pt x="1432" y="63032"/>
                    </a:lnTo>
                    <a:lnTo>
                      <a:pt x="2149" y="62769"/>
                    </a:lnTo>
                    <a:lnTo>
                      <a:pt x="2865" y="60131"/>
                    </a:lnTo>
                    <a:lnTo>
                      <a:pt x="716" y="54857"/>
                    </a:lnTo>
                    <a:lnTo>
                      <a:pt x="0" y="53802"/>
                    </a:lnTo>
                    <a:lnTo>
                      <a:pt x="2149" y="49582"/>
                    </a:lnTo>
                    <a:lnTo>
                      <a:pt x="5373" y="44043"/>
                    </a:lnTo>
                    <a:lnTo>
                      <a:pt x="5373" y="41670"/>
                    </a:lnTo>
                    <a:lnTo>
                      <a:pt x="5373" y="39560"/>
                    </a:lnTo>
                    <a:lnTo>
                      <a:pt x="5373" y="38505"/>
                    </a:lnTo>
                    <a:lnTo>
                      <a:pt x="3940" y="35076"/>
                    </a:lnTo>
                    <a:lnTo>
                      <a:pt x="8238" y="32439"/>
                    </a:lnTo>
                    <a:lnTo>
                      <a:pt x="8238" y="31912"/>
                    </a:lnTo>
                    <a:lnTo>
                      <a:pt x="8238" y="28219"/>
                    </a:lnTo>
                    <a:lnTo>
                      <a:pt x="10388" y="28219"/>
                    </a:lnTo>
                    <a:lnTo>
                      <a:pt x="15761" y="24791"/>
                    </a:lnTo>
                    <a:lnTo>
                      <a:pt x="21134" y="20043"/>
                    </a:lnTo>
                    <a:lnTo>
                      <a:pt x="19343" y="24527"/>
                    </a:lnTo>
                    <a:lnTo>
                      <a:pt x="20059" y="30593"/>
                    </a:lnTo>
                    <a:lnTo>
                      <a:pt x="22567" y="24791"/>
                    </a:lnTo>
                    <a:lnTo>
                      <a:pt x="23641" y="28219"/>
                    </a:lnTo>
                    <a:lnTo>
                      <a:pt x="22567" y="31384"/>
                    </a:lnTo>
                    <a:lnTo>
                      <a:pt x="23641" y="31384"/>
                    </a:lnTo>
                    <a:lnTo>
                      <a:pt x="25074" y="27692"/>
                    </a:lnTo>
                    <a:lnTo>
                      <a:pt x="26149" y="23736"/>
                    </a:lnTo>
                    <a:lnTo>
                      <a:pt x="25074" y="17934"/>
                    </a:lnTo>
                    <a:lnTo>
                      <a:pt x="25074" y="16879"/>
                    </a:lnTo>
                    <a:lnTo>
                      <a:pt x="27940" y="13714"/>
                    </a:lnTo>
                    <a:lnTo>
                      <a:pt x="32238" y="12659"/>
                    </a:lnTo>
                    <a:lnTo>
                      <a:pt x="34746" y="12395"/>
                    </a:lnTo>
                    <a:lnTo>
                      <a:pt x="34746" y="10549"/>
                    </a:lnTo>
                    <a:lnTo>
                      <a:pt x="31522" y="8703"/>
                    </a:lnTo>
                    <a:lnTo>
                      <a:pt x="31522" y="5010"/>
                    </a:lnTo>
                    <a:lnTo>
                      <a:pt x="32955" y="4219"/>
                    </a:lnTo>
                    <a:lnTo>
                      <a:pt x="32955" y="1318"/>
                    </a:lnTo>
                    <a:lnTo>
                      <a:pt x="38686" y="1054"/>
                    </a:lnTo>
                    <a:lnTo>
                      <a:pt x="40119" y="0"/>
                    </a:lnTo>
                    <a:lnTo>
                      <a:pt x="41552" y="527"/>
                    </a:lnTo>
                    <a:lnTo>
                      <a:pt x="46925" y="2373"/>
                    </a:lnTo>
                    <a:lnTo>
                      <a:pt x="55522" y="3164"/>
                    </a:lnTo>
                    <a:lnTo>
                      <a:pt x="58388" y="6065"/>
                    </a:lnTo>
                    <a:lnTo>
                      <a:pt x="64835" y="6857"/>
                    </a:lnTo>
                    <a:lnTo>
                      <a:pt x="71283" y="8703"/>
                    </a:lnTo>
                    <a:lnTo>
                      <a:pt x="75940" y="8703"/>
                    </a:lnTo>
                    <a:lnTo>
                      <a:pt x="79164" y="12659"/>
                    </a:lnTo>
                    <a:lnTo>
                      <a:pt x="83104" y="16879"/>
                    </a:lnTo>
                    <a:lnTo>
                      <a:pt x="80238" y="16351"/>
                    </a:lnTo>
                    <a:lnTo>
                      <a:pt x="79164" y="18725"/>
                    </a:lnTo>
                    <a:lnTo>
                      <a:pt x="81671" y="21098"/>
                    </a:lnTo>
                    <a:lnTo>
                      <a:pt x="83104" y="21626"/>
                    </a:lnTo>
                    <a:lnTo>
                      <a:pt x="83104" y="22153"/>
                    </a:lnTo>
                    <a:lnTo>
                      <a:pt x="84179" y="25318"/>
                    </a:lnTo>
                    <a:lnTo>
                      <a:pt x="85253" y="31912"/>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22" name="Shape 83">
                <a:extLst>
                  <a:ext uri="{FF2B5EF4-FFF2-40B4-BE49-F238E27FC236}">
                    <a16:creationId xmlns:a16="http://schemas.microsoft.com/office/drawing/2014/main" id="{A1DFEB5F-5253-ED46-AEE2-3791A9639E4C}"/>
                  </a:ext>
                </a:extLst>
              </p:cNvPr>
              <p:cNvSpPr/>
              <p:nvPr/>
            </p:nvSpPr>
            <p:spPr>
              <a:xfrm>
                <a:off x="5561114" y="1677439"/>
                <a:ext cx="842693" cy="396066"/>
              </a:xfrm>
              <a:custGeom>
                <a:avLst/>
                <a:gdLst/>
                <a:ahLst/>
                <a:cxnLst/>
                <a:rect l="0" t="0" r="0" b="0"/>
                <a:pathLst>
                  <a:path w="120000" h="120000" extrusionOk="0">
                    <a:moveTo>
                      <a:pt x="69714" y="81259"/>
                    </a:moveTo>
                    <a:lnTo>
                      <a:pt x="66514" y="82677"/>
                    </a:lnTo>
                    <a:lnTo>
                      <a:pt x="64457" y="76535"/>
                    </a:lnTo>
                    <a:lnTo>
                      <a:pt x="63085" y="83149"/>
                    </a:lnTo>
                    <a:lnTo>
                      <a:pt x="60571" y="83149"/>
                    </a:lnTo>
                    <a:lnTo>
                      <a:pt x="59885" y="79842"/>
                    </a:lnTo>
                    <a:lnTo>
                      <a:pt x="56228" y="94960"/>
                    </a:lnTo>
                    <a:lnTo>
                      <a:pt x="53028" y="111496"/>
                    </a:lnTo>
                    <a:lnTo>
                      <a:pt x="51428" y="118110"/>
                    </a:lnTo>
                    <a:lnTo>
                      <a:pt x="51657" y="119527"/>
                    </a:lnTo>
                    <a:lnTo>
                      <a:pt x="50057" y="118110"/>
                    </a:lnTo>
                    <a:lnTo>
                      <a:pt x="45714" y="87874"/>
                    </a:lnTo>
                    <a:lnTo>
                      <a:pt x="45028" y="86929"/>
                    </a:lnTo>
                    <a:lnTo>
                      <a:pt x="43200" y="85984"/>
                    </a:lnTo>
                    <a:lnTo>
                      <a:pt x="43200" y="85039"/>
                    </a:lnTo>
                    <a:lnTo>
                      <a:pt x="41828" y="85984"/>
                    </a:lnTo>
                    <a:lnTo>
                      <a:pt x="40914" y="84566"/>
                    </a:lnTo>
                    <a:lnTo>
                      <a:pt x="41371" y="81259"/>
                    </a:lnTo>
                    <a:lnTo>
                      <a:pt x="40685" y="79370"/>
                    </a:lnTo>
                    <a:lnTo>
                      <a:pt x="38171" y="77480"/>
                    </a:lnTo>
                    <a:lnTo>
                      <a:pt x="33600" y="76535"/>
                    </a:lnTo>
                    <a:lnTo>
                      <a:pt x="31771" y="77480"/>
                    </a:lnTo>
                    <a:lnTo>
                      <a:pt x="30628" y="76062"/>
                    </a:lnTo>
                    <a:lnTo>
                      <a:pt x="29485" y="76062"/>
                    </a:lnTo>
                    <a:lnTo>
                      <a:pt x="27657" y="76062"/>
                    </a:lnTo>
                    <a:lnTo>
                      <a:pt x="26057" y="74173"/>
                    </a:lnTo>
                    <a:lnTo>
                      <a:pt x="25142" y="73228"/>
                    </a:lnTo>
                    <a:lnTo>
                      <a:pt x="23542" y="71338"/>
                    </a:lnTo>
                    <a:lnTo>
                      <a:pt x="10057" y="66141"/>
                    </a:lnTo>
                    <a:lnTo>
                      <a:pt x="8685" y="65669"/>
                    </a:lnTo>
                    <a:lnTo>
                      <a:pt x="5257" y="62834"/>
                    </a:lnTo>
                    <a:lnTo>
                      <a:pt x="3428" y="56220"/>
                    </a:lnTo>
                    <a:lnTo>
                      <a:pt x="0" y="52913"/>
                    </a:lnTo>
                    <a:lnTo>
                      <a:pt x="2742" y="49606"/>
                    </a:lnTo>
                    <a:lnTo>
                      <a:pt x="6628" y="45826"/>
                    </a:lnTo>
                    <a:lnTo>
                      <a:pt x="8457" y="41574"/>
                    </a:lnTo>
                    <a:lnTo>
                      <a:pt x="10742" y="38740"/>
                    </a:lnTo>
                    <a:lnTo>
                      <a:pt x="12571" y="38740"/>
                    </a:lnTo>
                    <a:lnTo>
                      <a:pt x="19200" y="33070"/>
                    </a:lnTo>
                    <a:lnTo>
                      <a:pt x="24228" y="25511"/>
                    </a:lnTo>
                    <a:lnTo>
                      <a:pt x="25142" y="21259"/>
                    </a:lnTo>
                    <a:lnTo>
                      <a:pt x="29028" y="14173"/>
                    </a:lnTo>
                    <a:lnTo>
                      <a:pt x="30628" y="11811"/>
                    </a:lnTo>
                    <a:lnTo>
                      <a:pt x="32228" y="6141"/>
                    </a:lnTo>
                    <a:lnTo>
                      <a:pt x="36800" y="944"/>
                    </a:lnTo>
                    <a:lnTo>
                      <a:pt x="38857" y="0"/>
                    </a:lnTo>
                    <a:lnTo>
                      <a:pt x="43200" y="472"/>
                    </a:lnTo>
                    <a:lnTo>
                      <a:pt x="43428" y="1889"/>
                    </a:lnTo>
                    <a:lnTo>
                      <a:pt x="39314" y="8503"/>
                    </a:lnTo>
                    <a:lnTo>
                      <a:pt x="35657" y="14645"/>
                    </a:lnTo>
                    <a:lnTo>
                      <a:pt x="35200" y="17480"/>
                    </a:lnTo>
                    <a:lnTo>
                      <a:pt x="33600" y="21259"/>
                    </a:lnTo>
                    <a:lnTo>
                      <a:pt x="33600" y="24566"/>
                    </a:lnTo>
                    <a:lnTo>
                      <a:pt x="32457" y="28818"/>
                    </a:lnTo>
                    <a:lnTo>
                      <a:pt x="35885" y="28818"/>
                    </a:lnTo>
                    <a:lnTo>
                      <a:pt x="39314" y="28818"/>
                    </a:lnTo>
                    <a:lnTo>
                      <a:pt x="44800" y="29763"/>
                    </a:lnTo>
                    <a:lnTo>
                      <a:pt x="47542" y="35433"/>
                    </a:lnTo>
                    <a:lnTo>
                      <a:pt x="52342" y="47244"/>
                    </a:lnTo>
                    <a:lnTo>
                      <a:pt x="56228" y="46299"/>
                    </a:lnTo>
                    <a:lnTo>
                      <a:pt x="62400" y="45826"/>
                    </a:lnTo>
                    <a:lnTo>
                      <a:pt x="63771" y="44409"/>
                    </a:lnTo>
                    <a:lnTo>
                      <a:pt x="63085" y="42519"/>
                    </a:lnTo>
                    <a:lnTo>
                      <a:pt x="64457" y="44409"/>
                    </a:lnTo>
                    <a:lnTo>
                      <a:pt x="66285" y="43937"/>
                    </a:lnTo>
                    <a:lnTo>
                      <a:pt x="72914" y="34015"/>
                    </a:lnTo>
                    <a:lnTo>
                      <a:pt x="77028" y="31181"/>
                    </a:lnTo>
                    <a:lnTo>
                      <a:pt x="78857" y="32125"/>
                    </a:lnTo>
                    <a:lnTo>
                      <a:pt x="83428" y="30708"/>
                    </a:lnTo>
                    <a:lnTo>
                      <a:pt x="87314" y="25511"/>
                    </a:lnTo>
                    <a:lnTo>
                      <a:pt x="91428" y="23622"/>
                    </a:lnTo>
                    <a:lnTo>
                      <a:pt x="91428" y="37322"/>
                    </a:lnTo>
                    <a:lnTo>
                      <a:pt x="92571" y="38740"/>
                    </a:lnTo>
                    <a:lnTo>
                      <a:pt x="96914" y="37795"/>
                    </a:lnTo>
                    <a:lnTo>
                      <a:pt x="98742" y="36377"/>
                    </a:lnTo>
                    <a:lnTo>
                      <a:pt x="100114" y="39685"/>
                    </a:lnTo>
                    <a:lnTo>
                      <a:pt x="102171" y="34488"/>
                    </a:lnTo>
                    <a:lnTo>
                      <a:pt x="104914" y="34015"/>
                    </a:lnTo>
                    <a:lnTo>
                      <a:pt x="105828" y="31181"/>
                    </a:lnTo>
                    <a:lnTo>
                      <a:pt x="106971" y="32125"/>
                    </a:lnTo>
                    <a:lnTo>
                      <a:pt x="107428" y="33070"/>
                    </a:lnTo>
                    <a:lnTo>
                      <a:pt x="107428" y="39685"/>
                    </a:lnTo>
                    <a:lnTo>
                      <a:pt x="108800" y="49133"/>
                    </a:lnTo>
                    <a:lnTo>
                      <a:pt x="110400" y="50551"/>
                    </a:lnTo>
                    <a:lnTo>
                      <a:pt x="111542" y="54330"/>
                    </a:lnTo>
                    <a:lnTo>
                      <a:pt x="112457" y="54330"/>
                    </a:lnTo>
                    <a:lnTo>
                      <a:pt x="113600" y="51023"/>
                    </a:lnTo>
                    <a:lnTo>
                      <a:pt x="114971" y="52440"/>
                    </a:lnTo>
                    <a:lnTo>
                      <a:pt x="116800" y="51023"/>
                    </a:lnTo>
                    <a:lnTo>
                      <a:pt x="119771" y="55748"/>
                    </a:lnTo>
                    <a:lnTo>
                      <a:pt x="117485" y="59527"/>
                    </a:lnTo>
                    <a:lnTo>
                      <a:pt x="115200" y="60000"/>
                    </a:lnTo>
                    <a:lnTo>
                      <a:pt x="112914" y="59055"/>
                    </a:lnTo>
                    <a:lnTo>
                      <a:pt x="111085" y="60000"/>
                    </a:lnTo>
                    <a:lnTo>
                      <a:pt x="109257" y="59055"/>
                    </a:lnTo>
                    <a:lnTo>
                      <a:pt x="104914" y="62834"/>
                    </a:lnTo>
                    <a:lnTo>
                      <a:pt x="100114" y="59055"/>
                    </a:lnTo>
                    <a:lnTo>
                      <a:pt x="99200" y="60944"/>
                    </a:lnTo>
                    <a:lnTo>
                      <a:pt x="98742" y="69921"/>
                    </a:lnTo>
                    <a:lnTo>
                      <a:pt x="93714" y="62362"/>
                    </a:lnTo>
                    <a:lnTo>
                      <a:pt x="91428" y="60944"/>
                    </a:lnTo>
                    <a:lnTo>
                      <a:pt x="84800" y="60000"/>
                    </a:lnTo>
                    <a:lnTo>
                      <a:pt x="83428" y="65669"/>
                    </a:lnTo>
                    <a:lnTo>
                      <a:pt x="81142" y="67559"/>
                    </a:lnTo>
                    <a:lnTo>
                      <a:pt x="79314" y="68031"/>
                    </a:lnTo>
                    <a:lnTo>
                      <a:pt x="77942" y="69921"/>
                    </a:lnTo>
                    <a:lnTo>
                      <a:pt x="74742" y="68503"/>
                    </a:lnTo>
                    <a:lnTo>
                      <a:pt x="72457" y="70866"/>
                    </a:lnTo>
                    <a:lnTo>
                      <a:pt x="69714" y="8125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23" name="Shape 84">
                <a:extLst>
                  <a:ext uri="{FF2B5EF4-FFF2-40B4-BE49-F238E27FC236}">
                    <a16:creationId xmlns:a16="http://schemas.microsoft.com/office/drawing/2014/main" id="{6E55BFD9-E857-A747-AA99-7F5B9B98CE35}"/>
                  </a:ext>
                </a:extLst>
              </p:cNvPr>
              <p:cNvSpPr/>
              <p:nvPr/>
            </p:nvSpPr>
            <p:spPr>
              <a:xfrm>
                <a:off x="6265296" y="1889434"/>
                <a:ext cx="38448" cy="36868"/>
              </a:xfrm>
              <a:custGeom>
                <a:avLst/>
                <a:gdLst/>
                <a:ahLst/>
                <a:cxnLst/>
                <a:rect l="0" t="0" r="0" b="0"/>
                <a:pathLst>
                  <a:path w="120000" h="120000" extrusionOk="0">
                    <a:moveTo>
                      <a:pt x="0" y="31304"/>
                    </a:moveTo>
                    <a:lnTo>
                      <a:pt x="0" y="0"/>
                    </a:lnTo>
                    <a:lnTo>
                      <a:pt x="115000" y="88695"/>
                    </a:lnTo>
                    <a:lnTo>
                      <a:pt x="65000" y="114782"/>
                    </a:lnTo>
                    <a:lnTo>
                      <a:pt x="0" y="31304"/>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4" name="Shape 85">
                <a:extLst>
                  <a:ext uri="{FF2B5EF4-FFF2-40B4-BE49-F238E27FC236}">
                    <a16:creationId xmlns:a16="http://schemas.microsoft.com/office/drawing/2014/main" id="{5D784C2A-80BD-EF40-BA53-8726A1687856}"/>
                  </a:ext>
                </a:extLst>
              </p:cNvPr>
              <p:cNvSpPr/>
              <p:nvPr/>
            </p:nvSpPr>
            <p:spPr>
              <a:xfrm>
                <a:off x="5704528" y="1592522"/>
                <a:ext cx="36868" cy="35288"/>
              </a:xfrm>
              <a:custGeom>
                <a:avLst/>
                <a:gdLst/>
                <a:ahLst/>
                <a:cxnLst/>
                <a:rect l="0" t="0" r="0" b="0"/>
                <a:pathLst>
                  <a:path w="120000" h="120000" extrusionOk="0">
                    <a:moveTo>
                      <a:pt x="0" y="36521"/>
                    </a:moveTo>
                    <a:lnTo>
                      <a:pt x="114782" y="0"/>
                    </a:lnTo>
                    <a:lnTo>
                      <a:pt x="99130" y="36521"/>
                    </a:lnTo>
                    <a:lnTo>
                      <a:pt x="67826" y="114782"/>
                    </a:lnTo>
                    <a:lnTo>
                      <a:pt x="0" y="3652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5" name="Shape 86" descr="Minnesota, 25 percent by 2025. 30 percent by 2020 for Xcel Energy." title="Minnesota">
                <a:extLst>
                  <a:ext uri="{FF2B5EF4-FFF2-40B4-BE49-F238E27FC236}">
                    <a16:creationId xmlns:a16="http://schemas.microsoft.com/office/drawing/2014/main" id="{D2950D6C-C0F4-8640-BB64-D11C1BCB8227}"/>
                  </a:ext>
                </a:extLst>
              </p:cNvPr>
              <p:cNvSpPr/>
              <p:nvPr/>
            </p:nvSpPr>
            <p:spPr>
              <a:xfrm>
                <a:off x="4741321" y="1413060"/>
                <a:ext cx="910635" cy="988057"/>
              </a:xfrm>
              <a:custGeom>
                <a:avLst/>
                <a:gdLst/>
                <a:ahLst/>
                <a:cxnLst/>
                <a:rect l="0" t="0" r="0" b="0"/>
                <a:pathLst>
                  <a:path w="120000" h="120000" extrusionOk="0">
                    <a:moveTo>
                      <a:pt x="13309" y="92976"/>
                    </a:moveTo>
                    <a:lnTo>
                      <a:pt x="13309" y="89574"/>
                    </a:lnTo>
                    <a:lnTo>
                      <a:pt x="13098" y="83527"/>
                    </a:lnTo>
                    <a:lnTo>
                      <a:pt x="12676" y="82204"/>
                    </a:lnTo>
                    <a:lnTo>
                      <a:pt x="12253" y="81448"/>
                    </a:lnTo>
                    <a:lnTo>
                      <a:pt x="10140" y="80692"/>
                    </a:lnTo>
                    <a:lnTo>
                      <a:pt x="6549" y="76913"/>
                    </a:lnTo>
                    <a:lnTo>
                      <a:pt x="6549" y="76535"/>
                    </a:lnTo>
                    <a:lnTo>
                      <a:pt x="9929" y="73889"/>
                    </a:lnTo>
                    <a:lnTo>
                      <a:pt x="10985" y="69921"/>
                    </a:lnTo>
                    <a:lnTo>
                      <a:pt x="10774" y="68598"/>
                    </a:lnTo>
                    <a:lnTo>
                      <a:pt x="10774" y="68031"/>
                    </a:lnTo>
                    <a:lnTo>
                      <a:pt x="10774" y="68409"/>
                    </a:lnTo>
                    <a:lnTo>
                      <a:pt x="9929" y="61606"/>
                    </a:lnTo>
                    <a:lnTo>
                      <a:pt x="8028" y="58582"/>
                    </a:lnTo>
                    <a:lnTo>
                      <a:pt x="7605" y="55937"/>
                    </a:lnTo>
                    <a:lnTo>
                      <a:pt x="7183" y="55937"/>
                    </a:lnTo>
                    <a:lnTo>
                      <a:pt x="7183" y="51023"/>
                    </a:lnTo>
                    <a:lnTo>
                      <a:pt x="6549" y="48377"/>
                    </a:lnTo>
                    <a:lnTo>
                      <a:pt x="6338" y="45354"/>
                    </a:lnTo>
                    <a:lnTo>
                      <a:pt x="6338" y="44787"/>
                    </a:lnTo>
                    <a:lnTo>
                      <a:pt x="6338" y="43653"/>
                    </a:lnTo>
                    <a:lnTo>
                      <a:pt x="6338" y="41763"/>
                    </a:lnTo>
                    <a:lnTo>
                      <a:pt x="6338" y="41574"/>
                    </a:lnTo>
                    <a:lnTo>
                      <a:pt x="6126" y="41007"/>
                    </a:lnTo>
                    <a:lnTo>
                      <a:pt x="6338" y="40818"/>
                    </a:lnTo>
                    <a:lnTo>
                      <a:pt x="6126" y="38362"/>
                    </a:lnTo>
                    <a:lnTo>
                      <a:pt x="6126" y="38173"/>
                    </a:lnTo>
                    <a:lnTo>
                      <a:pt x="5704" y="35905"/>
                    </a:lnTo>
                    <a:lnTo>
                      <a:pt x="5492" y="34771"/>
                    </a:lnTo>
                    <a:lnTo>
                      <a:pt x="3169" y="30803"/>
                    </a:lnTo>
                    <a:lnTo>
                      <a:pt x="1690" y="25133"/>
                    </a:lnTo>
                    <a:lnTo>
                      <a:pt x="1056" y="24755"/>
                    </a:lnTo>
                    <a:lnTo>
                      <a:pt x="1267" y="24377"/>
                    </a:lnTo>
                    <a:lnTo>
                      <a:pt x="1690" y="24000"/>
                    </a:lnTo>
                    <a:lnTo>
                      <a:pt x="1267" y="19842"/>
                    </a:lnTo>
                    <a:lnTo>
                      <a:pt x="1056" y="17385"/>
                    </a:lnTo>
                    <a:lnTo>
                      <a:pt x="422" y="10960"/>
                    </a:lnTo>
                    <a:lnTo>
                      <a:pt x="845" y="10582"/>
                    </a:lnTo>
                    <a:lnTo>
                      <a:pt x="0" y="8125"/>
                    </a:lnTo>
                    <a:lnTo>
                      <a:pt x="12464" y="8125"/>
                    </a:lnTo>
                    <a:lnTo>
                      <a:pt x="29154" y="7748"/>
                    </a:lnTo>
                    <a:lnTo>
                      <a:pt x="31478" y="7559"/>
                    </a:lnTo>
                    <a:lnTo>
                      <a:pt x="31478" y="0"/>
                    </a:lnTo>
                    <a:lnTo>
                      <a:pt x="34436" y="188"/>
                    </a:lnTo>
                    <a:lnTo>
                      <a:pt x="36549" y="944"/>
                    </a:lnTo>
                    <a:lnTo>
                      <a:pt x="38873" y="11716"/>
                    </a:lnTo>
                    <a:lnTo>
                      <a:pt x="40563" y="13039"/>
                    </a:lnTo>
                    <a:lnTo>
                      <a:pt x="42887" y="13228"/>
                    </a:lnTo>
                    <a:lnTo>
                      <a:pt x="45633" y="13228"/>
                    </a:lnTo>
                    <a:lnTo>
                      <a:pt x="45845" y="13984"/>
                    </a:lnTo>
                    <a:lnTo>
                      <a:pt x="51971" y="14362"/>
                    </a:lnTo>
                    <a:lnTo>
                      <a:pt x="52816" y="16629"/>
                    </a:lnTo>
                    <a:lnTo>
                      <a:pt x="56619" y="16440"/>
                    </a:lnTo>
                    <a:lnTo>
                      <a:pt x="58098" y="15685"/>
                    </a:lnTo>
                    <a:lnTo>
                      <a:pt x="57887" y="15118"/>
                    </a:lnTo>
                    <a:lnTo>
                      <a:pt x="61690" y="13795"/>
                    </a:lnTo>
                    <a:lnTo>
                      <a:pt x="63802" y="13984"/>
                    </a:lnTo>
                    <a:lnTo>
                      <a:pt x="65704" y="13795"/>
                    </a:lnTo>
                    <a:lnTo>
                      <a:pt x="69295" y="15685"/>
                    </a:lnTo>
                    <a:lnTo>
                      <a:pt x="70774" y="15307"/>
                    </a:lnTo>
                    <a:lnTo>
                      <a:pt x="70985" y="17385"/>
                    </a:lnTo>
                    <a:lnTo>
                      <a:pt x="73098" y="17385"/>
                    </a:lnTo>
                    <a:lnTo>
                      <a:pt x="75211" y="21732"/>
                    </a:lnTo>
                    <a:lnTo>
                      <a:pt x="76690" y="20787"/>
                    </a:lnTo>
                    <a:lnTo>
                      <a:pt x="76267" y="19275"/>
                    </a:lnTo>
                    <a:lnTo>
                      <a:pt x="79647" y="18708"/>
                    </a:lnTo>
                    <a:lnTo>
                      <a:pt x="80704" y="19275"/>
                    </a:lnTo>
                    <a:lnTo>
                      <a:pt x="81338" y="20787"/>
                    </a:lnTo>
                    <a:lnTo>
                      <a:pt x="84295" y="21732"/>
                    </a:lnTo>
                    <a:lnTo>
                      <a:pt x="88943" y="24000"/>
                    </a:lnTo>
                    <a:lnTo>
                      <a:pt x="92535" y="23811"/>
                    </a:lnTo>
                    <a:lnTo>
                      <a:pt x="95915" y="21165"/>
                    </a:lnTo>
                    <a:lnTo>
                      <a:pt x="98873" y="19842"/>
                    </a:lnTo>
                    <a:lnTo>
                      <a:pt x="100352" y="22677"/>
                    </a:lnTo>
                    <a:lnTo>
                      <a:pt x="102464" y="22488"/>
                    </a:lnTo>
                    <a:lnTo>
                      <a:pt x="106901" y="22488"/>
                    </a:lnTo>
                    <a:lnTo>
                      <a:pt x="109647" y="21921"/>
                    </a:lnTo>
                    <a:lnTo>
                      <a:pt x="114084" y="24000"/>
                    </a:lnTo>
                    <a:lnTo>
                      <a:pt x="116197" y="23244"/>
                    </a:lnTo>
                    <a:lnTo>
                      <a:pt x="119788" y="23244"/>
                    </a:lnTo>
                    <a:lnTo>
                      <a:pt x="112394" y="27401"/>
                    </a:lnTo>
                    <a:lnTo>
                      <a:pt x="105000" y="30236"/>
                    </a:lnTo>
                    <a:lnTo>
                      <a:pt x="101197" y="32503"/>
                    </a:lnTo>
                    <a:lnTo>
                      <a:pt x="97394" y="35905"/>
                    </a:lnTo>
                    <a:lnTo>
                      <a:pt x="94014" y="39496"/>
                    </a:lnTo>
                    <a:lnTo>
                      <a:pt x="92112" y="41574"/>
                    </a:lnTo>
                    <a:lnTo>
                      <a:pt x="85985" y="47055"/>
                    </a:lnTo>
                    <a:lnTo>
                      <a:pt x="82816" y="49133"/>
                    </a:lnTo>
                    <a:lnTo>
                      <a:pt x="81971" y="51023"/>
                    </a:lnTo>
                    <a:lnTo>
                      <a:pt x="82816" y="51779"/>
                    </a:lnTo>
                    <a:lnTo>
                      <a:pt x="81549" y="51023"/>
                    </a:lnTo>
                    <a:lnTo>
                      <a:pt x="79225" y="53102"/>
                    </a:lnTo>
                    <a:lnTo>
                      <a:pt x="78380" y="53102"/>
                    </a:lnTo>
                    <a:lnTo>
                      <a:pt x="78380" y="53858"/>
                    </a:lnTo>
                    <a:lnTo>
                      <a:pt x="78591" y="56314"/>
                    </a:lnTo>
                    <a:lnTo>
                      <a:pt x="78591" y="58015"/>
                    </a:lnTo>
                    <a:lnTo>
                      <a:pt x="79014" y="63307"/>
                    </a:lnTo>
                    <a:lnTo>
                      <a:pt x="79225" y="65007"/>
                    </a:lnTo>
                    <a:lnTo>
                      <a:pt x="72253" y="70110"/>
                    </a:lnTo>
                    <a:lnTo>
                      <a:pt x="70774" y="72566"/>
                    </a:lnTo>
                    <a:lnTo>
                      <a:pt x="70140" y="74267"/>
                    </a:lnTo>
                    <a:lnTo>
                      <a:pt x="72464" y="75968"/>
                    </a:lnTo>
                    <a:lnTo>
                      <a:pt x="73098" y="76913"/>
                    </a:lnTo>
                    <a:lnTo>
                      <a:pt x="72887" y="81259"/>
                    </a:lnTo>
                    <a:lnTo>
                      <a:pt x="72887" y="82204"/>
                    </a:lnTo>
                    <a:lnTo>
                      <a:pt x="72887" y="82771"/>
                    </a:lnTo>
                    <a:lnTo>
                      <a:pt x="72887" y="82960"/>
                    </a:lnTo>
                    <a:lnTo>
                      <a:pt x="73098" y="84661"/>
                    </a:lnTo>
                    <a:lnTo>
                      <a:pt x="72887" y="87118"/>
                    </a:lnTo>
                    <a:lnTo>
                      <a:pt x="73098" y="89763"/>
                    </a:lnTo>
                    <a:lnTo>
                      <a:pt x="72887" y="92409"/>
                    </a:lnTo>
                    <a:lnTo>
                      <a:pt x="73732" y="92976"/>
                    </a:lnTo>
                    <a:lnTo>
                      <a:pt x="74366" y="93543"/>
                    </a:lnTo>
                    <a:lnTo>
                      <a:pt x="77746" y="95811"/>
                    </a:lnTo>
                    <a:lnTo>
                      <a:pt x="80704" y="96188"/>
                    </a:lnTo>
                    <a:lnTo>
                      <a:pt x="80704" y="96377"/>
                    </a:lnTo>
                    <a:lnTo>
                      <a:pt x="81126" y="97133"/>
                    </a:lnTo>
                    <a:lnTo>
                      <a:pt x="82183" y="97889"/>
                    </a:lnTo>
                    <a:lnTo>
                      <a:pt x="82394" y="98267"/>
                    </a:lnTo>
                    <a:lnTo>
                      <a:pt x="83873" y="98456"/>
                    </a:lnTo>
                    <a:lnTo>
                      <a:pt x="84929" y="98834"/>
                    </a:lnTo>
                    <a:lnTo>
                      <a:pt x="86197" y="99212"/>
                    </a:lnTo>
                    <a:lnTo>
                      <a:pt x="88309" y="101858"/>
                    </a:lnTo>
                    <a:lnTo>
                      <a:pt x="88943" y="102992"/>
                    </a:lnTo>
                    <a:lnTo>
                      <a:pt x="91267" y="104314"/>
                    </a:lnTo>
                    <a:lnTo>
                      <a:pt x="92746" y="105637"/>
                    </a:lnTo>
                    <a:lnTo>
                      <a:pt x="94014" y="106015"/>
                    </a:lnTo>
                    <a:lnTo>
                      <a:pt x="94859" y="106015"/>
                    </a:lnTo>
                    <a:lnTo>
                      <a:pt x="95915" y="106582"/>
                    </a:lnTo>
                    <a:lnTo>
                      <a:pt x="95915" y="106960"/>
                    </a:lnTo>
                    <a:lnTo>
                      <a:pt x="96760" y="107716"/>
                    </a:lnTo>
                    <a:lnTo>
                      <a:pt x="98239" y="109228"/>
                    </a:lnTo>
                    <a:lnTo>
                      <a:pt x="98661" y="109417"/>
                    </a:lnTo>
                    <a:lnTo>
                      <a:pt x="99507" y="110740"/>
                    </a:lnTo>
                    <a:lnTo>
                      <a:pt x="99507" y="111307"/>
                    </a:lnTo>
                    <a:lnTo>
                      <a:pt x="99084" y="111874"/>
                    </a:lnTo>
                    <a:lnTo>
                      <a:pt x="99084" y="114141"/>
                    </a:lnTo>
                    <a:lnTo>
                      <a:pt x="99718" y="114708"/>
                    </a:lnTo>
                    <a:lnTo>
                      <a:pt x="100352" y="116220"/>
                    </a:lnTo>
                    <a:lnTo>
                      <a:pt x="99718" y="116598"/>
                    </a:lnTo>
                    <a:lnTo>
                      <a:pt x="98239" y="116598"/>
                    </a:lnTo>
                    <a:lnTo>
                      <a:pt x="94014" y="116787"/>
                    </a:lnTo>
                    <a:lnTo>
                      <a:pt x="93591" y="116787"/>
                    </a:lnTo>
                    <a:lnTo>
                      <a:pt x="91901" y="116787"/>
                    </a:lnTo>
                    <a:lnTo>
                      <a:pt x="85985" y="117354"/>
                    </a:lnTo>
                    <a:lnTo>
                      <a:pt x="79859" y="117543"/>
                    </a:lnTo>
                    <a:lnTo>
                      <a:pt x="78380" y="117543"/>
                    </a:lnTo>
                    <a:lnTo>
                      <a:pt x="70774" y="118110"/>
                    </a:lnTo>
                    <a:lnTo>
                      <a:pt x="70563" y="118110"/>
                    </a:lnTo>
                    <a:lnTo>
                      <a:pt x="69929" y="118110"/>
                    </a:lnTo>
                    <a:lnTo>
                      <a:pt x="64647" y="118110"/>
                    </a:lnTo>
                    <a:lnTo>
                      <a:pt x="64014" y="118488"/>
                    </a:lnTo>
                    <a:lnTo>
                      <a:pt x="62535" y="118488"/>
                    </a:lnTo>
                    <a:lnTo>
                      <a:pt x="60211" y="118488"/>
                    </a:lnTo>
                    <a:lnTo>
                      <a:pt x="56619" y="118677"/>
                    </a:lnTo>
                    <a:lnTo>
                      <a:pt x="56408" y="118677"/>
                    </a:lnTo>
                    <a:lnTo>
                      <a:pt x="54718" y="118677"/>
                    </a:lnTo>
                    <a:lnTo>
                      <a:pt x="54084" y="118677"/>
                    </a:lnTo>
                    <a:lnTo>
                      <a:pt x="50070" y="118866"/>
                    </a:lnTo>
                    <a:lnTo>
                      <a:pt x="47957" y="118866"/>
                    </a:lnTo>
                    <a:lnTo>
                      <a:pt x="47112" y="118866"/>
                    </a:lnTo>
                    <a:lnTo>
                      <a:pt x="43521" y="118866"/>
                    </a:lnTo>
                    <a:lnTo>
                      <a:pt x="41830" y="118866"/>
                    </a:lnTo>
                    <a:lnTo>
                      <a:pt x="39929" y="118866"/>
                    </a:lnTo>
                    <a:lnTo>
                      <a:pt x="39718" y="118866"/>
                    </a:lnTo>
                    <a:lnTo>
                      <a:pt x="39084" y="118866"/>
                    </a:lnTo>
                    <a:lnTo>
                      <a:pt x="35704" y="119244"/>
                    </a:lnTo>
                    <a:lnTo>
                      <a:pt x="33591" y="119244"/>
                    </a:lnTo>
                    <a:lnTo>
                      <a:pt x="31478" y="119433"/>
                    </a:lnTo>
                    <a:lnTo>
                      <a:pt x="30422" y="119433"/>
                    </a:lnTo>
                    <a:lnTo>
                      <a:pt x="25985" y="119433"/>
                    </a:lnTo>
                    <a:lnTo>
                      <a:pt x="25352" y="119433"/>
                    </a:lnTo>
                    <a:lnTo>
                      <a:pt x="23239" y="119433"/>
                    </a:lnTo>
                    <a:lnTo>
                      <a:pt x="22394" y="119433"/>
                    </a:lnTo>
                    <a:lnTo>
                      <a:pt x="21338" y="119433"/>
                    </a:lnTo>
                    <a:lnTo>
                      <a:pt x="20492" y="119433"/>
                    </a:lnTo>
                    <a:lnTo>
                      <a:pt x="16901" y="119433"/>
                    </a:lnTo>
                    <a:lnTo>
                      <a:pt x="14788" y="119811"/>
                    </a:lnTo>
                    <a:lnTo>
                      <a:pt x="13732" y="119811"/>
                    </a:lnTo>
                    <a:lnTo>
                      <a:pt x="13732" y="117165"/>
                    </a:lnTo>
                    <a:lnTo>
                      <a:pt x="13732" y="114519"/>
                    </a:lnTo>
                    <a:lnTo>
                      <a:pt x="13732" y="112440"/>
                    </a:lnTo>
                    <a:lnTo>
                      <a:pt x="13309" y="109417"/>
                    </a:lnTo>
                    <a:lnTo>
                      <a:pt x="13309" y="106960"/>
                    </a:lnTo>
                    <a:lnTo>
                      <a:pt x="13309" y="105259"/>
                    </a:lnTo>
                    <a:lnTo>
                      <a:pt x="13309" y="98456"/>
                    </a:lnTo>
                    <a:lnTo>
                      <a:pt x="13309" y="96566"/>
                    </a:lnTo>
                    <a:lnTo>
                      <a:pt x="13309" y="9297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6" name="Shape 87" descr="Missouri, 15 percent by 2021." title="Missouri">
                <a:extLst>
                  <a:ext uri="{FF2B5EF4-FFF2-40B4-BE49-F238E27FC236}">
                    <a16:creationId xmlns:a16="http://schemas.microsoft.com/office/drawing/2014/main" id="{70ACCEEB-7BE1-D546-9EC2-4223A7952F53}"/>
                  </a:ext>
                </a:extLst>
              </p:cNvPr>
              <p:cNvSpPr/>
              <p:nvPr/>
            </p:nvSpPr>
            <p:spPr>
              <a:xfrm>
                <a:off x="4939330" y="2860722"/>
                <a:ext cx="924855" cy="768431"/>
              </a:xfrm>
              <a:custGeom>
                <a:avLst/>
                <a:gdLst/>
                <a:ahLst/>
                <a:cxnLst/>
                <a:rect l="0" t="0" r="0" b="0"/>
                <a:pathLst>
                  <a:path w="120000" h="120000" extrusionOk="0">
                    <a:moveTo>
                      <a:pt x="25951" y="3151"/>
                    </a:moveTo>
                    <a:lnTo>
                      <a:pt x="29688" y="3151"/>
                    </a:lnTo>
                    <a:lnTo>
                      <a:pt x="30103" y="2909"/>
                    </a:lnTo>
                    <a:lnTo>
                      <a:pt x="33840" y="2666"/>
                    </a:lnTo>
                    <a:lnTo>
                      <a:pt x="34048" y="2666"/>
                    </a:lnTo>
                    <a:lnTo>
                      <a:pt x="37577" y="2666"/>
                    </a:lnTo>
                    <a:lnTo>
                      <a:pt x="38408" y="2666"/>
                    </a:lnTo>
                    <a:lnTo>
                      <a:pt x="39446" y="2181"/>
                    </a:lnTo>
                    <a:lnTo>
                      <a:pt x="40484" y="2181"/>
                    </a:lnTo>
                    <a:lnTo>
                      <a:pt x="42352" y="2181"/>
                    </a:lnTo>
                    <a:lnTo>
                      <a:pt x="45259" y="1939"/>
                    </a:lnTo>
                    <a:lnTo>
                      <a:pt x="46920" y="1939"/>
                    </a:lnTo>
                    <a:lnTo>
                      <a:pt x="51072" y="1454"/>
                    </a:lnTo>
                    <a:lnTo>
                      <a:pt x="51695" y="1454"/>
                    </a:lnTo>
                    <a:lnTo>
                      <a:pt x="52733" y="1212"/>
                    </a:lnTo>
                    <a:lnTo>
                      <a:pt x="55432" y="969"/>
                    </a:lnTo>
                    <a:lnTo>
                      <a:pt x="57923" y="969"/>
                    </a:lnTo>
                    <a:lnTo>
                      <a:pt x="59377" y="484"/>
                    </a:lnTo>
                    <a:lnTo>
                      <a:pt x="59584" y="484"/>
                    </a:lnTo>
                    <a:lnTo>
                      <a:pt x="60830" y="484"/>
                    </a:lnTo>
                    <a:lnTo>
                      <a:pt x="62906" y="484"/>
                    </a:lnTo>
                    <a:lnTo>
                      <a:pt x="63321" y="484"/>
                    </a:lnTo>
                    <a:lnTo>
                      <a:pt x="64775" y="242"/>
                    </a:lnTo>
                    <a:lnTo>
                      <a:pt x="68304" y="0"/>
                    </a:lnTo>
                    <a:lnTo>
                      <a:pt x="68512" y="242"/>
                    </a:lnTo>
                    <a:lnTo>
                      <a:pt x="70380" y="1454"/>
                    </a:lnTo>
                    <a:lnTo>
                      <a:pt x="72249" y="4848"/>
                    </a:lnTo>
                    <a:lnTo>
                      <a:pt x="73702" y="5575"/>
                    </a:lnTo>
                    <a:lnTo>
                      <a:pt x="73494" y="5818"/>
                    </a:lnTo>
                    <a:lnTo>
                      <a:pt x="72664" y="8969"/>
                    </a:lnTo>
                    <a:lnTo>
                      <a:pt x="72664" y="10181"/>
                    </a:lnTo>
                    <a:lnTo>
                      <a:pt x="72664" y="12363"/>
                    </a:lnTo>
                    <a:lnTo>
                      <a:pt x="73494" y="15757"/>
                    </a:lnTo>
                    <a:lnTo>
                      <a:pt x="73910" y="16969"/>
                    </a:lnTo>
                    <a:lnTo>
                      <a:pt x="73910" y="18666"/>
                    </a:lnTo>
                    <a:lnTo>
                      <a:pt x="75363" y="20363"/>
                    </a:lnTo>
                    <a:lnTo>
                      <a:pt x="75778" y="21575"/>
                    </a:lnTo>
                    <a:lnTo>
                      <a:pt x="75778" y="22060"/>
                    </a:lnTo>
                    <a:lnTo>
                      <a:pt x="76608" y="23757"/>
                    </a:lnTo>
                    <a:lnTo>
                      <a:pt x="77231" y="24000"/>
                    </a:lnTo>
                    <a:lnTo>
                      <a:pt x="77439" y="24484"/>
                    </a:lnTo>
                    <a:lnTo>
                      <a:pt x="79100" y="25696"/>
                    </a:lnTo>
                    <a:lnTo>
                      <a:pt x="79515" y="27151"/>
                    </a:lnTo>
                    <a:lnTo>
                      <a:pt x="80346" y="27393"/>
                    </a:lnTo>
                    <a:lnTo>
                      <a:pt x="82422" y="30060"/>
                    </a:lnTo>
                    <a:lnTo>
                      <a:pt x="83460" y="30787"/>
                    </a:lnTo>
                    <a:lnTo>
                      <a:pt x="85121" y="32000"/>
                    </a:lnTo>
                    <a:lnTo>
                      <a:pt x="86989" y="34181"/>
                    </a:lnTo>
                    <a:lnTo>
                      <a:pt x="87612" y="35151"/>
                    </a:lnTo>
                    <a:lnTo>
                      <a:pt x="88027" y="37818"/>
                    </a:lnTo>
                    <a:lnTo>
                      <a:pt x="88442" y="40727"/>
                    </a:lnTo>
                    <a:lnTo>
                      <a:pt x="88858" y="42424"/>
                    </a:lnTo>
                    <a:lnTo>
                      <a:pt x="90311" y="44121"/>
                    </a:lnTo>
                    <a:lnTo>
                      <a:pt x="90934" y="43878"/>
                    </a:lnTo>
                    <a:lnTo>
                      <a:pt x="92387" y="41454"/>
                    </a:lnTo>
                    <a:lnTo>
                      <a:pt x="93840" y="41454"/>
                    </a:lnTo>
                    <a:lnTo>
                      <a:pt x="94671" y="42181"/>
                    </a:lnTo>
                    <a:lnTo>
                      <a:pt x="95501" y="42181"/>
                    </a:lnTo>
                    <a:lnTo>
                      <a:pt x="96124" y="42181"/>
                    </a:lnTo>
                    <a:lnTo>
                      <a:pt x="98408" y="43878"/>
                    </a:lnTo>
                    <a:lnTo>
                      <a:pt x="98408" y="45090"/>
                    </a:lnTo>
                    <a:lnTo>
                      <a:pt x="98408" y="45575"/>
                    </a:lnTo>
                    <a:lnTo>
                      <a:pt x="97785" y="46060"/>
                    </a:lnTo>
                    <a:lnTo>
                      <a:pt x="97577" y="46787"/>
                    </a:lnTo>
                    <a:lnTo>
                      <a:pt x="97785" y="49212"/>
                    </a:lnTo>
                    <a:lnTo>
                      <a:pt x="97785" y="49939"/>
                    </a:lnTo>
                    <a:lnTo>
                      <a:pt x="96747" y="52121"/>
                    </a:lnTo>
                    <a:lnTo>
                      <a:pt x="96747" y="52606"/>
                    </a:lnTo>
                    <a:lnTo>
                      <a:pt x="96332" y="52848"/>
                    </a:lnTo>
                    <a:lnTo>
                      <a:pt x="96332" y="53575"/>
                    </a:lnTo>
                    <a:lnTo>
                      <a:pt x="95294" y="56484"/>
                    </a:lnTo>
                    <a:lnTo>
                      <a:pt x="95294" y="59878"/>
                    </a:lnTo>
                    <a:lnTo>
                      <a:pt x="95294" y="60848"/>
                    </a:lnTo>
                    <a:lnTo>
                      <a:pt x="97370" y="63272"/>
                    </a:lnTo>
                    <a:lnTo>
                      <a:pt x="97577" y="63272"/>
                    </a:lnTo>
                    <a:lnTo>
                      <a:pt x="98408" y="64000"/>
                    </a:lnTo>
                    <a:lnTo>
                      <a:pt x="99861" y="64727"/>
                    </a:lnTo>
                    <a:lnTo>
                      <a:pt x="102145" y="66909"/>
                    </a:lnTo>
                    <a:lnTo>
                      <a:pt x="103391" y="69333"/>
                    </a:lnTo>
                    <a:lnTo>
                      <a:pt x="104429" y="69090"/>
                    </a:lnTo>
                    <a:lnTo>
                      <a:pt x="105674" y="69090"/>
                    </a:lnTo>
                    <a:lnTo>
                      <a:pt x="108166" y="71030"/>
                    </a:lnTo>
                    <a:lnTo>
                      <a:pt x="108166" y="72000"/>
                    </a:lnTo>
                    <a:lnTo>
                      <a:pt x="111280" y="75393"/>
                    </a:lnTo>
                    <a:lnTo>
                      <a:pt x="111072" y="76606"/>
                    </a:lnTo>
                    <a:lnTo>
                      <a:pt x="113148" y="81696"/>
                    </a:lnTo>
                    <a:lnTo>
                      <a:pt x="112733" y="82666"/>
                    </a:lnTo>
                    <a:lnTo>
                      <a:pt x="112318" y="82666"/>
                    </a:lnTo>
                    <a:lnTo>
                      <a:pt x="111903" y="83393"/>
                    </a:lnTo>
                    <a:lnTo>
                      <a:pt x="112318" y="85090"/>
                    </a:lnTo>
                    <a:lnTo>
                      <a:pt x="112733" y="85090"/>
                    </a:lnTo>
                    <a:lnTo>
                      <a:pt x="114809" y="90424"/>
                    </a:lnTo>
                    <a:lnTo>
                      <a:pt x="116055" y="91151"/>
                    </a:lnTo>
                    <a:lnTo>
                      <a:pt x="116885" y="91393"/>
                    </a:lnTo>
                    <a:lnTo>
                      <a:pt x="116885" y="89454"/>
                    </a:lnTo>
                    <a:lnTo>
                      <a:pt x="118546" y="91151"/>
                    </a:lnTo>
                    <a:lnTo>
                      <a:pt x="119169" y="91393"/>
                    </a:lnTo>
                    <a:lnTo>
                      <a:pt x="119792" y="92121"/>
                    </a:lnTo>
                    <a:lnTo>
                      <a:pt x="119792" y="92363"/>
                    </a:lnTo>
                    <a:lnTo>
                      <a:pt x="119792" y="93818"/>
                    </a:lnTo>
                    <a:lnTo>
                      <a:pt x="119377" y="94545"/>
                    </a:lnTo>
                    <a:lnTo>
                      <a:pt x="119792" y="96484"/>
                    </a:lnTo>
                    <a:lnTo>
                      <a:pt x="119792" y="97454"/>
                    </a:lnTo>
                    <a:lnTo>
                      <a:pt x="118546" y="97939"/>
                    </a:lnTo>
                    <a:lnTo>
                      <a:pt x="119169" y="100121"/>
                    </a:lnTo>
                    <a:lnTo>
                      <a:pt x="117923" y="102787"/>
                    </a:lnTo>
                    <a:lnTo>
                      <a:pt x="116262" y="101090"/>
                    </a:lnTo>
                    <a:lnTo>
                      <a:pt x="115640" y="101090"/>
                    </a:lnTo>
                    <a:lnTo>
                      <a:pt x="115640" y="101575"/>
                    </a:lnTo>
                    <a:lnTo>
                      <a:pt x="115017" y="104484"/>
                    </a:lnTo>
                    <a:lnTo>
                      <a:pt x="113564" y="104969"/>
                    </a:lnTo>
                    <a:lnTo>
                      <a:pt x="113356" y="102787"/>
                    </a:lnTo>
                    <a:lnTo>
                      <a:pt x="112733" y="104969"/>
                    </a:lnTo>
                    <a:lnTo>
                      <a:pt x="113564" y="108121"/>
                    </a:lnTo>
                    <a:lnTo>
                      <a:pt x="113148" y="109333"/>
                    </a:lnTo>
                    <a:lnTo>
                      <a:pt x="113356" y="111515"/>
                    </a:lnTo>
                    <a:lnTo>
                      <a:pt x="110449" y="112000"/>
                    </a:lnTo>
                    <a:lnTo>
                      <a:pt x="111903" y="113212"/>
                    </a:lnTo>
                    <a:lnTo>
                      <a:pt x="112525" y="114909"/>
                    </a:lnTo>
                    <a:lnTo>
                      <a:pt x="112318" y="115636"/>
                    </a:lnTo>
                    <a:lnTo>
                      <a:pt x="110242" y="118303"/>
                    </a:lnTo>
                    <a:lnTo>
                      <a:pt x="107335" y="119030"/>
                    </a:lnTo>
                    <a:lnTo>
                      <a:pt x="106089" y="119030"/>
                    </a:lnTo>
                    <a:lnTo>
                      <a:pt x="102768" y="119272"/>
                    </a:lnTo>
                    <a:lnTo>
                      <a:pt x="101314" y="119757"/>
                    </a:lnTo>
                    <a:lnTo>
                      <a:pt x="100484" y="119757"/>
                    </a:lnTo>
                    <a:lnTo>
                      <a:pt x="98615" y="119757"/>
                    </a:lnTo>
                    <a:lnTo>
                      <a:pt x="100069" y="116363"/>
                    </a:lnTo>
                    <a:lnTo>
                      <a:pt x="100692" y="115878"/>
                    </a:lnTo>
                    <a:lnTo>
                      <a:pt x="101937" y="113939"/>
                    </a:lnTo>
                    <a:lnTo>
                      <a:pt x="102768" y="112484"/>
                    </a:lnTo>
                    <a:lnTo>
                      <a:pt x="101937" y="105939"/>
                    </a:lnTo>
                    <a:lnTo>
                      <a:pt x="100692" y="106181"/>
                    </a:lnTo>
                    <a:lnTo>
                      <a:pt x="100069" y="106181"/>
                    </a:lnTo>
                    <a:lnTo>
                      <a:pt x="99238" y="106181"/>
                    </a:lnTo>
                    <a:lnTo>
                      <a:pt x="94463" y="106666"/>
                    </a:lnTo>
                    <a:lnTo>
                      <a:pt x="92179" y="106909"/>
                    </a:lnTo>
                    <a:lnTo>
                      <a:pt x="91764" y="106909"/>
                    </a:lnTo>
                    <a:lnTo>
                      <a:pt x="90934" y="106909"/>
                    </a:lnTo>
                    <a:lnTo>
                      <a:pt x="89273" y="107151"/>
                    </a:lnTo>
                    <a:lnTo>
                      <a:pt x="86989" y="107151"/>
                    </a:lnTo>
                    <a:lnTo>
                      <a:pt x="84705" y="107636"/>
                    </a:lnTo>
                    <a:lnTo>
                      <a:pt x="83460" y="107636"/>
                    </a:lnTo>
                    <a:lnTo>
                      <a:pt x="82837" y="107636"/>
                    </a:lnTo>
                    <a:lnTo>
                      <a:pt x="79723" y="107878"/>
                    </a:lnTo>
                    <a:lnTo>
                      <a:pt x="79515" y="107878"/>
                    </a:lnTo>
                    <a:lnTo>
                      <a:pt x="78892" y="107878"/>
                    </a:lnTo>
                    <a:lnTo>
                      <a:pt x="78062" y="108121"/>
                    </a:lnTo>
                    <a:lnTo>
                      <a:pt x="77231" y="108121"/>
                    </a:lnTo>
                    <a:lnTo>
                      <a:pt x="75155" y="108121"/>
                    </a:lnTo>
                    <a:lnTo>
                      <a:pt x="73702" y="108121"/>
                    </a:lnTo>
                    <a:lnTo>
                      <a:pt x="69134" y="108606"/>
                    </a:lnTo>
                    <a:lnTo>
                      <a:pt x="67058" y="108606"/>
                    </a:lnTo>
                    <a:lnTo>
                      <a:pt x="66851" y="108606"/>
                    </a:lnTo>
                    <a:lnTo>
                      <a:pt x="66643" y="108606"/>
                    </a:lnTo>
                    <a:lnTo>
                      <a:pt x="62491" y="109333"/>
                    </a:lnTo>
                    <a:lnTo>
                      <a:pt x="61453" y="109333"/>
                    </a:lnTo>
                    <a:lnTo>
                      <a:pt x="59584" y="109333"/>
                    </a:lnTo>
                    <a:lnTo>
                      <a:pt x="56262" y="109575"/>
                    </a:lnTo>
                    <a:lnTo>
                      <a:pt x="55847" y="109575"/>
                    </a:lnTo>
                    <a:lnTo>
                      <a:pt x="55432" y="109575"/>
                    </a:lnTo>
                    <a:lnTo>
                      <a:pt x="53979" y="109575"/>
                    </a:lnTo>
                    <a:lnTo>
                      <a:pt x="50449" y="109818"/>
                    </a:lnTo>
                    <a:lnTo>
                      <a:pt x="48788" y="109818"/>
                    </a:lnTo>
                    <a:lnTo>
                      <a:pt x="46089" y="109818"/>
                    </a:lnTo>
                    <a:lnTo>
                      <a:pt x="45882" y="109818"/>
                    </a:lnTo>
                    <a:lnTo>
                      <a:pt x="44636" y="110303"/>
                    </a:lnTo>
                    <a:lnTo>
                      <a:pt x="43598" y="110303"/>
                    </a:lnTo>
                    <a:lnTo>
                      <a:pt x="40899" y="110303"/>
                    </a:lnTo>
                    <a:lnTo>
                      <a:pt x="39031" y="110303"/>
                    </a:lnTo>
                    <a:lnTo>
                      <a:pt x="37162" y="110303"/>
                    </a:lnTo>
                    <a:lnTo>
                      <a:pt x="36124" y="110545"/>
                    </a:lnTo>
                    <a:lnTo>
                      <a:pt x="34878" y="110545"/>
                    </a:lnTo>
                    <a:lnTo>
                      <a:pt x="33425" y="110545"/>
                    </a:lnTo>
                    <a:lnTo>
                      <a:pt x="31972" y="111030"/>
                    </a:lnTo>
                    <a:lnTo>
                      <a:pt x="26989" y="111030"/>
                    </a:lnTo>
                    <a:lnTo>
                      <a:pt x="24498" y="111030"/>
                    </a:lnTo>
                    <a:lnTo>
                      <a:pt x="22629" y="111030"/>
                    </a:lnTo>
                    <a:lnTo>
                      <a:pt x="22629" y="108606"/>
                    </a:lnTo>
                    <a:lnTo>
                      <a:pt x="22629" y="107151"/>
                    </a:lnTo>
                    <a:lnTo>
                      <a:pt x="22629" y="106666"/>
                    </a:lnTo>
                    <a:lnTo>
                      <a:pt x="22629" y="106181"/>
                    </a:lnTo>
                    <a:lnTo>
                      <a:pt x="22214" y="104969"/>
                    </a:lnTo>
                    <a:lnTo>
                      <a:pt x="22214" y="104242"/>
                    </a:lnTo>
                    <a:lnTo>
                      <a:pt x="22214" y="101575"/>
                    </a:lnTo>
                    <a:lnTo>
                      <a:pt x="22214" y="98909"/>
                    </a:lnTo>
                    <a:lnTo>
                      <a:pt x="22214" y="97939"/>
                    </a:lnTo>
                    <a:lnTo>
                      <a:pt x="22214" y="97212"/>
                    </a:lnTo>
                    <a:lnTo>
                      <a:pt x="22214" y="96484"/>
                    </a:lnTo>
                    <a:lnTo>
                      <a:pt x="22214" y="95515"/>
                    </a:lnTo>
                    <a:lnTo>
                      <a:pt x="22214" y="93575"/>
                    </a:lnTo>
                    <a:lnTo>
                      <a:pt x="22006" y="89212"/>
                    </a:lnTo>
                    <a:lnTo>
                      <a:pt x="22006" y="88000"/>
                    </a:lnTo>
                    <a:lnTo>
                      <a:pt x="21799" y="84848"/>
                    </a:lnTo>
                    <a:lnTo>
                      <a:pt x="21799" y="80727"/>
                    </a:lnTo>
                    <a:lnTo>
                      <a:pt x="21799" y="80000"/>
                    </a:lnTo>
                    <a:lnTo>
                      <a:pt x="21799" y="77090"/>
                    </a:lnTo>
                    <a:lnTo>
                      <a:pt x="21799" y="72969"/>
                    </a:lnTo>
                    <a:lnTo>
                      <a:pt x="21384" y="70303"/>
                    </a:lnTo>
                    <a:lnTo>
                      <a:pt x="21384" y="69575"/>
                    </a:lnTo>
                    <a:lnTo>
                      <a:pt x="21384" y="67393"/>
                    </a:lnTo>
                    <a:lnTo>
                      <a:pt x="21384" y="64969"/>
                    </a:lnTo>
                    <a:lnTo>
                      <a:pt x="21176" y="61333"/>
                    </a:lnTo>
                    <a:lnTo>
                      <a:pt x="21176" y="58909"/>
                    </a:lnTo>
                    <a:lnTo>
                      <a:pt x="21176" y="58181"/>
                    </a:lnTo>
                    <a:lnTo>
                      <a:pt x="21176" y="54787"/>
                    </a:lnTo>
                    <a:lnTo>
                      <a:pt x="21176" y="51878"/>
                    </a:lnTo>
                    <a:lnTo>
                      <a:pt x="21176" y="51636"/>
                    </a:lnTo>
                    <a:lnTo>
                      <a:pt x="21176" y="49212"/>
                    </a:lnTo>
                    <a:lnTo>
                      <a:pt x="20968" y="47515"/>
                    </a:lnTo>
                    <a:lnTo>
                      <a:pt x="20968" y="45575"/>
                    </a:lnTo>
                    <a:lnTo>
                      <a:pt x="20968" y="43878"/>
                    </a:lnTo>
                    <a:lnTo>
                      <a:pt x="20968" y="42181"/>
                    </a:lnTo>
                    <a:lnTo>
                      <a:pt x="20968" y="41696"/>
                    </a:lnTo>
                    <a:lnTo>
                      <a:pt x="20968" y="41454"/>
                    </a:lnTo>
                    <a:lnTo>
                      <a:pt x="20968" y="40727"/>
                    </a:lnTo>
                    <a:lnTo>
                      <a:pt x="20553" y="40727"/>
                    </a:lnTo>
                    <a:lnTo>
                      <a:pt x="18269" y="40484"/>
                    </a:lnTo>
                    <a:lnTo>
                      <a:pt x="17647" y="39757"/>
                    </a:lnTo>
                    <a:lnTo>
                      <a:pt x="16193" y="37818"/>
                    </a:lnTo>
                    <a:lnTo>
                      <a:pt x="15986" y="35393"/>
                    </a:lnTo>
                    <a:lnTo>
                      <a:pt x="14325" y="34181"/>
                    </a:lnTo>
                    <a:lnTo>
                      <a:pt x="13702" y="33454"/>
                    </a:lnTo>
                    <a:lnTo>
                      <a:pt x="12871" y="32000"/>
                    </a:lnTo>
                    <a:lnTo>
                      <a:pt x="12041" y="31515"/>
                    </a:lnTo>
                    <a:lnTo>
                      <a:pt x="12871" y="28848"/>
                    </a:lnTo>
                    <a:lnTo>
                      <a:pt x="13702" y="27393"/>
                    </a:lnTo>
                    <a:lnTo>
                      <a:pt x="15778" y="25696"/>
                    </a:lnTo>
                    <a:lnTo>
                      <a:pt x="15778" y="23272"/>
                    </a:lnTo>
                    <a:lnTo>
                      <a:pt x="14740" y="22060"/>
                    </a:lnTo>
                    <a:lnTo>
                      <a:pt x="13702" y="21575"/>
                    </a:lnTo>
                    <a:lnTo>
                      <a:pt x="13079" y="22060"/>
                    </a:lnTo>
                    <a:lnTo>
                      <a:pt x="11418" y="22060"/>
                    </a:lnTo>
                    <a:lnTo>
                      <a:pt x="8304" y="18909"/>
                    </a:lnTo>
                    <a:lnTo>
                      <a:pt x="7058" y="18424"/>
                    </a:lnTo>
                    <a:lnTo>
                      <a:pt x="4775" y="12363"/>
                    </a:lnTo>
                    <a:lnTo>
                      <a:pt x="3944" y="12363"/>
                    </a:lnTo>
                    <a:lnTo>
                      <a:pt x="2698" y="10909"/>
                    </a:lnTo>
                    <a:lnTo>
                      <a:pt x="1660" y="4606"/>
                    </a:lnTo>
                    <a:lnTo>
                      <a:pt x="1038" y="5575"/>
                    </a:lnTo>
                    <a:lnTo>
                      <a:pt x="415" y="5575"/>
                    </a:lnTo>
                    <a:lnTo>
                      <a:pt x="0" y="3878"/>
                    </a:lnTo>
                    <a:lnTo>
                      <a:pt x="207" y="3878"/>
                    </a:lnTo>
                    <a:lnTo>
                      <a:pt x="415" y="3878"/>
                    </a:lnTo>
                    <a:lnTo>
                      <a:pt x="4567" y="3878"/>
                    </a:lnTo>
                    <a:lnTo>
                      <a:pt x="6851" y="3878"/>
                    </a:lnTo>
                    <a:lnTo>
                      <a:pt x="8719" y="3878"/>
                    </a:lnTo>
                    <a:lnTo>
                      <a:pt x="9757" y="3878"/>
                    </a:lnTo>
                    <a:lnTo>
                      <a:pt x="13079" y="3636"/>
                    </a:lnTo>
                    <a:lnTo>
                      <a:pt x="14532" y="3636"/>
                    </a:lnTo>
                    <a:lnTo>
                      <a:pt x="17439" y="3636"/>
                    </a:lnTo>
                    <a:lnTo>
                      <a:pt x="19100" y="3636"/>
                    </a:lnTo>
                    <a:lnTo>
                      <a:pt x="21384" y="3636"/>
                    </a:lnTo>
                    <a:lnTo>
                      <a:pt x="22006" y="3151"/>
                    </a:lnTo>
                    <a:lnTo>
                      <a:pt x="25743" y="3151"/>
                    </a:lnTo>
                    <a:lnTo>
                      <a:pt x="25951" y="315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7" name="Shape 88" descr="Montana, 15 percent by 2015." title="Montana">
                <a:extLst>
                  <a:ext uri="{FF2B5EF4-FFF2-40B4-BE49-F238E27FC236}">
                    <a16:creationId xmlns:a16="http://schemas.microsoft.com/office/drawing/2014/main" id="{2E780738-8DE8-5347-B1BA-29F2F58BD055}"/>
                  </a:ext>
                </a:extLst>
              </p:cNvPr>
              <p:cNvSpPr/>
              <p:nvPr/>
            </p:nvSpPr>
            <p:spPr>
              <a:xfrm>
                <a:off x="2525142" y="1301319"/>
                <a:ext cx="1416251" cy="832159"/>
              </a:xfrm>
              <a:custGeom>
                <a:avLst/>
                <a:gdLst/>
                <a:ahLst/>
                <a:cxnLst/>
                <a:rect l="0" t="0" r="0" b="0"/>
                <a:pathLst>
                  <a:path w="120000" h="120000" extrusionOk="0">
                    <a:moveTo>
                      <a:pt x="15356" y="83507"/>
                    </a:moveTo>
                    <a:lnTo>
                      <a:pt x="11823" y="86865"/>
                    </a:lnTo>
                    <a:lnTo>
                      <a:pt x="10464" y="86865"/>
                    </a:lnTo>
                    <a:lnTo>
                      <a:pt x="8561" y="85074"/>
                    </a:lnTo>
                    <a:lnTo>
                      <a:pt x="12502" y="63134"/>
                    </a:lnTo>
                    <a:lnTo>
                      <a:pt x="12910" y="63134"/>
                    </a:lnTo>
                    <a:lnTo>
                      <a:pt x="13725" y="60447"/>
                    </a:lnTo>
                    <a:lnTo>
                      <a:pt x="13725" y="59552"/>
                    </a:lnTo>
                    <a:lnTo>
                      <a:pt x="13182" y="59328"/>
                    </a:lnTo>
                    <a:lnTo>
                      <a:pt x="11959" y="59552"/>
                    </a:lnTo>
                    <a:lnTo>
                      <a:pt x="10872" y="59328"/>
                    </a:lnTo>
                    <a:lnTo>
                      <a:pt x="10736" y="58656"/>
                    </a:lnTo>
                    <a:lnTo>
                      <a:pt x="10872" y="57537"/>
                    </a:lnTo>
                    <a:lnTo>
                      <a:pt x="10464" y="56865"/>
                    </a:lnTo>
                    <a:lnTo>
                      <a:pt x="9377" y="57537"/>
                    </a:lnTo>
                    <a:lnTo>
                      <a:pt x="9105" y="57089"/>
                    </a:lnTo>
                    <a:lnTo>
                      <a:pt x="9513" y="56194"/>
                    </a:lnTo>
                    <a:lnTo>
                      <a:pt x="8018" y="51492"/>
                    </a:lnTo>
                    <a:lnTo>
                      <a:pt x="7066" y="49477"/>
                    </a:lnTo>
                    <a:lnTo>
                      <a:pt x="5028" y="42985"/>
                    </a:lnTo>
                    <a:lnTo>
                      <a:pt x="3669" y="41641"/>
                    </a:lnTo>
                    <a:lnTo>
                      <a:pt x="1494" y="37388"/>
                    </a:lnTo>
                    <a:lnTo>
                      <a:pt x="2718" y="36716"/>
                    </a:lnTo>
                    <a:lnTo>
                      <a:pt x="1630" y="34925"/>
                    </a:lnTo>
                    <a:lnTo>
                      <a:pt x="2174" y="30895"/>
                    </a:lnTo>
                    <a:lnTo>
                      <a:pt x="0" y="23731"/>
                    </a:lnTo>
                    <a:lnTo>
                      <a:pt x="0" y="23507"/>
                    </a:lnTo>
                    <a:lnTo>
                      <a:pt x="543" y="18134"/>
                    </a:lnTo>
                    <a:lnTo>
                      <a:pt x="1087" y="12313"/>
                    </a:lnTo>
                    <a:lnTo>
                      <a:pt x="1223" y="11641"/>
                    </a:lnTo>
                    <a:lnTo>
                      <a:pt x="1223" y="11417"/>
                    </a:lnTo>
                    <a:lnTo>
                      <a:pt x="2174" y="2910"/>
                    </a:lnTo>
                    <a:lnTo>
                      <a:pt x="2446" y="447"/>
                    </a:lnTo>
                    <a:lnTo>
                      <a:pt x="2582" y="0"/>
                    </a:lnTo>
                    <a:lnTo>
                      <a:pt x="15356" y="3582"/>
                    </a:lnTo>
                    <a:lnTo>
                      <a:pt x="21608" y="5373"/>
                    </a:lnTo>
                    <a:lnTo>
                      <a:pt x="40090" y="9850"/>
                    </a:lnTo>
                    <a:lnTo>
                      <a:pt x="48924" y="11865"/>
                    </a:lnTo>
                    <a:lnTo>
                      <a:pt x="54224" y="12985"/>
                    </a:lnTo>
                    <a:lnTo>
                      <a:pt x="61562" y="14328"/>
                    </a:lnTo>
                    <a:lnTo>
                      <a:pt x="66455" y="15447"/>
                    </a:lnTo>
                    <a:lnTo>
                      <a:pt x="78686" y="17462"/>
                    </a:lnTo>
                    <a:lnTo>
                      <a:pt x="89014" y="19029"/>
                    </a:lnTo>
                    <a:lnTo>
                      <a:pt x="99614" y="20597"/>
                    </a:lnTo>
                    <a:lnTo>
                      <a:pt x="109943" y="21940"/>
                    </a:lnTo>
                    <a:lnTo>
                      <a:pt x="119864" y="22835"/>
                    </a:lnTo>
                    <a:lnTo>
                      <a:pt x="119592" y="28656"/>
                    </a:lnTo>
                    <a:lnTo>
                      <a:pt x="119592" y="30895"/>
                    </a:lnTo>
                    <a:lnTo>
                      <a:pt x="119592" y="31567"/>
                    </a:lnTo>
                    <a:lnTo>
                      <a:pt x="119592" y="31791"/>
                    </a:lnTo>
                    <a:lnTo>
                      <a:pt x="119456" y="34477"/>
                    </a:lnTo>
                    <a:lnTo>
                      <a:pt x="119456" y="37388"/>
                    </a:lnTo>
                    <a:lnTo>
                      <a:pt x="119184" y="43432"/>
                    </a:lnTo>
                    <a:lnTo>
                      <a:pt x="119048" y="46567"/>
                    </a:lnTo>
                    <a:lnTo>
                      <a:pt x="118912" y="49477"/>
                    </a:lnTo>
                    <a:lnTo>
                      <a:pt x="118912" y="52611"/>
                    </a:lnTo>
                    <a:lnTo>
                      <a:pt x="118505" y="60895"/>
                    </a:lnTo>
                    <a:lnTo>
                      <a:pt x="118505" y="61567"/>
                    </a:lnTo>
                    <a:lnTo>
                      <a:pt x="118505" y="62462"/>
                    </a:lnTo>
                    <a:lnTo>
                      <a:pt x="118233" y="67388"/>
                    </a:lnTo>
                    <a:lnTo>
                      <a:pt x="117961" y="76343"/>
                    </a:lnTo>
                    <a:lnTo>
                      <a:pt x="117961" y="78805"/>
                    </a:lnTo>
                    <a:lnTo>
                      <a:pt x="117689" y="81268"/>
                    </a:lnTo>
                    <a:lnTo>
                      <a:pt x="117689" y="82164"/>
                    </a:lnTo>
                    <a:lnTo>
                      <a:pt x="117553" y="87537"/>
                    </a:lnTo>
                    <a:lnTo>
                      <a:pt x="117553" y="88432"/>
                    </a:lnTo>
                    <a:lnTo>
                      <a:pt x="117281" y="92014"/>
                    </a:lnTo>
                    <a:lnTo>
                      <a:pt x="117146" y="95597"/>
                    </a:lnTo>
                    <a:lnTo>
                      <a:pt x="117146" y="97164"/>
                    </a:lnTo>
                    <a:lnTo>
                      <a:pt x="117146" y="100074"/>
                    </a:lnTo>
                    <a:lnTo>
                      <a:pt x="116602" y="112164"/>
                    </a:lnTo>
                    <a:lnTo>
                      <a:pt x="116602" y="113059"/>
                    </a:lnTo>
                    <a:lnTo>
                      <a:pt x="116466" y="118208"/>
                    </a:lnTo>
                    <a:lnTo>
                      <a:pt x="116602" y="118432"/>
                    </a:lnTo>
                    <a:lnTo>
                      <a:pt x="116194" y="118432"/>
                    </a:lnTo>
                    <a:lnTo>
                      <a:pt x="109263" y="117537"/>
                    </a:lnTo>
                    <a:lnTo>
                      <a:pt x="108176" y="117537"/>
                    </a:lnTo>
                    <a:lnTo>
                      <a:pt x="106002" y="117089"/>
                    </a:lnTo>
                    <a:lnTo>
                      <a:pt x="105594" y="117089"/>
                    </a:lnTo>
                    <a:lnTo>
                      <a:pt x="97032" y="115970"/>
                    </a:lnTo>
                    <a:lnTo>
                      <a:pt x="96081" y="115970"/>
                    </a:lnTo>
                    <a:lnTo>
                      <a:pt x="95809" y="115970"/>
                    </a:lnTo>
                    <a:lnTo>
                      <a:pt x="94722" y="115970"/>
                    </a:lnTo>
                    <a:lnTo>
                      <a:pt x="93363" y="115970"/>
                    </a:lnTo>
                    <a:lnTo>
                      <a:pt x="93227" y="115970"/>
                    </a:lnTo>
                    <a:lnTo>
                      <a:pt x="85617" y="114626"/>
                    </a:lnTo>
                    <a:lnTo>
                      <a:pt x="84394" y="114402"/>
                    </a:lnTo>
                    <a:lnTo>
                      <a:pt x="76240" y="113059"/>
                    </a:lnTo>
                    <a:lnTo>
                      <a:pt x="72706" y="112611"/>
                    </a:lnTo>
                    <a:lnTo>
                      <a:pt x="71347" y="112164"/>
                    </a:lnTo>
                    <a:lnTo>
                      <a:pt x="69988" y="112164"/>
                    </a:lnTo>
                    <a:lnTo>
                      <a:pt x="68901" y="111940"/>
                    </a:lnTo>
                    <a:lnTo>
                      <a:pt x="64960" y="111268"/>
                    </a:lnTo>
                    <a:lnTo>
                      <a:pt x="63601" y="110597"/>
                    </a:lnTo>
                    <a:lnTo>
                      <a:pt x="56670" y="109477"/>
                    </a:lnTo>
                    <a:lnTo>
                      <a:pt x="55855" y="109477"/>
                    </a:lnTo>
                    <a:lnTo>
                      <a:pt x="54631" y="109029"/>
                    </a:lnTo>
                    <a:lnTo>
                      <a:pt x="50419" y="108582"/>
                    </a:lnTo>
                    <a:lnTo>
                      <a:pt x="43624" y="107014"/>
                    </a:lnTo>
                    <a:lnTo>
                      <a:pt x="43080" y="115074"/>
                    </a:lnTo>
                    <a:lnTo>
                      <a:pt x="42672" y="119104"/>
                    </a:lnTo>
                    <a:lnTo>
                      <a:pt x="42672" y="119776"/>
                    </a:lnTo>
                    <a:lnTo>
                      <a:pt x="42400" y="119104"/>
                    </a:lnTo>
                    <a:lnTo>
                      <a:pt x="42129" y="119104"/>
                    </a:lnTo>
                    <a:lnTo>
                      <a:pt x="41993" y="118656"/>
                    </a:lnTo>
                    <a:lnTo>
                      <a:pt x="40770" y="115074"/>
                    </a:lnTo>
                    <a:lnTo>
                      <a:pt x="39682" y="112164"/>
                    </a:lnTo>
                    <a:lnTo>
                      <a:pt x="38731" y="113059"/>
                    </a:lnTo>
                    <a:lnTo>
                      <a:pt x="38187" y="114402"/>
                    </a:lnTo>
                    <a:lnTo>
                      <a:pt x="38187" y="116865"/>
                    </a:lnTo>
                    <a:lnTo>
                      <a:pt x="36828" y="116641"/>
                    </a:lnTo>
                    <a:lnTo>
                      <a:pt x="31528" y="115970"/>
                    </a:lnTo>
                    <a:lnTo>
                      <a:pt x="30441" y="114626"/>
                    </a:lnTo>
                    <a:lnTo>
                      <a:pt x="29082" y="115970"/>
                    </a:lnTo>
                    <a:lnTo>
                      <a:pt x="27451" y="116641"/>
                    </a:lnTo>
                    <a:lnTo>
                      <a:pt x="25141" y="115074"/>
                    </a:lnTo>
                    <a:lnTo>
                      <a:pt x="23918" y="116641"/>
                    </a:lnTo>
                    <a:lnTo>
                      <a:pt x="24054" y="117761"/>
                    </a:lnTo>
                    <a:lnTo>
                      <a:pt x="23646" y="118208"/>
                    </a:lnTo>
                    <a:lnTo>
                      <a:pt x="22423" y="115746"/>
                    </a:lnTo>
                    <a:lnTo>
                      <a:pt x="21608" y="107910"/>
                    </a:lnTo>
                    <a:lnTo>
                      <a:pt x="18618" y="104104"/>
                    </a:lnTo>
                    <a:lnTo>
                      <a:pt x="19026" y="101194"/>
                    </a:lnTo>
                    <a:lnTo>
                      <a:pt x="15356" y="83507"/>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8" name="Shape 89" descr="Nevada, 25 percent by 2025." title="Nevada">
                <a:extLst>
                  <a:ext uri="{FF2B5EF4-FFF2-40B4-BE49-F238E27FC236}">
                    <a16:creationId xmlns:a16="http://schemas.microsoft.com/office/drawing/2014/main" id="{A46C2442-F086-EA41-88FF-8368FB133867}"/>
                  </a:ext>
                </a:extLst>
              </p:cNvPr>
              <p:cNvSpPr/>
              <p:nvPr/>
            </p:nvSpPr>
            <p:spPr>
              <a:xfrm>
                <a:off x="1732479" y="2352447"/>
                <a:ext cx="865340" cy="1298274"/>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29" name="Shape 90" descr="New Hampshire, 24.8 percent by 2025." title="New Hampshire">
                <a:extLst>
                  <a:ext uri="{FF2B5EF4-FFF2-40B4-BE49-F238E27FC236}">
                    <a16:creationId xmlns:a16="http://schemas.microsoft.com/office/drawing/2014/main" id="{3D8DAE08-754E-B248-997A-6DAB643AC95A}"/>
                  </a:ext>
                </a:extLst>
              </p:cNvPr>
              <p:cNvSpPr/>
              <p:nvPr/>
            </p:nvSpPr>
            <p:spPr>
              <a:xfrm>
                <a:off x="7825495" y="1666354"/>
                <a:ext cx="227000" cy="464534"/>
              </a:xfrm>
              <a:custGeom>
                <a:avLst/>
                <a:gdLst/>
                <a:ahLst/>
                <a:cxnLst/>
                <a:rect l="0" t="0" r="0" b="0"/>
                <a:pathLst>
                  <a:path w="120000" h="120000" extrusionOk="0">
                    <a:moveTo>
                      <a:pt x="1690" y="81471"/>
                    </a:moveTo>
                    <a:lnTo>
                      <a:pt x="845" y="80267"/>
                    </a:lnTo>
                    <a:lnTo>
                      <a:pt x="3380" y="74648"/>
                    </a:lnTo>
                    <a:lnTo>
                      <a:pt x="6760" y="73043"/>
                    </a:lnTo>
                    <a:lnTo>
                      <a:pt x="6760" y="63010"/>
                    </a:lnTo>
                    <a:lnTo>
                      <a:pt x="9295" y="56989"/>
                    </a:lnTo>
                    <a:lnTo>
                      <a:pt x="6760" y="55785"/>
                    </a:lnTo>
                    <a:lnTo>
                      <a:pt x="4225" y="51772"/>
                    </a:lnTo>
                    <a:lnTo>
                      <a:pt x="6760" y="47759"/>
                    </a:lnTo>
                    <a:lnTo>
                      <a:pt x="16056" y="45752"/>
                    </a:lnTo>
                    <a:lnTo>
                      <a:pt x="16901" y="44548"/>
                    </a:lnTo>
                    <a:lnTo>
                      <a:pt x="19436" y="42943"/>
                    </a:lnTo>
                    <a:lnTo>
                      <a:pt x="28732" y="37324"/>
                    </a:lnTo>
                    <a:lnTo>
                      <a:pt x="19436" y="27290"/>
                    </a:lnTo>
                    <a:lnTo>
                      <a:pt x="24507" y="19264"/>
                    </a:lnTo>
                    <a:lnTo>
                      <a:pt x="20281" y="14849"/>
                    </a:lnTo>
                    <a:lnTo>
                      <a:pt x="19436" y="5217"/>
                    </a:lnTo>
                    <a:lnTo>
                      <a:pt x="31267" y="2408"/>
                    </a:lnTo>
                    <a:lnTo>
                      <a:pt x="33802" y="3210"/>
                    </a:lnTo>
                    <a:lnTo>
                      <a:pt x="39718" y="2408"/>
                    </a:lnTo>
                    <a:lnTo>
                      <a:pt x="39718" y="0"/>
                    </a:lnTo>
                    <a:lnTo>
                      <a:pt x="43098" y="1605"/>
                    </a:lnTo>
                    <a:lnTo>
                      <a:pt x="43098" y="3612"/>
                    </a:lnTo>
                    <a:lnTo>
                      <a:pt x="56619" y="22073"/>
                    </a:lnTo>
                    <a:lnTo>
                      <a:pt x="69295" y="41739"/>
                    </a:lnTo>
                    <a:lnTo>
                      <a:pt x="70985" y="43344"/>
                    </a:lnTo>
                    <a:lnTo>
                      <a:pt x="77746" y="54180"/>
                    </a:lnTo>
                    <a:lnTo>
                      <a:pt x="83661" y="62207"/>
                    </a:lnTo>
                    <a:lnTo>
                      <a:pt x="83661" y="64214"/>
                    </a:lnTo>
                    <a:lnTo>
                      <a:pt x="90422" y="73043"/>
                    </a:lnTo>
                    <a:lnTo>
                      <a:pt x="95492" y="80668"/>
                    </a:lnTo>
                    <a:lnTo>
                      <a:pt x="105633" y="84280"/>
                    </a:lnTo>
                    <a:lnTo>
                      <a:pt x="109014" y="89096"/>
                    </a:lnTo>
                    <a:lnTo>
                      <a:pt x="114929" y="90301"/>
                    </a:lnTo>
                    <a:lnTo>
                      <a:pt x="119154" y="90702"/>
                    </a:lnTo>
                    <a:lnTo>
                      <a:pt x="116619" y="97525"/>
                    </a:lnTo>
                    <a:lnTo>
                      <a:pt x="116619" y="99933"/>
                    </a:lnTo>
                    <a:lnTo>
                      <a:pt x="102253" y="101939"/>
                    </a:lnTo>
                    <a:lnTo>
                      <a:pt x="101408" y="104347"/>
                    </a:lnTo>
                    <a:lnTo>
                      <a:pt x="92112" y="108762"/>
                    </a:lnTo>
                    <a:lnTo>
                      <a:pt x="92112" y="109163"/>
                    </a:lnTo>
                    <a:lnTo>
                      <a:pt x="90422" y="109163"/>
                    </a:lnTo>
                    <a:lnTo>
                      <a:pt x="89577" y="111170"/>
                    </a:lnTo>
                    <a:lnTo>
                      <a:pt x="49859" y="115585"/>
                    </a:lnTo>
                    <a:lnTo>
                      <a:pt x="49014" y="115585"/>
                    </a:lnTo>
                    <a:lnTo>
                      <a:pt x="46478" y="115986"/>
                    </a:lnTo>
                    <a:lnTo>
                      <a:pt x="39718" y="116789"/>
                    </a:lnTo>
                    <a:lnTo>
                      <a:pt x="25352" y="117591"/>
                    </a:lnTo>
                    <a:lnTo>
                      <a:pt x="20281" y="118795"/>
                    </a:lnTo>
                    <a:lnTo>
                      <a:pt x="19436" y="118795"/>
                    </a:lnTo>
                    <a:lnTo>
                      <a:pt x="13521" y="119598"/>
                    </a:lnTo>
                    <a:lnTo>
                      <a:pt x="4225" y="110367"/>
                    </a:lnTo>
                    <a:lnTo>
                      <a:pt x="6760" y="107558"/>
                    </a:lnTo>
                    <a:lnTo>
                      <a:pt x="4225" y="100334"/>
                    </a:lnTo>
                    <a:lnTo>
                      <a:pt x="4225" y="97525"/>
                    </a:lnTo>
                    <a:lnTo>
                      <a:pt x="845" y="86287"/>
                    </a:lnTo>
                    <a:lnTo>
                      <a:pt x="0" y="82675"/>
                    </a:lnTo>
                    <a:lnTo>
                      <a:pt x="1690" y="8147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0" name="Shape 91" descr="New Jersey, 20.38 percent by 2021, plus 4.1% solar by 2028." title="New Jersey">
                <a:extLst>
                  <a:ext uri="{FF2B5EF4-FFF2-40B4-BE49-F238E27FC236}">
                    <a16:creationId xmlns:a16="http://schemas.microsoft.com/office/drawing/2014/main" id="{ED6CE458-173E-8D42-A727-43A55BD7ED9C}"/>
                  </a:ext>
                </a:extLst>
              </p:cNvPr>
              <p:cNvSpPr/>
              <p:nvPr/>
            </p:nvSpPr>
            <p:spPr>
              <a:xfrm>
                <a:off x="7575780" y="2422901"/>
                <a:ext cx="185392" cy="410813"/>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1" name="Shape 92" descr="New Mexico, 20 percent by 2020 for investor owned utilities. 10 percent by 2020 for cooperative utilities." title="New Mexico">
                <a:extLst>
                  <a:ext uri="{FF2B5EF4-FFF2-40B4-BE49-F238E27FC236}">
                    <a16:creationId xmlns:a16="http://schemas.microsoft.com/office/drawing/2014/main" id="{BE28B95C-FCCC-734F-9331-A99FF6A14D92}"/>
                  </a:ext>
                </a:extLst>
              </p:cNvPr>
              <p:cNvSpPr/>
              <p:nvPr/>
            </p:nvSpPr>
            <p:spPr>
              <a:xfrm>
                <a:off x="3028111" y="3419328"/>
                <a:ext cx="931176" cy="968044"/>
              </a:xfrm>
              <a:custGeom>
                <a:avLst/>
                <a:gdLst/>
                <a:ahLst/>
                <a:cxnLst/>
                <a:rect l="0" t="0" r="0" b="0"/>
                <a:pathLst>
                  <a:path w="120000" h="120000" extrusionOk="0">
                    <a:moveTo>
                      <a:pt x="3298" y="118649"/>
                    </a:moveTo>
                    <a:lnTo>
                      <a:pt x="15670" y="119807"/>
                    </a:lnTo>
                    <a:lnTo>
                      <a:pt x="16701" y="110353"/>
                    </a:lnTo>
                    <a:lnTo>
                      <a:pt x="33608" y="111897"/>
                    </a:lnTo>
                    <a:lnTo>
                      <a:pt x="48041" y="113054"/>
                    </a:lnTo>
                    <a:lnTo>
                      <a:pt x="46185" y="110546"/>
                    </a:lnTo>
                    <a:lnTo>
                      <a:pt x="46597" y="110160"/>
                    </a:lnTo>
                    <a:lnTo>
                      <a:pt x="46185" y="108810"/>
                    </a:lnTo>
                    <a:lnTo>
                      <a:pt x="46597" y="108424"/>
                    </a:lnTo>
                    <a:lnTo>
                      <a:pt x="51340" y="108810"/>
                    </a:lnTo>
                    <a:lnTo>
                      <a:pt x="53608" y="108810"/>
                    </a:lnTo>
                    <a:lnTo>
                      <a:pt x="55876" y="109003"/>
                    </a:lnTo>
                    <a:lnTo>
                      <a:pt x="58350" y="109389"/>
                    </a:lnTo>
                    <a:lnTo>
                      <a:pt x="69690" y="110353"/>
                    </a:lnTo>
                    <a:lnTo>
                      <a:pt x="74845" y="110546"/>
                    </a:lnTo>
                    <a:lnTo>
                      <a:pt x="78350" y="110546"/>
                    </a:lnTo>
                    <a:lnTo>
                      <a:pt x="79793" y="110546"/>
                    </a:lnTo>
                    <a:lnTo>
                      <a:pt x="88659" y="111511"/>
                    </a:lnTo>
                    <a:lnTo>
                      <a:pt x="90515" y="111511"/>
                    </a:lnTo>
                    <a:lnTo>
                      <a:pt x="95257" y="111704"/>
                    </a:lnTo>
                    <a:lnTo>
                      <a:pt x="95670" y="111704"/>
                    </a:lnTo>
                    <a:lnTo>
                      <a:pt x="100000" y="111897"/>
                    </a:lnTo>
                    <a:lnTo>
                      <a:pt x="100206" y="111897"/>
                    </a:lnTo>
                    <a:lnTo>
                      <a:pt x="100618" y="111897"/>
                    </a:lnTo>
                    <a:lnTo>
                      <a:pt x="102680" y="111897"/>
                    </a:lnTo>
                    <a:lnTo>
                      <a:pt x="107422" y="112475"/>
                    </a:lnTo>
                    <a:lnTo>
                      <a:pt x="108041" y="112475"/>
                    </a:lnTo>
                    <a:lnTo>
                      <a:pt x="111752" y="112475"/>
                    </a:lnTo>
                    <a:lnTo>
                      <a:pt x="112783" y="112475"/>
                    </a:lnTo>
                    <a:lnTo>
                      <a:pt x="112783" y="110546"/>
                    </a:lnTo>
                    <a:lnTo>
                      <a:pt x="113195" y="107459"/>
                    </a:lnTo>
                    <a:lnTo>
                      <a:pt x="113402" y="102636"/>
                    </a:lnTo>
                    <a:lnTo>
                      <a:pt x="113402" y="101479"/>
                    </a:lnTo>
                    <a:lnTo>
                      <a:pt x="113608" y="99356"/>
                    </a:lnTo>
                    <a:lnTo>
                      <a:pt x="113608" y="95498"/>
                    </a:lnTo>
                    <a:lnTo>
                      <a:pt x="114020" y="92411"/>
                    </a:lnTo>
                    <a:lnTo>
                      <a:pt x="114226" y="88938"/>
                    </a:lnTo>
                    <a:lnTo>
                      <a:pt x="114639" y="83729"/>
                    </a:lnTo>
                    <a:lnTo>
                      <a:pt x="114639" y="83344"/>
                    </a:lnTo>
                    <a:lnTo>
                      <a:pt x="114845" y="81028"/>
                    </a:lnTo>
                    <a:lnTo>
                      <a:pt x="114845" y="80450"/>
                    </a:lnTo>
                    <a:lnTo>
                      <a:pt x="114845" y="79678"/>
                    </a:lnTo>
                    <a:lnTo>
                      <a:pt x="115051" y="77556"/>
                    </a:lnTo>
                    <a:lnTo>
                      <a:pt x="115051" y="76784"/>
                    </a:lnTo>
                    <a:lnTo>
                      <a:pt x="115051" y="74276"/>
                    </a:lnTo>
                    <a:lnTo>
                      <a:pt x="115463" y="70610"/>
                    </a:lnTo>
                    <a:lnTo>
                      <a:pt x="115670" y="65594"/>
                    </a:lnTo>
                    <a:lnTo>
                      <a:pt x="115670" y="64244"/>
                    </a:lnTo>
                    <a:lnTo>
                      <a:pt x="116082" y="61736"/>
                    </a:lnTo>
                    <a:lnTo>
                      <a:pt x="116288" y="60192"/>
                    </a:lnTo>
                    <a:lnTo>
                      <a:pt x="116288" y="55176"/>
                    </a:lnTo>
                    <a:lnTo>
                      <a:pt x="116494" y="52475"/>
                    </a:lnTo>
                    <a:lnTo>
                      <a:pt x="116494" y="50546"/>
                    </a:lnTo>
                    <a:lnTo>
                      <a:pt x="116907" y="49581"/>
                    </a:lnTo>
                    <a:lnTo>
                      <a:pt x="116907" y="46881"/>
                    </a:lnTo>
                    <a:lnTo>
                      <a:pt x="116907" y="45723"/>
                    </a:lnTo>
                    <a:lnTo>
                      <a:pt x="117113" y="43987"/>
                    </a:lnTo>
                    <a:lnTo>
                      <a:pt x="117113" y="42829"/>
                    </a:lnTo>
                    <a:lnTo>
                      <a:pt x="117319" y="36463"/>
                    </a:lnTo>
                    <a:lnTo>
                      <a:pt x="117319" y="34147"/>
                    </a:lnTo>
                    <a:lnTo>
                      <a:pt x="117731" y="33762"/>
                    </a:lnTo>
                    <a:lnTo>
                      <a:pt x="117731" y="33183"/>
                    </a:lnTo>
                    <a:lnTo>
                      <a:pt x="117938" y="27395"/>
                    </a:lnTo>
                    <a:lnTo>
                      <a:pt x="118350" y="18327"/>
                    </a:lnTo>
                    <a:lnTo>
                      <a:pt x="119175" y="18327"/>
                    </a:lnTo>
                    <a:lnTo>
                      <a:pt x="119175" y="13504"/>
                    </a:lnTo>
                    <a:lnTo>
                      <a:pt x="119381" y="10225"/>
                    </a:lnTo>
                    <a:lnTo>
                      <a:pt x="119793" y="7717"/>
                    </a:lnTo>
                    <a:lnTo>
                      <a:pt x="118350" y="7717"/>
                    </a:lnTo>
                    <a:lnTo>
                      <a:pt x="114226" y="7331"/>
                    </a:lnTo>
                    <a:lnTo>
                      <a:pt x="113195" y="7331"/>
                    </a:lnTo>
                    <a:lnTo>
                      <a:pt x="102061" y="6752"/>
                    </a:lnTo>
                    <a:lnTo>
                      <a:pt x="95670" y="6559"/>
                    </a:lnTo>
                    <a:lnTo>
                      <a:pt x="85773" y="5980"/>
                    </a:lnTo>
                    <a:lnTo>
                      <a:pt x="81855" y="5594"/>
                    </a:lnTo>
                    <a:lnTo>
                      <a:pt x="80618" y="5594"/>
                    </a:lnTo>
                    <a:lnTo>
                      <a:pt x="71958" y="5016"/>
                    </a:lnTo>
                    <a:lnTo>
                      <a:pt x="71546" y="5016"/>
                    </a:lnTo>
                    <a:lnTo>
                      <a:pt x="69278" y="4630"/>
                    </a:lnTo>
                    <a:lnTo>
                      <a:pt x="67010" y="4437"/>
                    </a:lnTo>
                    <a:lnTo>
                      <a:pt x="58969" y="4244"/>
                    </a:lnTo>
                    <a:lnTo>
                      <a:pt x="42061" y="2508"/>
                    </a:lnTo>
                    <a:lnTo>
                      <a:pt x="41443" y="2315"/>
                    </a:lnTo>
                    <a:lnTo>
                      <a:pt x="41237" y="2315"/>
                    </a:lnTo>
                    <a:lnTo>
                      <a:pt x="41030" y="2315"/>
                    </a:lnTo>
                    <a:lnTo>
                      <a:pt x="29896" y="1157"/>
                    </a:lnTo>
                    <a:lnTo>
                      <a:pt x="25567" y="964"/>
                    </a:lnTo>
                    <a:lnTo>
                      <a:pt x="20412" y="385"/>
                    </a:lnTo>
                    <a:lnTo>
                      <a:pt x="18969" y="385"/>
                    </a:lnTo>
                    <a:lnTo>
                      <a:pt x="13814" y="0"/>
                    </a:lnTo>
                    <a:lnTo>
                      <a:pt x="13402" y="5016"/>
                    </a:lnTo>
                    <a:lnTo>
                      <a:pt x="12783" y="10225"/>
                    </a:lnTo>
                    <a:lnTo>
                      <a:pt x="11340" y="20643"/>
                    </a:lnTo>
                    <a:lnTo>
                      <a:pt x="10103" y="30675"/>
                    </a:lnTo>
                    <a:lnTo>
                      <a:pt x="10103" y="31061"/>
                    </a:lnTo>
                    <a:lnTo>
                      <a:pt x="8659" y="42250"/>
                    </a:lnTo>
                    <a:lnTo>
                      <a:pt x="8247" y="46109"/>
                    </a:lnTo>
                    <a:lnTo>
                      <a:pt x="8247" y="46302"/>
                    </a:lnTo>
                    <a:lnTo>
                      <a:pt x="7835" y="50546"/>
                    </a:lnTo>
                    <a:lnTo>
                      <a:pt x="7216" y="54598"/>
                    </a:lnTo>
                    <a:lnTo>
                      <a:pt x="6391" y="62700"/>
                    </a:lnTo>
                    <a:lnTo>
                      <a:pt x="5979" y="67138"/>
                    </a:lnTo>
                    <a:lnTo>
                      <a:pt x="5979" y="67717"/>
                    </a:lnTo>
                    <a:lnTo>
                      <a:pt x="5979" y="67909"/>
                    </a:lnTo>
                    <a:lnTo>
                      <a:pt x="4536" y="79099"/>
                    </a:lnTo>
                    <a:lnTo>
                      <a:pt x="4536" y="80257"/>
                    </a:lnTo>
                    <a:lnTo>
                      <a:pt x="3917" y="83344"/>
                    </a:lnTo>
                    <a:lnTo>
                      <a:pt x="3298" y="88167"/>
                    </a:lnTo>
                    <a:lnTo>
                      <a:pt x="3298" y="88745"/>
                    </a:lnTo>
                    <a:lnTo>
                      <a:pt x="2680" y="93762"/>
                    </a:lnTo>
                    <a:lnTo>
                      <a:pt x="2474" y="95498"/>
                    </a:lnTo>
                    <a:lnTo>
                      <a:pt x="412" y="113826"/>
                    </a:lnTo>
                    <a:lnTo>
                      <a:pt x="412" y="114405"/>
                    </a:lnTo>
                    <a:lnTo>
                      <a:pt x="0" y="118456"/>
                    </a:lnTo>
                    <a:lnTo>
                      <a:pt x="3298" y="118649"/>
                    </a:lnTo>
                  </a:path>
                </a:pathLst>
              </a:cu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2" name="Shape 93" descr="New York, 29 percent by 2015." title="New York">
                <a:extLst>
                  <a:ext uri="{FF2B5EF4-FFF2-40B4-BE49-F238E27FC236}">
                    <a16:creationId xmlns:a16="http://schemas.microsoft.com/office/drawing/2014/main" id="{85F1C8F4-87E1-614E-90BA-70FDF2DA0667}"/>
                  </a:ext>
                </a:extLst>
              </p:cNvPr>
              <p:cNvSpPr/>
              <p:nvPr/>
            </p:nvSpPr>
            <p:spPr>
              <a:xfrm>
                <a:off x="6963352" y="1782102"/>
                <a:ext cx="1029665" cy="768431"/>
              </a:xfrm>
              <a:custGeom>
                <a:avLst/>
                <a:gdLst/>
                <a:ahLst/>
                <a:cxnLst/>
                <a:rect l="0" t="0" r="0" b="0"/>
                <a:pathLst>
                  <a:path w="120000" h="120000" extrusionOk="0">
                    <a:moveTo>
                      <a:pt x="91446" y="104939"/>
                    </a:moveTo>
                    <a:lnTo>
                      <a:pt x="91259" y="104939"/>
                    </a:lnTo>
                    <a:lnTo>
                      <a:pt x="87340" y="103481"/>
                    </a:lnTo>
                    <a:lnTo>
                      <a:pt x="86034" y="103238"/>
                    </a:lnTo>
                    <a:lnTo>
                      <a:pt x="85847" y="102753"/>
                    </a:lnTo>
                    <a:lnTo>
                      <a:pt x="85287" y="102510"/>
                    </a:lnTo>
                    <a:lnTo>
                      <a:pt x="83981" y="102024"/>
                    </a:lnTo>
                    <a:lnTo>
                      <a:pt x="83421" y="101781"/>
                    </a:lnTo>
                    <a:lnTo>
                      <a:pt x="81928" y="101052"/>
                    </a:lnTo>
                    <a:lnTo>
                      <a:pt x="80435" y="100566"/>
                    </a:lnTo>
                    <a:lnTo>
                      <a:pt x="78009" y="99352"/>
                    </a:lnTo>
                    <a:lnTo>
                      <a:pt x="77822" y="99109"/>
                    </a:lnTo>
                    <a:lnTo>
                      <a:pt x="76702" y="97651"/>
                    </a:lnTo>
                    <a:lnTo>
                      <a:pt x="75023" y="97651"/>
                    </a:lnTo>
                    <a:lnTo>
                      <a:pt x="72970" y="96680"/>
                    </a:lnTo>
                    <a:lnTo>
                      <a:pt x="71290" y="94736"/>
                    </a:lnTo>
                    <a:lnTo>
                      <a:pt x="71664" y="94008"/>
                    </a:lnTo>
                    <a:lnTo>
                      <a:pt x="71104" y="91093"/>
                    </a:lnTo>
                    <a:lnTo>
                      <a:pt x="69051" y="88663"/>
                    </a:lnTo>
                    <a:lnTo>
                      <a:pt x="68678" y="88421"/>
                    </a:lnTo>
                    <a:lnTo>
                      <a:pt x="67371" y="88663"/>
                    </a:lnTo>
                    <a:lnTo>
                      <a:pt x="65318" y="85748"/>
                    </a:lnTo>
                    <a:lnTo>
                      <a:pt x="65132" y="85748"/>
                    </a:lnTo>
                    <a:lnTo>
                      <a:pt x="63639" y="86234"/>
                    </a:lnTo>
                    <a:lnTo>
                      <a:pt x="58973" y="87692"/>
                    </a:lnTo>
                    <a:lnTo>
                      <a:pt x="55987" y="88421"/>
                    </a:lnTo>
                    <a:lnTo>
                      <a:pt x="54494" y="88663"/>
                    </a:lnTo>
                    <a:lnTo>
                      <a:pt x="54307" y="88906"/>
                    </a:lnTo>
                    <a:lnTo>
                      <a:pt x="53748" y="88906"/>
                    </a:lnTo>
                    <a:lnTo>
                      <a:pt x="52441" y="89392"/>
                    </a:lnTo>
                    <a:lnTo>
                      <a:pt x="50575" y="90121"/>
                    </a:lnTo>
                    <a:lnTo>
                      <a:pt x="47962" y="90607"/>
                    </a:lnTo>
                    <a:lnTo>
                      <a:pt x="44416" y="91821"/>
                    </a:lnTo>
                    <a:lnTo>
                      <a:pt x="43110" y="92064"/>
                    </a:lnTo>
                    <a:lnTo>
                      <a:pt x="42550" y="92064"/>
                    </a:lnTo>
                    <a:lnTo>
                      <a:pt x="41804" y="92307"/>
                    </a:lnTo>
                    <a:lnTo>
                      <a:pt x="40311" y="92793"/>
                    </a:lnTo>
                    <a:lnTo>
                      <a:pt x="34152" y="94493"/>
                    </a:lnTo>
                    <a:lnTo>
                      <a:pt x="32472" y="94979"/>
                    </a:lnTo>
                    <a:lnTo>
                      <a:pt x="32286" y="94979"/>
                    </a:lnTo>
                    <a:lnTo>
                      <a:pt x="30979" y="95465"/>
                    </a:lnTo>
                    <a:lnTo>
                      <a:pt x="30419" y="95465"/>
                    </a:lnTo>
                    <a:lnTo>
                      <a:pt x="28180" y="96194"/>
                    </a:lnTo>
                    <a:lnTo>
                      <a:pt x="25007" y="96680"/>
                    </a:lnTo>
                    <a:lnTo>
                      <a:pt x="23701" y="97165"/>
                    </a:lnTo>
                    <a:lnTo>
                      <a:pt x="22954" y="97408"/>
                    </a:lnTo>
                    <a:lnTo>
                      <a:pt x="22208" y="97408"/>
                    </a:lnTo>
                    <a:lnTo>
                      <a:pt x="17729" y="98866"/>
                    </a:lnTo>
                    <a:lnTo>
                      <a:pt x="14183" y="99352"/>
                    </a:lnTo>
                    <a:lnTo>
                      <a:pt x="13437" y="99838"/>
                    </a:lnTo>
                    <a:lnTo>
                      <a:pt x="12317" y="100080"/>
                    </a:lnTo>
                    <a:lnTo>
                      <a:pt x="12130" y="100080"/>
                    </a:lnTo>
                    <a:lnTo>
                      <a:pt x="11384" y="100080"/>
                    </a:lnTo>
                    <a:lnTo>
                      <a:pt x="9517" y="100809"/>
                    </a:lnTo>
                    <a:lnTo>
                      <a:pt x="5412" y="101781"/>
                    </a:lnTo>
                    <a:lnTo>
                      <a:pt x="3359" y="102510"/>
                    </a:lnTo>
                    <a:lnTo>
                      <a:pt x="2426" y="102510"/>
                    </a:lnTo>
                    <a:lnTo>
                      <a:pt x="933" y="102753"/>
                    </a:lnTo>
                    <a:lnTo>
                      <a:pt x="0" y="95708"/>
                    </a:lnTo>
                    <a:lnTo>
                      <a:pt x="1679" y="93765"/>
                    </a:lnTo>
                    <a:lnTo>
                      <a:pt x="5598" y="87935"/>
                    </a:lnTo>
                    <a:lnTo>
                      <a:pt x="7838" y="85748"/>
                    </a:lnTo>
                    <a:lnTo>
                      <a:pt x="9517" y="81619"/>
                    </a:lnTo>
                    <a:lnTo>
                      <a:pt x="10824" y="80161"/>
                    </a:lnTo>
                    <a:lnTo>
                      <a:pt x="9704" y="75303"/>
                    </a:lnTo>
                    <a:lnTo>
                      <a:pt x="8211" y="74574"/>
                    </a:lnTo>
                    <a:lnTo>
                      <a:pt x="7838" y="72631"/>
                    </a:lnTo>
                    <a:lnTo>
                      <a:pt x="6905" y="71417"/>
                    </a:lnTo>
                    <a:lnTo>
                      <a:pt x="6345" y="67530"/>
                    </a:lnTo>
                    <a:lnTo>
                      <a:pt x="14743" y="62672"/>
                    </a:lnTo>
                    <a:lnTo>
                      <a:pt x="19222" y="61457"/>
                    </a:lnTo>
                    <a:lnTo>
                      <a:pt x="21461" y="61214"/>
                    </a:lnTo>
                    <a:lnTo>
                      <a:pt x="25007" y="61214"/>
                    </a:lnTo>
                    <a:lnTo>
                      <a:pt x="28367" y="62672"/>
                    </a:lnTo>
                    <a:lnTo>
                      <a:pt x="30793" y="61214"/>
                    </a:lnTo>
                    <a:lnTo>
                      <a:pt x="34152" y="60000"/>
                    </a:lnTo>
                    <a:lnTo>
                      <a:pt x="35832" y="59757"/>
                    </a:lnTo>
                    <a:lnTo>
                      <a:pt x="39751" y="56842"/>
                    </a:lnTo>
                    <a:lnTo>
                      <a:pt x="40497" y="55627"/>
                    </a:lnTo>
                    <a:lnTo>
                      <a:pt x="40870" y="54412"/>
                    </a:lnTo>
                    <a:lnTo>
                      <a:pt x="42923" y="51740"/>
                    </a:lnTo>
                    <a:lnTo>
                      <a:pt x="45723" y="50283"/>
                    </a:lnTo>
                    <a:lnTo>
                      <a:pt x="46283" y="47368"/>
                    </a:lnTo>
                    <a:lnTo>
                      <a:pt x="45723" y="45910"/>
                    </a:lnTo>
                    <a:lnTo>
                      <a:pt x="44976" y="42995"/>
                    </a:lnTo>
                    <a:lnTo>
                      <a:pt x="44230" y="42510"/>
                    </a:lnTo>
                    <a:lnTo>
                      <a:pt x="43856" y="41295"/>
                    </a:lnTo>
                    <a:lnTo>
                      <a:pt x="44976" y="41538"/>
                    </a:lnTo>
                    <a:lnTo>
                      <a:pt x="45723" y="39838"/>
                    </a:lnTo>
                    <a:lnTo>
                      <a:pt x="43856" y="38623"/>
                    </a:lnTo>
                    <a:lnTo>
                      <a:pt x="43297" y="39352"/>
                    </a:lnTo>
                    <a:lnTo>
                      <a:pt x="43297" y="38137"/>
                    </a:lnTo>
                    <a:lnTo>
                      <a:pt x="41804" y="37651"/>
                    </a:lnTo>
                    <a:lnTo>
                      <a:pt x="42177" y="33279"/>
                    </a:lnTo>
                    <a:lnTo>
                      <a:pt x="43856" y="31578"/>
                    </a:lnTo>
                    <a:lnTo>
                      <a:pt x="43670" y="30607"/>
                    </a:lnTo>
                    <a:lnTo>
                      <a:pt x="46656" y="26720"/>
                    </a:lnTo>
                    <a:lnTo>
                      <a:pt x="47589" y="26234"/>
                    </a:lnTo>
                    <a:lnTo>
                      <a:pt x="47962" y="24048"/>
                    </a:lnTo>
                    <a:lnTo>
                      <a:pt x="53188" y="13117"/>
                    </a:lnTo>
                    <a:lnTo>
                      <a:pt x="55614" y="10688"/>
                    </a:lnTo>
                    <a:lnTo>
                      <a:pt x="55614" y="9959"/>
                    </a:lnTo>
                    <a:lnTo>
                      <a:pt x="58600" y="6558"/>
                    </a:lnTo>
                    <a:lnTo>
                      <a:pt x="60653" y="6315"/>
                    </a:lnTo>
                    <a:lnTo>
                      <a:pt x="61026" y="5829"/>
                    </a:lnTo>
                    <a:lnTo>
                      <a:pt x="70544" y="3157"/>
                    </a:lnTo>
                    <a:lnTo>
                      <a:pt x="70730" y="3157"/>
                    </a:lnTo>
                    <a:lnTo>
                      <a:pt x="75956" y="1214"/>
                    </a:lnTo>
                    <a:lnTo>
                      <a:pt x="79875" y="0"/>
                    </a:lnTo>
                    <a:lnTo>
                      <a:pt x="80062" y="3643"/>
                    </a:lnTo>
                    <a:lnTo>
                      <a:pt x="81741" y="10931"/>
                    </a:lnTo>
                    <a:lnTo>
                      <a:pt x="81741" y="11417"/>
                    </a:lnTo>
                    <a:lnTo>
                      <a:pt x="82115" y="11659"/>
                    </a:lnTo>
                    <a:lnTo>
                      <a:pt x="83048" y="12631"/>
                    </a:lnTo>
                    <a:lnTo>
                      <a:pt x="83981" y="18704"/>
                    </a:lnTo>
                    <a:lnTo>
                      <a:pt x="83234" y="21133"/>
                    </a:lnTo>
                    <a:lnTo>
                      <a:pt x="83234" y="24048"/>
                    </a:lnTo>
                    <a:lnTo>
                      <a:pt x="85287" y="30850"/>
                    </a:lnTo>
                    <a:lnTo>
                      <a:pt x="85847" y="31821"/>
                    </a:lnTo>
                    <a:lnTo>
                      <a:pt x="85474" y="35465"/>
                    </a:lnTo>
                    <a:lnTo>
                      <a:pt x="87153" y="34979"/>
                    </a:lnTo>
                    <a:lnTo>
                      <a:pt x="89393" y="42510"/>
                    </a:lnTo>
                    <a:lnTo>
                      <a:pt x="89766" y="44210"/>
                    </a:lnTo>
                    <a:lnTo>
                      <a:pt x="90139" y="47611"/>
                    </a:lnTo>
                    <a:lnTo>
                      <a:pt x="91073" y="52469"/>
                    </a:lnTo>
                    <a:lnTo>
                      <a:pt x="91446" y="55141"/>
                    </a:lnTo>
                    <a:lnTo>
                      <a:pt x="92006" y="57327"/>
                    </a:lnTo>
                    <a:lnTo>
                      <a:pt x="92006" y="57085"/>
                    </a:lnTo>
                    <a:lnTo>
                      <a:pt x="92006" y="59028"/>
                    </a:lnTo>
                    <a:lnTo>
                      <a:pt x="92006" y="60485"/>
                    </a:lnTo>
                    <a:lnTo>
                      <a:pt x="92006" y="63886"/>
                    </a:lnTo>
                    <a:lnTo>
                      <a:pt x="91819" y="74331"/>
                    </a:lnTo>
                    <a:lnTo>
                      <a:pt x="91819" y="75303"/>
                    </a:lnTo>
                    <a:lnTo>
                      <a:pt x="92006" y="75789"/>
                    </a:lnTo>
                    <a:lnTo>
                      <a:pt x="92379" y="75789"/>
                    </a:lnTo>
                    <a:lnTo>
                      <a:pt x="92566" y="77246"/>
                    </a:lnTo>
                    <a:lnTo>
                      <a:pt x="93312" y="84048"/>
                    </a:lnTo>
                    <a:lnTo>
                      <a:pt x="93872" y="85991"/>
                    </a:lnTo>
                    <a:lnTo>
                      <a:pt x="93872" y="86963"/>
                    </a:lnTo>
                    <a:lnTo>
                      <a:pt x="93872" y="87692"/>
                    </a:lnTo>
                    <a:lnTo>
                      <a:pt x="94059" y="89635"/>
                    </a:lnTo>
                    <a:lnTo>
                      <a:pt x="94618" y="92064"/>
                    </a:lnTo>
                    <a:lnTo>
                      <a:pt x="94618" y="92793"/>
                    </a:lnTo>
                    <a:lnTo>
                      <a:pt x="94618" y="93765"/>
                    </a:lnTo>
                    <a:lnTo>
                      <a:pt x="96485" y="97408"/>
                    </a:lnTo>
                    <a:lnTo>
                      <a:pt x="93312" y="101538"/>
                    </a:lnTo>
                    <a:lnTo>
                      <a:pt x="95178" y="104210"/>
                    </a:lnTo>
                    <a:lnTo>
                      <a:pt x="93872" y="106396"/>
                    </a:lnTo>
                    <a:lnTo>
                      <a:pt x="93872" y="107611"/>
                    </a:lnTo>
                    <a:lnTo>
                      <a:pt x="93499" y="107611"/>
                    </a:lnTo>
                    <a:lnTo>
                      <a:pt x="93872" y="107854"/>
                    </a:lnTo>
                    <a:lnTo>
                      <a:pt x="94059" y="108097"/>
                    </a:lnTo>
                    <a:lnTo>
                      <a:pt x="95738" y="107125"/>
                    </a:lnTo>
                    <a:lnTo>
                      <a:pt x="95925" y="106153"/>
                    </a:lnTo>
                    <a:lnTo>
                      <a:pt x="97791" y="105182"/>
                    </a:lnTo>
                    <a:lnTo>
                      <a:pt x="99097" y="103724"/>
                    </a:lnTo>
                    <a:lnTo>
                      <a:pt x="101337" y="104210"/>
                    </a:lnTo>
                    <a:lnTo>
                      <a:pt x="102830" y="101781"/>
                    </a:lnTo>
                    <a:lnTo>
                      <a:pt x="109922" y="99352"/>
                    </a:lnTo>
                    <a:lnTo>
                      <a:pt x="113281" y="94493"/>
                    </a:lnTo>
                    <a:lnTo>
                      <a:pt x="115147" y="92793"/>
                    </a:lnTo>
                    <a:lnTo>
                      <a:pt x="114214" y="94008"/>
                    </a:lnTo>
                    <a:lnTo>
                      <a:pt x="115334" y="96194"/>
                    </a:lnTo>
                    <a:lnTo>
                      <a:pt x="117387" y="96437"/>
                    </a:lnTo>
                    <a:lnTo>
                      <a:pt x="119440" y="93765"/>
                    </a:lnTo>
                    <a:lnTo>
                      <a:pt x="119813" y="94736"/>
                    </a:lnTo>
                    <a:lnTo>
                      <a:pt x="116080" y="99109"/>
                    </a:lnTo>
                    <a:lnTo>
                      <a:pt x="102643" y="111497"/>
                    </a:lnTo>
                    <a:lnTo>
                      <a:pt x="100404" y="112955"/>
                    </a:lnTo>
                    <a:lnTo>
                      <a:pt x="97418" y="114170"/>
                    </a:lnTo>
                    <a:lnTo>
                      <a:pt x="95738" y="114898"/>
                    </a:lnTo>
                    <a:lnTo>
                      <a:pt x="95365" y="114898"/>
                    </a:lnTo>
                    <a:lnTo>
                      <a:pt x="93872" y="116356"/>
                    </a:lnTo>
                    <a:lnTo>
                      <a:pt x="92752" y="116842"/>
                    </a:lnTo>
                    <a:lnTo>
                      <a:pt x="92752" y="116356"/>
                    </a:lnTo>
                    <a:lnTo>
                      <a:pt x="92006" y="116356"/>
                    </a:lnTo>
                    <a:lnTo>
                      <a:pt x="91073" y="115627"/>
                    </a:lnTo>
                    <a:lnTo>
                      <a:pt x="90139" y="118056"/>
                    </a:lnTo>
                    <a:lnTo>
                      <a:pt x="88460" y="119757"/>
                    </a:lnTo>
                    <a:lnTo>
                      <a:pt x="88460" y="119028"/>
                    </a:lnTo>
                    <a:lnTo>
                      <a:pt x="88460" y="118299"/>
                    </a:lnTo>
                    <a:lnTo>
                      <a:pt x="88833" y="116842"/>
                    </a:lnTo>
                    <a:lnTo>
                      <a:pt x="88646" y="116356"/>
                    </a:lnTo>
                    <a:lnTo>
                      <a:pt x="88646" y="115627"/>
                    </a:lnTo>
                    <a:lnTo>
                      <a:pt x="89206" y="115141"/>
                    </a:lnTo>
                    <a:lnTo>
                      <a:pt x="89393" y="115141"/>
                    </a:lnTo>
                    <a:lnTo>
                      <a:pt x="90139" y="114655"/>
                    </a:lnTo>
                    <a:lnTo>
                      <a:pt x="90699" y="114655"/>
                    </a:lnTo>
                    <a:lnTo>
                      <a:pt x="90699" y="113684"/>
                    </a:lnTo>
                    <a:lnTo>
                      <a:pt x="90699" y="112955"/>
                    </a:lnTo>
                    <a:lnTo>
                      <a:pt x="90699" y="111497"/>
                    </a:lnTo>
                    <a:lnTo>
                      <a:pt x="91073" y="110526"/>
                    </a:lnTo>
                    <a:lnTo>
                      <a:pt x="91259" y="108097"/>
                    </a:lnTo>
                    <a:lnTo>
                      <a:pt x="91446" y="108097"/>
                    </a:lnTo>
                    <a:lnTo>
                      <a:pt x="91446" y="107854"/>
                    </a:lnTo>
                    <a:lnTo>
                      <a:pt x="91446" y="107125"/>
                    </a:lnTo>
                    <a:lnTo>
                      <a:pt x="91446" y="105425"/>
                    </a:lnTo>
                    <a:lnTo>
                      <a:pt x="91446" y="105182"/>
                    </a:lnTo>
                    <a:lnTo>
                      <a:pt x="91446" y="10493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3" name="Shape 94" descr="North Carolina, 12.5 percent by 2021 for investor owned utilites. 10 percent by 2018 for cooperative and municipal utilities." title="North Carolina">
                <a:extLst>
                  <a:ext uri="{FF2B5EF4-FFF2-40B4-BE49-F238E27FC236}">
                    <a16:creationId xmlns:a16="http://schemas.microsoft.com/office/drawing/2014/main" id="{5C13F376-1EC1-ED49-83B6-F02CD5051B5A}"/>
                  </a:ext>
                </a:extLst>
              </p:cNvPr>
              <p:cNvSpPr/>
              <p:nvPr/>
            </p:nvSpPr>
            <p:spPr>
              <a:xfrm>
                <a:off x="6560481" y="3251577"/>
                <a:ext cx="1208738" cy="523523"/>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4" name="Shape 95" descr="Ohio, 12.5 percent by 2024." title="Ohio">
                <a:extLst>
                  <a:ext uri="{FF2B5EF4-FFF2-40B4-BE49-F238E27FC236}">
                    <a16:creationId xmlns:a16="http://schemas.microsoft.com/office/drawing/2014/main" id="{02980B03-AFDA-8B41-9F54-F3762AB76008}"/>
                  </a:ext>
                </a:extLst>
              </p:cNvPr>
              <p:cNvSpPr/>
              <p:nvPr/>
            </p:nvSpPr>
            <p:spPr>
              <a:xfrm>
                <a:off x="6339708" y="2459804"/>
                <a:ext cx="578298" cy="644133"/>
              </a:xfrm>
              <a:custGeom>
                <a:avLst/>
                <a:gdLst/>
                <a:ahLst/>
                <a:cxnLst/>
                <a:rect l="0" t="0" r="0" b="0"/>
                <a:pathLst>
                  <a:path w="120000" h="120000" extrusionOk="0">
                    <a:moveTo>
                      <a:pt x="44542" y="116803"/>
                    </a:moveTo>
                    <a:lnTo>
                      <a:pt x="43213" y="116803"/>
                    </a:lnTo>
                    <a:lnTo>
                      <a:pt x="39889" y="113898"/>
                    </a:lnTo>
                    <a:lnTo>
                      <a:pt x="38559" y="113026"/>
                    </a:lnTo>
                    <a:lnTo>
                      <a:pt x="35900" y="113026"/>
                    </a:lnTo>
                    <a:lnTo>
                      <a:pt x="35567" y="113026"/>
                    </a:lnTo>
                    <a:lnTo>
                      <a:pt x="34570" y="113898"/>
                    </a:lnTo>
                    <a:lnTo>
                      <a:pt x="32243" y="113607"/>
                    </a:lnTo>
                    <a:lnTo>
                      <a:pt x="28919" y="112154"/>
                    </a:lnTo>
                    <a:lnTo>
                      <a:pt x="28919" y="110992"/>
                    </a:lnTo>
                    <a:lnTo>
                      <a:pt x="27922" y="109830"/>
                    </a:lnTo>
                    <a:lnTo>
                      <a:pt x="27257" y="108958"/>
                    </a:lnTo>
                    <a:lnTo>
                      <a:pt x="25595" y="106634"/>
                    </a:lnTo>
                    <a:lnTo>
                      <a:pt x="24265" y="106343"/>
                    </a:lnTo>
                    <a:lnTo>
                      <a:pt x="20609" y="104309"/>
                    </a:lnTo>
                    <a:lnTo>
                      <a:pt x="20277" y="104891"/>
                    </a:lnTo>
                    <a:lnTo>
                      <a:pt x="16952" y="105762"/>
                    </a:lnTo>
                    <a:lnTo>
                      <a:pt x="13296" y="104309"/>
                    </a:lnTo>
                    <a:lnTo>
                      <a:pt x="12299" y="104891"/>
                    </a:lnTo>
                    <a:lnTo>
                      <a:pt x="11301" y="105472"/>
                    </a:lnTo>
                    <a:lnTo>
                      <a:pt x="11301" y="104891"/>
                    </a:lnTo>
                    <a:lnTo>
                      <a:pt x="11301" y="103438"/>
                    </a:lnTo>
                    <a:lnTo>
                      <a:pt x="10969" y="99370"/>
                    </a:lnTo>
                    <a:lnTo>
                      <a:pt x="9972" y="94430"/>
                    </a:lnTo>
                    <a:lnTo>
                      <a:pt x="9972" y="93268"/>
                    </a:lnTo>
                    <a:lnTo>
                      <a:pt x="9639" y="92397"/>
                    </a:lnTo>
                    <a:lnTo>
                      <a:pt x="9639" y="91234"/>
                    </a:lnTo>
                    <a:lnTo>
                      <a:pt x="8975" y="90072"/>
                    </a:lnTo>
                    <a:lnTo>
                      <a:pt x="8975" y="89782"/>
                    </a:lnTo>
                    <a:lnTo>
                      <a:pt x="8642" y="86004"/>
                    </a:lnTo>
                    <a:lnTo>
                      <a:pt x="8310" y="82808"/>
                    </a:lnTo>
                    <a:lnTo>
                      <a:pt x="8310" y="81646"/>
                    </a:lnTo>
                    <a:lnTo>
                      <a:pt x="7645" y="79903"/>
                    </a:lnTo>
                    <a:lnTo>
                      <a:pt x="7645" y="76997"/>
                    </a:lnTo>
                    <a:lnTo>
                      <a:pt x="6648" y="73510"/>
                    </a:lnTo>
                    <a:lnTo>
                      <a:pt x="6648" y="69443"/>
                    </a:lnTo>
                    <a:lnTo>
                      <a:pt x="6315" y="67409"/>
                    </a:lnTo>
                    <a:lnTo>
                      <a:pt x="5983" y="66246"/>
                    </a:lnTo>
                    <a:lnTo>
                      <a:pt x="5983" y="64213"/>
                    </a:lnTo>
                    <a:lnTo>
                      <a:pt x="5318" y="61307"/>
                    </a:lnTo>
                    <a:lnTo>
                      <a:pt x="5318" y="59273"/>
                    </a:lnTo>
                    <a:lnTo>
                      <a:pt x="4986" y="57820"/>
                    </a:lnTo>
                    <a:lnTo>
                      <a:pt x="4321" y="54334"/>
                    </a:lnTo>
                    <a:lnTo>
                      <a:pt x="4321" y="53753"/>
                    </a:lnTo>
                    <a:lnTo>
                      <a:pt x="3656" y="49685"/>
                    </a:lnTo>
                    <a:lnTo>
                      <a:pt x="3656" y="48523"/>
                    </a:lnTo>
                    <a:lnTo>
                      <a:pt x="2991" y="46489"/>
                    </a:lnTo>
                    <a:lnTo>
                      <a:pt x="2991" y="45617"/>
                    </a:lnTo>
                    <a:lnTo>
                      <a:pt x="2659" y="41840"/>
                    </a:lnTo>
                    <a:lnTo>
                      <a:pt x="1994" y="37772"/>
                    </a:lnTo>
                    <a:lnTo>
                      <a:pt x="1662" y="37191"/>
                    </a:lnTo>
                    <a:lnTo>
                      <a:pt x="1329" y="34576"/>
                    </a:lnTo>
                    <a:lnTo>
                      <a:pt x="1329" y="33704"/>
                    </a:lnTo>
                    <a:lnTo>
                      <a:pt x="1329" y="32251"/>
                    </a:lnTo>
                    <a:lnTo>
                      <a:pt x="332" y="29055"/>
                    </a:lnTo>
                    <a:lnTo>
                      <a:pt x="0" y="23825"/>
                    </a:lnTo>
                    <a:lnTo>
                      <a:pt x="1329" y="23244"/>
                    </a:lnTo>
                    <a:lnTo>
                      <a:pt x="8310" y="22372"/>
                    </a:lnTo>
                    <a:lnTo>
                      <a:pt x="10304" y="22082"/>
                    </a:lnTo>
                    <a:lnTo>
                      <a:pt x="11301" y="22082"/>
                    </a:lnTo>
                    <a:lnTo>
                      <a:pt x="15955" y="21210"/>
                    </a:lnTo>
                    <a:lnTo>
                      <a:pt x="24265" y="20048"/>
                    </a:lnTo>
                    <a:lnTo>
                      <a:pt x="27257" y="19757"/>
                    </a:lnTo>
                    <a:lnTo>
                      <a:pt x="31246" y="18886"/>
                    </a:lnTo>
                    <a:lnTo>
                      <a:pt x="32576" y="18886"/>
                    </a:lnTo>
                    <a:lnTo>
                      <a:pt x="35567" y="18595"/>
                    </a:lnTo>
                    <a:lnTo>
                      <a:pt x="37562" y="19757"/>
                    </a:lnTo>
                    <a:lnTo>
                      <a:pt x="40886" y="20048"/>
                    </a:lnTo>
                    <a:lnTo>
                      <a:pt x="43213" y="20920"/>
                    </a:lnTo>
                    <a:lnTo>
                      <a:pt x="48199" y="22953"/>
                    </a:lnTo>
                    <a:lnTo>
                      <a:pt x="54847" y="22082"/>
                    </a:lnTo>
                    <a:lnTo>
                      <a:pt x="56509" y="23244"/>
                    </a:lnTo>
                    <a:lnTo>
                      <a:pt x="58836" y="24987"/>
                    </a:lnTo>
                    <a:lnTo>
                      <a:pt x="62160" y="26150"/>
                    </a:lnTo>
                    <a:lnTo>
                      <a:pt x="66481" y="24116"/>
                    </a:lnTo>
                    <a:lnTo>
                      <a:pt x="68808" y="23244"/>
                    </a:lnTo>
                    <a:lnTo>
                      <a:pt x="71468" y="21791"/>
                    </a:lnTo>
                    <a:lnTo>
                      <a:pt x="76121" y="20338"/>
                    </a:lnTo>
                    <a:lnTo>
                      <a:pt x="78448" y="20338"/>
                    </a:lnTo>
                    <a:lnTo>
                      <a:pt x="81772" y="20048"/>
                    </a:lnTo>
                    <a:lnTo>
                      <a:pt x="87756" y="14527"/>
                    </a:lnTo>
                    <a:lnTo>
                      <a:pt x="90083" y="11912"/>
                    </a:lnTo>
                    <a:lnTo>
                      <a:pt x="90415" y="11622"/>
                    </a:lnTo>
                    <a:lnTo>
                      <a:pt x="99058" y="5520"/>
                    </a:lnTo>
                    <a:lnTo>
                      <a:pt x="99722" y="5520"/>
                    </a:lnTo>
                    <a:lnTo>
                      <a:pt x="111024" y="0"/>
                    </a:lnTo>
                    <a:lnTo>
                      <a:pt x="112022" y="3196"/>
                    </a:lnTo>
                    <a:lnTo>
                      <a:pt x="112022" y="3777"/>
                    </a:lnTo>
                    <a:lnTo>
                      <a:pt x="113019" y="8426"/>
                    </a:lnTo>
                    <a:lnTo>
                      <a:pt x="113351" y="10750"/>
                    </a:lnTo>
                    <a:lnTo>
                      <a:pt x="114349" y="14818"/>
                    </a:lnTo>
                    <a:lnTo>
                      <a:pt x="114349" y="15108"/>
                    </a:lnTo>
                    <a:lnTo>
                      <a:pt x="115013" y="18886"/>
                    </a:lnTo>
                    <a:lnTo>
                      <a:pt x="115678" y="21210"/>
                    </a:lnTo>
                    <a:lnTo>
                      <a:pt x="116343" y="26150"/>
                    </a:lnTo>
                    <a:lnTo>
                      <a:pt x="116675" y="26440"/>
                    </a:lnTo>
                    <a:lnTo>
                      <a:pt x="117340" y="30508"/>
                    </a:lnTo>
                    <a:lnTo>
                      <a:pt x="117673" y="31380"/>
                    </a:lnTo>
                    <a:lnTo>
                      <a:pt x="118005" y="33704"/>
                    </a:lnTo>
                    <a:lnTo>
                      <a:pt x="118005" y="34576"/>
                    </a:lnTo>
                    <a:lnTo>
                      <a:pt x="118005" y="35157"/>
                    </a:lnTo>
                    <a:lnTo>
                      <a:pt x="119002" y="37191"/>
                    </a:lnTo>
                    <a:lnTo>
                      <a:pt x="119002" y="39225"/>
                    </a:lnTo>
                    <a:lnTo>
                      <a:pt x="119667" y="41840"/>
                    </a:lnTo>
                    <a:lnTo>
                      <a:pt x="119002" y="42421"/>
                    </a:lnTo>
                    <a:lnTo>
                      <a:pt x="117340" y="42711"/>
                    </a:lnTo>
                    <a:lnTo>
                      <a:pt x="116343" y="43874"/>
                    </a:lnTo>
                    <a:lnTo>
                      <a:pt x="118005" y="46779"/>
                    </a:lnTo>
                    <a:lnTo>
                      <a:pt x="118005" y="49685"/>
                    </a:lnTo>
                    <a:lnTo>
                      <a:pt x="118005" y="49975"/>
                    </a:lnTo>
                    <a:lnTo>
                      <a:pt x="119002" y="50266"/>
                    </a:lnTo>
                    <a:lnTo>
                      <a:pt x="119002" y="54043"/>
                    </a:lnTo>
                    <a:lnTo>
                      <a:pt x="118005" y="56368"/>
                    </a:lnTo>
                    <a:lnTo>
                      <a:pt x="117673" y="57820"/>
                    </a:lnTo>
                    <a:lnTo>
                      <a:pt x="117673" y="58401"/>
                    </a:lnTo>
                    <a:lnTo>
                      <a:pt x="117673" y="61598"/>
                    </a:lnTo>
                    <a:lnTo>
                      <a:pt x="118005" y="63631"/>
                    </a:lnTo>
                    <a:lnTo>
                      <a:pt x="116675" y="65375"/>
                    </a:lnTo>
                    <a:lnTo>
                      <a:pt x="116343" y="67699"/>
                    </a:lnTo>
                    <a:lnTo>
                      <a:pt x="115678" y="70895"/>
                    </a:lnTo>
                    <a:lnTo>
                      <a:pt x="116675" y="71767"/>
                    </a:lnTo>
                    <a:lnTo>
                      <a:pt x="116343" y="74963"/>
                    </a:lnTo>
                    <a:lnTo>
                      <a:pt x="115013" y="75835"/>
                    </a:lnTo>
                    <a:lnTo>
                      <a:pt x="113019" y="76997"/>
                    </a:lnTo>
                    <a:lnTo>
                      <a:pt x="112686" y="78450"/>
                    </a:lnTo>
                    <a:lnTo>
                      <a:pt x="111689" y="79903"/>
                    </a:lnTo>
                    <a:lnTo>
                      <a:pt x="111024" y="79903"/>
                    </a:lnTo>
                    <a:lnTo>
                      <a:pt x="110692" y="81646"/>
                    </a:lnTo>
                    <a:lnTo>
                      <a:pt x="107368" y="83970"/>
                    </a:lnTo>
                    <a:lnTo>
                      <a:pt x="106703" y="84842"/>
                    </a:lnTo>
                    <a:lnTo>
                      <a:pt x="104709" y="86004"/>
                    </a:lnTo>
                    <a:lnTo>
                      <a:pt x="101052" y="85714"/>
                    </a:lnTo>
                    <a:lnTo>
                      <a:pt x="99722" y="88910"/>
                    </a:lnTo>
                    <a:lnTo>
                      <a:pt x="96398" y="90072"/>
                    </a:lnTo>
                    <a:lnTo>
                      <a:pt x="96066" y="91234"/>
                    </a:lnTo>
                    <a:lnTo>
                      <a:pt x="95069" y="92397"/>
                    </a:lnTo>
                    <a:lnTo>
                      <a:pt x="95401" y="93268"/>
                    </a:lnTo>
                    <a:lnTo>
                      <a:pt x="96066" y="94140"/>
                    </a:lnTo>
                    <a:lnTo>
                      <a:pt x="96066" y="95302"/>
                    </a:lnTo>
                    <a:lnTo>
                      <a:pt x="95069" y="100242"/>
                    </a:lnTo>
                    <a:lnTo>
                      <a:pt x="93074" y="102276"/>
                    </a:lnTo>
                    <a:lnTo>
                      <a:pt x="92742" y="102566"/>
                    </a:lnTo>
                    <a:lnTo>
                      <a:pt x="89418" y="98208"/>
                    </a:lnTo>
                    <a:lnTo>
                      <a:pt x="88088" y="99370"/>
                    </a:lnTo>
                    <a:lnTo>
                      <a:pt x="87091" y="100532"/>
                    </a:lnTo>
                    <a:lnTo>
                      <a:pt x="85429" y="107796"/>
                    </a:lnTo>
                    <a:lnTo>
                      <a:pt x="87091" y="111573"/>
                    </a:lnTo>
                    <a:lnTo>
                      <a:pt x="85761" y="112736"/>
                    </a:lnTo>
                    <a:lnTo>
                      <a:pt x="84764" y="112736"/>
                    </a:lnTo>
                    <a:lnTo>
                      <a:pt x="83767" y="113026"/>
                    </a:lnTo>
                    <a:lnTo>
                      <a:pt x="83767" y="115932"/>
                    </a:lnTo>
                    <a:lnTo>
                      <a:pt x="82105" y="118256"/>
                    </a:lnTo>
                    <a:lnTo>
                      <a:pt x="79445" y="119709"/>
                    </a:lnTo>
                    <a:lnTo>
                      <a:pt x="76454" y="119709"/>
                    </a:lnTo>
                    <a:lnTo>
                      <a:pt x="75124" y="117966"/>
                    </a:lnTo>
                    <a:lnTo>
                      <a:pt x="73795" y="117094"/>
                    </a:lnTo>
                    <a:lnTo>
                      <a:pt x="71135" y="115932"/>
                    </a:lnTo>
                    <a:lnTo>
                      <a:pt x="69473" y="115932"/>
                    </a:lnTo>
                    <a:lnTo>
                      <a:pt x="67811" y="113898"/>
                    </a:lnTo>
                    <a:lnTo>
                      <a:pt x="66814" y="110121"/>
                    </a:lnTo>
                    <a:lnTo>
                      <a:pt x="62825" y="111573"/>
                    </a:lnTo>
                    <a:lnTo>
                      <a:pt x="59833" y="115060"/>
                    </a:lnTo>
                    <a:lnTo>
                      <a:pt x="57506" y="115060"/>
                    </a:lnTo>
                    <a:lnTo>
                      <a:pt x="56509" y="115932"/>
                    </a:lnTo>
                    <a:lnTo>
                      <a:pt x="56177" y="116803"/>
                    </a:lnTo>
                    <a:lnTo>
                      <a:pt x="53518" y="114769"/>
                    </a:lnTo>
                    <a:lnTo>
                      <a:pt x="48864" y="113898"/>
                    </a:lnTo>
                    <a:lnTo>
                      <a:pt x="46537" y="115060"/>
                    </a:lnTo>
                    <a:lnTo>
                      <a:pt x="45872" y="116803"/>
                    </a:lnTo>
                    <a:lnTo>
                      <a:pt x="45207" y="116803"/>
                    </a:lnTo>
                    <a:lnTo>
                      <a:pt x="44542" y="11680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5" name="Shape 96" descr="Oregon, 25 percent by 2025 for large utilities. 5 to 10 percent by 2025 for smaller utilities." title="Oregon">
                <a:extLst>
                  <a:ext uri="{FF2B5EF4-FFF2-40B4-BE49-F238E27FC236}">
                    <a16:creationId xmlns:a16="http://schemas.microsoft.com/office/drawing/2014/main" id="{20077A7C-079F-9D42-83A6-79AF84B245D2}"/>
                  </a:ext>
                </a:extLst>
              </p:cNvPr>
              <p:cNvSpPr/>
              <p:nvPr/>
            </p:nvSpPr>
            <p:spPr>
              <a:xfrm>
                <a:off x="1310271" y="1548930"/>
                <a:ext cx="1094447" cy="875874"/>
              </a:xfrm>
              <a:custGeom>
                <a:avLst/>
                <a:gdLst/>
                <a:ahLst/>
                <a:cxnLst/>
                <a:rect l="0" t="0" r="0" b="0"/>
                <a:pathLst>
                  <a:path w="120000" h="120000" extrusionOk="0">
                    <a:moveTo>
                      <a:pt x="105417" y="67234"/>
                    </a:moveTo>
                    <a:lnTo>
                      <a:pt x="107174" y="68723"/>
                    </a:lnTo>
                    <a:lnTo>
                      <a:pt x="108052" y="69148"/>
                    </a:lnTo>
                    <a:lnTo>
                      <a:pt x="109106" y="71489"/>
                    </a:lnTo>
                    <a:lnTo>
                      <a:pt x="108579" y="72340"/>
                    </a:lnTo>
                    <a:lnTo>
                      <a:pt x="107174" y="77234"/>
                    </a:lnTo>
                    <a:lnTo>
                      <a:pt x="106647" y="77872"/>
                    </a:lnTo>
                    <a:lnTo>
                      <a:pt x="106120" y="78723"/>
                    </a:lnTo>
                    <a:lnTo>
                      <a:pt x="105592" y="81702"/>
                    </a:lnTo>
                    <a:lnTo>
                      <a:pt x="105417" y="84042"/>
                    </a:lnTo>
                    <a:lnTo>
                      <a:pt x="103660" y="93404"/>
                    </a:lnTo>
                    <a:lnTo>
                      <a:pt x="99795" y="119787"/>
                    </a:lnTo>
                    <a:lnTo>
                      <a:pt x="96632" y="119148"/>
                    </a:lnTo>
                    <a:lnTo>
                      <a:pt x="95929" y="119148"/>
                    </a:lnTo>
                    <a:lnTo>
                      <a:pt x="83455" y="116170"/>
                    </a:lnTo>
                    <a:lnTo>
                      <a:pt x="79414" y="114893"/>
                    </a:lnTo>
                    <a:lnTo>
                      <a:pt x="76778" y="114468"/>
                    </a:lnTo>
                    <a:lnTo>
                      <a:pt x="68169" y="112340"/>
                    </a:lnTo>
                    <a:lnTo>
                      <a:pt x="67642" y="112127"/>
                    </a:lnTo>
                    <a:lnTo>
                      <a:pt x="65534" y="111489"/>
                    </a:lnTo>
                    <a:lnTo>
                      <a:pt x="60614" y="110212"/>
                    </a:lnTo>
                    <a:lnTo>
                      <a:pt x="59033" y="110000"/>
                    </a:lnTo>
                    <a:lnTo>
                      <a:pt x="56046" y="109148"/>
                    </a:lnTo>
                    <a:lnTo>
                      <a:pt x="55344" y="109148"/>
                    </a:lnTo>
                    <a:lnTo>
                      <a:pt x="46734" y="106382"/>
                    </a:lnTo>
                    <a:lnTo>
                      <a:pt x="44099" y="105744"/>
                    </a:lnTo>
                    <a:lnTo>
                      <a:pt x="40937" y="104893"/>
                    </a:lnTo>
                    <a:lnTo>
                      <a:pt x="39004" y="104468"/>
                    </a:lnTo>
                    <a:lnTo>
                      <a:pt x="31449" y="102127"/>
                    </a:lnTo>
                    <a:lnTo>
                      <a:pt x="29341" y="101489"/>
                    </a:lnTo>
                    <a:lnTo>
                      <a:pt x="27584" y="100851"/>
                    </a:lnTo>
                    <a:lnTo>
                      <a:pt x="17393" y="97872"/>
                    </a:lnTo>
                    <a:lnTo>
                      <a:pt x="15988" y="97234"/>
                    </a:lnTo>
                    <a:lnTo>
                      <a:pt x="14758" y="97021"/>
                    </a:lnTo>
                    <a:lnTo>
                      <a:pt x="13352" y="96808"/>
                    </a:lnTo>
                    <a:lnTo>
                      <a:pt x="12122" y="96170"/>
                    </a:lnTo>
                    <a:lnTo>
                      <a:pt x="10893" y="95744"/>
                    </a:lnTo>
                    <a:lnTo>
                      <a:pt x="9311" y="95319"/>
                    </a:lnTo>
                    <a:lnTo>
                      <a:pt x="8960" y="95319"/>
                    </a:lnTo>
                    <a:lnTo>
                      <a:pt x="6676" y="94680"/>
                    </a:lnTo>
                    <a:lnTo>
                      <a:pt x="4216" y="93829"/>
                    </a:lnTo>
                    <a:lnTo>
                      <a:pt x="2635" y="93404"/>
                    </a:lnTo>
                    <a:lnTo>
                      <a:pt x="1405" y="92978"/>
                    </a:lnTo>
                    <a:lnTo>
                      <a:pt x="0" y="90000"/>
                    </a:lnTo>
                    <a:lnTo>
                      <a:pt x="1932" y="77872"/>
                    </a:lnTo>
                    <a:lnTo>
                      <a:pt x="351" y="72978"/>
                    </a:lnTo>
                    <a:lnTo>
                      <a:pt x="2635" y="70425"/>
                    </a:lnTo>
                    <a:lnTo>
                      <a:pt x="5797" y="62340"/>
                    </a:lnTo>
                    <a:lnTo>
                      <a:pt x="6676" y="61702"/>
                    </a:lnTo>
                    <a:lnTo>
                      <a:pt x="9136" y="57021"/>
                    </a:lnTo>
                    <a:lnTo>
                      <a:pt x="11420" y="51702"/>
                    </a:lnTo>
                    <a:lnTo>
                      <a:pt x="13704" y="42553"/>
                    </a:lnTo>
                    <a:lnTo>
                      <a:pt x="18799" y="26595"/>
                    </a:lnTo>
                    <a:lnTo>
                      <a:pt x="18799" y="26382"/>
                    </a:lnTo>
                    <a:lnTo>
                      <a:pt x="18799" y="26170"/>
                    </a:lnTo>
                    <a:lnTo>
                      <a:pt x="20556" y="21702"/>
                    </a:lnTo>
                    <a:lnTo>
                      <a:pt x="23016" y="10851"/>
                    </a:lnTo>
                    <a:lnTo>
                      <a:pt x="23016" y="10000"/>
                    </a:lnTo>
                    <a:lnTo>
                      <a:pt x="24948" y="2553"/>
                    </a:lnTo>
                    <a:lnTo>
                      <a:pt x="24421" y="0"/>
                    </a:lnTo>
                    <a:lnTo>
                      <a:pt x="24773" y="0"/>
                    </a:lnTo>
                    <a:lnTo>
                      <a:pt x="26002" y="1702"/>
                    </a:lnTo>
                    <a:lnTo>
                      <a:pt x="27935" y="1276"/>
                    </a:lnTo>
                    <a:lnTo>
                      <a:pt x="29341" y="425"/>
                    </a:lnTo>
                    <a:lnTo>
                      <a:pt x="31449" y="1063"/>
                    </a:lnTo>
                    <a:lnTo>
                      <a:pt x="31800" y="1702"/>
                    </a:lnTo>
                    <a:lnTo>
                      <a:pt x="32503" y="4255"/>
                    </a:lnTo>
                    <a:lnTo>
                      <a:pt x="33909" y="4680"/>
                    </a:lnTo>
                    <a:lnTo>
                      <a:pt x="34612" y="4255"/>
                    </a:lnTo>
                    <a:lnTo>
                      <a:pt x="37071" y="6170"/>
                    </a:lnTo>
                    <a:lnTo>
                      <a:pt x="38828" y="10425"/>
                    </a:lnTo>
                    <a:lnTo>
                      <a:pt x="38477" y="13191"/>
                    </a:lnTo>
                    <a:lnTo>
                      <a:pt x="38477" y="15531"/>
                    </a:lnTo>
                    <a:lnTo>
                      <a:pt x="38301" y="15744"/>
                    </a:lnTo>
                    <a:lnTo>
                      <a:pt x="38301" y="16170"/>
                    </a:lnTo>
                    <a:lnTo>
                      <a:pt x="38125" y="17446"/>
                    </a:lnTo>
                    <a:lnTo>
                      <a:pt x="41639" y="20851"/>
                    </a:lnTo>
                    <a:lnTo>
                      <a:pt x="44099" y="21914"/>
                    </a:lnTo>
                    <a:lnTo>
                      <a:pt x="45153" y="21276"/>
                    </a:lnTo>
                    <a:lnTo>
                      <a:pt x="46032" y="21702"/>
                    </a:lnTo>
                    <a:lnTo>
                      <a:pt x="49019" y="21063"/>
                    </a:lnTo>
                    <a:lnTo>
                      <a:pt x="50424" y="20000"/>
                    </a:lnTo>
                    <a:lnTo>
                      <a:pt x="51478" y="20425"/>
                    </a:lnTo>
                    <a:lnTo>
                      <a:pt x="54289" y="20425"/>
                    </a:lnTo>
                    <a:lnTo>
                      <a:pt x="54641" y="20851"/>
                    </a:lnTo>
                    <a:lnTo>
                      <a:pt x="55168" y="21276"/>
                    </a:lnTo>
                    <a:lnTo>
                      <a:pt x="57979" y="23191"/>
                    </a:lnTo>
                    <a:lnTo>
                      <a:pt x="58330" y="24680"/>
                    </a:lnTo>
                    <a:lnTo>
                      <a:pt x="61844" y="24680"/>
                    </a:lnTo>
                    <a:lnTo>
                      <a:pt x="62547" y="24255"/>
                    </a:lnTo>
                    <a:lnTo>
                      <a:pt x="65358" y="24042"/>
                    </a:lnTo>
                    <a:lnTo>
                      <a:pt x="65534" y="23404"/>
                    </a:lnTo>
                    <a:lnTo>
                      <a:pt x="67642" y="24893"/>
                    </a:lnTo>
                    <a:lnTo>
                      <a:pt x="71332" y="25531"/>
                    </a:lnTo>
                    <a:lnTo>
                      <a:pt x="74319" y="24042"/>
                    </a:lnTo>
                    <a:lnTo>
                      <a:pt x="75021" y="24042"/>
                    </a:lnTo>
                    <a:lnTo>
                      <a:pt x="75724" y="24042"/>
                    </a:lnTo>
                    <a:lnTo>
                      <a:pt x="76251" y="24042"/>
                    </a:lnTo>
                    <a:lnTo>
                      <a:pt x="78887" y="24255"/>
                    </a:lnTo>
                    <a:lnTo>
                      <a:pt x="80644" y="23191"/>
                    </a:lnTo>
                    <a:lnTo>
                      <a:pt x="82225" y="23829"/>
                    </a:lnTo>
                    <a:lnTo>
                      <a:pt x="84685" y="24042"/>
                    </a:lnTo>
                    <a:lnTo>
                      <a:pt x="86266" y="24680"/>
                    </a:lnTo>
                    <a:lnTo>
                      <a:pt x="88374" y="23404"/>
                    </a:lnTo>
                    <a:lnTo>
                      <a:pt x="91010" y="24042"/>
                    </a:lnTo>
                    <a:lnTo>
                      <a:pt x="97862" y="25744"/>
                    </a:lnTo>
                    <a:lnTo>
                      <a:pt x="101200" y="26595"/>
                    </a:lnTo>
                    <a:lnTo>
                      <a:pt x="101551" y="26595"/>
                    </a:lnTo>
                    <a:lnTo>
                      <a:pt x="104890" y="27659"/>
                    </a:lnTo>
                    <a:lnTo>
                      <a:pt x="106120" y="27872"/>
                    </a:lnTo>
                    <a:lnTo>
                      <a:pt x="106295" y="27872"/>
                    </a:lnTo>
                    <a:lnTo>
                      <a:pt x="107877" y="28085"/>
                    </a:lnTo>
                    <a:lnTo>
                      <a:pt x="109458" y="28510"/>
                    </a:lnTo>
                    <a:lnTo>
                      <a:pt x="109809" y="28510"/>
                    </a:lnTo>
                    <a:lnTo>
                      <a:pt x="115431" y="30212"/>
                    </a:lnTo>
                    <a:lnTo>
                      <a:pt x="115783" y="31063"/>
                    </a:lnTo>
                    <a:lnTo>
                      <a:pt x="116134" y="33191"/>
                    </a:lnTo>
                    <a:lnTo>
                      <a:pt x="116310" y="33404"/>
                    </a:lnTo>
                    <a:lnTo>
                      <a:pt x="119297" y="36595"/>
                    </a:lnTo>
                    <a:lnTo>
                      <a:pt x="119824" y="39574"/>
                    </a:lnTo>
                    <a:lnTo>
                      <a:pt x="115783" y="47021"/>
                    </a:lnTo>
                    <a:lnTo>
                      <a:pt x="115607" y="47234"/>
                    </a:lnTo>
                    <a:lnTo>
                      <a:pt x="114377" y="50212"/>
                    </a:lnTo>
                    <a:lnTo>
                      <a:pt x="113850" y="51063"/>
                    </a:lnTo>
                    <a:lnTo>
                      <a:pt x="112620" y="52553"/>
                    </a:lnTo>
                    <a:lnTo>
                      <a:pt x="111390" y="56170"/>
                    </a:lnTo>
                    <a:lnTo>
                      <a:pt x="109458" y="57659"/>
                    </a:lnTo>
                    <a:lnTo>
                      <a:pt x="105417" y="65531"/>
                    </a:lnTo>
                    <a:lnTo>
                      <a:pt x="105417" y="6723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6" name="Shape 97" descr="Pennsylvania, 18 percent by 2021." title="Pennsylvania">
                <a:extLst>
                  <a:ext uri="{FF2B5EF4-FFF2-40B4-BE49-F238E27FC236}">
                    <a16:creationId xmlns:a16="http://schemas.microsoft.com/office/drawing/2014/main" id="{1916950C-94A7-B541-99FC-6C5B362B80DF}"/>
                  </a:ext>
                </a:extLst>
              </p:cNvPr>
              <p:cNvSpPr/>
              <p:nvPr/>
            </p:nvSpPr>
            <p:spPr>
              <a:xfrm>
                <a:off x="6874721" y="2333994"/>
                <a:ext cx="801085" cy="509829"/>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7" name="Shape 98" descr="Rhode Island, 16 percent by 2020." title="Rhode Island">
                <a:extLst>
                  <a:ext uri="{FF2B5EF4-FFF2-40B4-BE49-F238E27FC236}">
                    <a16:creationId xmlns:a16="http://schemas.microsoft.com/office/drawing/2014/main" id="{2E738E12-2683-1B4C-824F-A74FED973736}"/>
                  </a:ext>
                </a:extLst>
              </p:cNvPr>
              <p:cNvSpPr/>
              <p:nvPr/>
            </p:nvSpPr>
            <p:spPr>
              <a:xfrm>
                <a:off x="7970133" y="2213192"/>
                <a:ext cx="104810" cy="134304"/>
              </a:xfrm>
              <a:custGeom>
                <a:avLst/>
                <a:gdLst/>
                <a:ahLst/>
                <a:cxnLst/>
                <a:rect l="0" t="0" r="0" b="0"/>
                <a:pathLst>
                  <a:path w="120000" h="120000" extrusionOk="0">
                    <a:moveTo>
                      <a:pt x="98181" y="41860"/>
                    </a:moveTo>
                    <a:lnTo>
                      <a:pt x="109090" y="43255"/>
                    </a:lnTo>
                    <a:lnTo>
                      <a:pt x="112727" y="53023"/>
                    </a:lnTo>
                    <a:lnTo>
                      <a:pt x="118181" y="65581"/>
                    </a:lnTo>
                    <a:lnTo>
                      <a:pt x="109090" y="73953"/>
                    </a:lnTo>
                    <a:lnTo>
                      <a:pt x="105454" y="68372"/>
                    </a:lnTo>
                    <a:lnTo>
                      <a:pt x="100000" y="68372"/>
                    </a:lnTo>
                    <a:lnTo>
                      <a:pt x="94545" y="78139"/>
                    </a:lnTo>
                    <a:lnTo>
                      <a:pt x="80000" y="78139"/>
                    </a:lnTo>
                    <a:lnTo>
                      <a:pt x="72727" y="96279"/>
                    </a:lnTo>
                    <a:lnTo>
                      <a:pt x="56363" y="100465"/>
                    </a:lnTo>
                    <a:lnTo>
                      <a:pt x="21818" y="118604"/>
                    </a:lnTo>
                    <a:lnTo>
                      <a:pt x="21818" y="114418"/>
                    </a:lnTo>
                    <a:lnTo>
                      <a:pt x="23636" y="114418"/>
                    </a:lnTo>
                    <a:lnTo>
                      <a:pt x="29090" y="96279"/>
                    </a:lnTo>
                    <a:lnTo>
                      <a:pt x="21818" y="72558"/>
                    </a:lnTo>
                    <a:lnTo>
                      <a:pt x="21818" y="68372"/>
                    </a:lnTo>
                    <a:lnTo>
                      <a:pt x="18181" y="64186"/>
                    </a:lnTo>
                    <a:lnTo>
                      <a:pt x="18181" y="62790"/>
                    </a:lnTo>
                    <a:lnTo>
                      <a:pt x="16363" y="62790"/>
                    </a:lnTo>
                    <a:lnTo>
                      <a:pt x="14545" y="53023"/>
                    </a:lnTo>
                    <a:lnTo>
                      <a:pt x="10909" y="48837"/>
                    </a:lnTo>
                    <a:lnTo>
                      <a:pt x="3636" y="22325"/>
                    </a:lnTo>
                    <a:lnTo>
                      <a:pt x="0" y="12558"/>
                    </a:lnTo>
                    <a:lnTo>
                      <a:pt x="3636" y="11162"/>
                    </a:lnTo>
                    <a:lnTo>
                      <a:pt x="32727" y="2790"/>
                    </a:lnTo>
                    <a:lnTo>
                      <a:pt x="41818" y="2790"/>
                    </a:lnTo>
                    <a:lnTo>
                      <a:pt x="49090" y="1395"/>
                    </a:lnTo>
                    <a:lnTo>
                      <a:pt x="56363" y="0"/>
                    </a:lnTo>
                    <a:lnTo>
                      <a:pt x="58181" y="2790"/>
                    </a:lnTo>
                    <a:lnTo>
                      <a:pt x="63636" y="16744"/>
                    </a:lnTo>
                    <a:lnTo>
                      <a:pt x="67272" y="13953"/>
                    </a:lnTo>
                    <a:lnTo>
                      <a:pt x="74545" y="32093"/>
                    </a:lnTo>
                    <a:lnTo>
                      <a:pt x="85454" y="33488"/>
                    </a:lnTo>
                    <a:lnTo>
                      <a:pt x="87272" y="36279"/>
                    </a:lnTo>
                    <a:lnTo>
                      <a:pt x="98181" y="4186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8" name="Shape 99">
                <a:extLst>
                  <a:ext uri="{FF2B5EF4-FFF2-40B4-BE49-F238E27FC236}">
                    <a16:creationId xmlns:a16="http://schemas.microsoft.com/office/drawing/2014/main" id="{D538BBAF-5751-8845-AFE6-019289767345}"/>
                  </a:ext>
                </a:extLst>
              </p:cNvPr>
              <p:cNvSpPr/>
              <p:nvPr/>
            </p:nvSpPr>
            <p:spPr>
              <a:xfrm>
                <a:off x="8115160" y="2275260"/>
                <a:ext cx="48455" cy="36868"/>
              </a:xfrm>
              <a:custGeom>
                <a:avLst/>
                <a:gdLst/>
                <a:ahLst/>
                <a:cxnLst/>
                <a:rect l="0" t="0" r="0" b="0"/>
                <a:pathLst>
                  <a:path w="120000" h="120000" extrusionOk="0">
                    <a:moveTo>
                      <a:pt x="0" y="99130"/>
                    </a:moveTo>
                    <a:lnTo>
                      <a:pt x="24000" y="114782"/>
                    </a:lnTo>
                    <a:lnTo>
                      <a:pt x="28000" y="88695"/>
                    </a:lnTo>
                    <a:lnTo>
                      <a:pt x="116000" y="46956"/>
                    </a:lnTo>
                    <a:lnTo>
                      <a:pt x="100000" y="20869"/>
                    </a:lnTo>
                    <a:lnTo>
                      <a:pt x="56000" y="0"/>
                    </a:lnTo>
                    <a:lnTo>
                      <a:pt x="24000" y="67826"/>
                    </a:lnTo>
                    <a:lnTo>
                      <a:pt x="0" y="9913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39" name="Shape 100" descr="Texas, 5,880 mega watts by 2015. Double credit for all non-wind renewables, including solar." title="Texas">
                <a:extLst>
                  <a:ext uri="{FF2B5EF4-FFF2-40B4-BE49-F238E27FC236}">
                    <a16:creationId xmlns:a16="http://schemas.microsoft.com/office/drawing/2014/main" id="{0032293C-00C8-2049-893F-D9DB874C26D7}"/>
                  </a:ext>
                </a:extLst>
              </p:cNvPr>
              <p:cNvSpPr/>
              <p:nvPr/>
            </p:nvSpPr>
            <p:spPr>
              <a:xfrm>
                <a:off x="3384249" y="3568623"/>
                <a:ext cx="1912913" cy="1814950"/>
              </a:xfrm>
              <a:custGeom>
                <a:avLst/>
                <a:gdLst/>
                <a:ahLst/>
                <a:cxnLst/>
                <a:rect l="0" t="0" r="0" b="0"/>
                <a:pathLst>
                  <a:path w="120000" h="120000" extrusionOk="0">
                    <a:moveTo>
                      <a:pt x="61809" y="99125"/>
                    </a:moveTo>
                    <a:lnTo>
                      <a:pt x="60904" y="97789"/>
                    </a:lnTo>
                    <a:lnTo>
                      <a:pt x="59597" y="96041"/>
                    </a:lnTo>
                    <a:lnTo>
                      <a:pt x="57688" y="93881"/>
                    </a:lnTo>
                    <a:lnTo>
                      <a:pt x="57286" y="93161"/>
                    </a:lnTo>
                    <a:lnTo>
                      <a:pt x="56381" y="90591"/>
                    </a:lnTo>
                    <a:lnTo>
                      <a:pt x="56582" y="90488"/>
                    </a:lnTo>
                    <a:lnTo>
                      <a:pt x="54170" y="85964"/>
                    </a:lnTo>
                    <a:lnTo>
                      <a:pt x="53668" y="83907"/>
                    </a:lnTo>
                    <a:lnTo>
                      <a:pt x="52663" y="82879"/>
                    </a:lnTo>
                    <a:lnTo>
                      <a:pt x="52361" y="82056"/>
                    </a:lnTo>
                    <a:lnTo>
                      <a:pt x="50452" y="80514"/>
                    </a:lnTo>
                    <a:lnTo>
                      <a:pt x="50050" y="79485"/>
                    </a:lnTo>
                    <a:lnTo>
                      <a:pt x="49346" y="79383"/>
                    </a:lnTo>
                    <a:lnTo>
                      <a:pt x="49045" y="78971"/>
                    </a:lnTo>
                    <a:lnTo>
                      <a:pt x="48341" y="78766"/>
                    </a:lnTo>
                    <a:lnTo>
                      <a:pt x="48140" y="77634"/>
                    </a:lnTo>
                    <a:lnTo>
                      <a:pt x="47738" y="77634"/>
                    </a:lnTo>
                    <a:lnTo>
                      <a:pt x="46633" y="76092"/>
                    </a:lnTo>
                    <a:lnTo>
                      <a:pt x="45728" y="76092"/>
                    </a:lnTo>
                    <a:lnTo>
                      <a:pt x="45728" y="75784"/>
                    </a:lnTo>
                    <a:lnTo>
                      <a:pt x="43618" y="75784"/>
                    </a:lnTo>
                    <a:lnTo>
                      <a:pt x="41507" y="75269"/>
                    </a:lnTo>
                    <a:lnTo>
                      <a:pt x="41407" y="75475"/>
                    </a:lnTo>
                    <a:lnTo>
                      <a:pt x="40904" y="75372"/>
                    </a:lnTo>
                    <a:lnTo>
                      <a:pt x="40904" y="75681"/>
                    </a:lnTo>
                    <a:lnTo>
                      <a:pt x="38291" y="74344"/>
                    </a:lnTo>
                    <a:lnTo>
                      <a:pt x="36381" y="75784"/>
                    </a:lnTo>
                    <a:lnTo>
                      <a:pt x="35678" y="75784"/>
                    </a:lnTo>
                    <a:lnTo>
                      <a:pt x="34070" y="77326"/>
                    </a:lnTo>
                    <a:lnTo>
                      <a:pt x="32663" y="81233"/>
                    </a:lnTo>
                    <a:lnTo>
                      <a:pt x="30653" y="83187"/>
                    </a:lnTo>
                    <a:lnTo>
                      <a:pt x="30050" y="84215"/>
                    </a:lnTo>
                    <a:lnTo>
                      <a:pt x="27939" y="83496"/>
                    </a:lnTo>
                    <a:lnTo>
                      <a:pt x="26733" y="82159"/>
                    </a:lnTo>
                    <a:lnTo>
                      <a:pt x="24623" y="81028"/>
                    </a:lnTo>
                    <a:lnTo>
                      <a:pt x="24221" y="80616"/>
                    </a:lnTo>
                    <a:lnTo>
                      <a:pt x="22211" y="79897"/>
                    </a:lnTo>
                    <a:lnTo>
                      <a:pt x="21306" y="79177"/>
                    </a:lnTo>
                    <a:lnTo>
                      <a:pt x="20000" y="77634"/>
                    </a:lnTo>
                    <a:lnTo>
                      <a:pt x="17788" y="76092"/>
                    </a:lnTo>
                    <a:lnTo>
                      <a:pt x="16381" y="71773"/>
                    </a:lnTo>
                    <a:lnTo>
                      <a:pt x="16281" y="68997"/>
                    </a:lnTo>
                    <a:lnTo>
                      <a:pt x="14874" y="65809"/>
                    </a:lnTo>
                    <a:lnTo>
                      <a:pt x="14070" y="64678"/>
                    </a:lnTo>
                    <a:lnTo>
                      <a:pt x="13869" y="64061"/>
                    </a:lnTo>
                    <a:lnTo>
                      <a:pt x="10653" y="62005"/>
                    </a:lnTo>
                    <a:lnTo>
                      <a:pt x="8643" y="58920"/>
                    </a:lnTo>
                    <a:lnTo>
                      <a:pt x="7336" y="58097"/>
                    </a:lnTo>
                    <a:lnTo>
                      <a:pt x="5427" y="55424"/>
                    </a:lnTo>
                    <a:lnTo>
                      <a:pt x="4321" y="54807"/>
                    </a:lnTo>
                    <a:lnTo>
                      <a:pt x="3316" y="53984"/>
                    </a:lnTo>
                    <a:lnTo>
                      <a:pt x="1909" y="51002"/>
                    </a:lnTo>
                    <a:lnTo>
                      <a:pt x="1105" y="51002"/>
                    </a:lnTo>
                    <a:lnTo>
                      <a:pt x="904" y="50591"/>
                    </a:lnTo>
                    <a:lnTo>
                      <a:pt x="0" y="49254"/>
                    </a:lnTo>
                    <a:lnTo>
                      <a:pt x="201" y="48946"/>
                    </a:lnTo>
                    <a:lnTo>
                      <a:pt x="0" y="48329"/>
                    </a:lnTo>
                    <a:lnTo>
                      <a:pt x="201" y="48123"/>
                    </a:lnTo>
                    <a:lnTo>
                      <a:pt x="2412" y="48329"/>
                    </a:lnTo>
                    <a:lnTo>
                      <a:pt x="3618" y="48329"/>
                    </a:lnTo>
                    <a:lnTo>
                      <a:pt x="4723" y="48431"/>
                    </a:lnTo>
                    <a:lnTo>
                      <a:pt x="5929" y="48534"/>
                    </a:lnTo>
                    <a:lnTo>
                      <a:pt x="11557" y="49151"/>
                    </a:lnTo>
                    <a:lnTo>
                      <a:pt x="14070" y="49254"/>
                    </a:lnTo>
                    <a:lnTo>
                      <a:pt x="15678" y="49254"/>
                    </a:lnTo>
                    <a:lnTo>
                      <a:pt x="16381" y="49254"/>
                    </a:lnTo>
                    <a:lnTo>
                      <a:pt x="20703" y="49665"/>
                    </a:lnTo>
                    <a:lnTo>
                      <a:pt x="21708" y="49665"/>
                    </a:lnTo>
                    <a:lnTo>
                      <a:pt x="23919" y="49871"/>
                    </a:lnTo>
                    <a:lnTo>
                      <a:pt x="24221" y="49871"/>
                    </a:lnTo>
                    <a:lnTo>
                      <a:pt x="26331" y="49974"/>
                    </a:lnTo>
                    <a:lnTo>
                      <a:pt x="26432" y="49974"/>
                    </a:lnTo>
                    <a:lnTo>
                      <a:pt x="26532" y="49974"/>
                    </a:lnTo>
                    <a:lnTo>
                      <a:pt x="27537" y="49974"/>
                    </a:lnTo>
                    <a:lnTo>
                      <a:pt x="29949" y="50282"/>
                    </a:lnTo>
                    <a:lnTo>
                      <a:pt x="30251" y="50282"/>
                    </a:lnTo>
                    <a:lnTo>
                      <a:pt x="32060" y="50282"/>
                    </a:lnTo>
                    <a:lnTo>
                      <a:pt x="32562" y="50282"/>
                    </a:lnTo>
                    <a:lnTo>
                      <a:pt x="32562" y="49254"/>
                    </a:lnTo>
                    <a:lnTo>
                      <a:pt x="32663" y="47609"/>
                    </a:lnTo>
                    <a:lnTo>
                      <a:pt x="32864" y="45038"/>
                    </a:lnTo>
                    <a:lnTo>
                      <a:pt x="32864" y="44421"/>
                    </a:lnTo>
                    <a:lnTo>
                      <a:pt x="32964" y="43290"/>
                    </a:lnTo>
                    <a:lnTo>
                      <a:pt x="32964" y="41131"/>
                    </a:lnTo>
                    <a:lnTo>
                      <a:pt x="33165" y="39588"/>
                    </a:lnTo>
                    <a:lnTo>
                      <a:pt x="33266" y="37737"/>
                    </a:lnTo>
                    <a:lnTo>
                      <a:pt x="33366" y="34858"/>
                    </a:lnTo>
                    <a:lnTo>
                      <a:pt x="33366" y="34755"/>
                    </a:lnTo>
                    <a:lnTo>
                      <a:pt x="33567" y="33419"/>
                    </a:lnTo>
                    <a:lnTo>
                      <a:pt x="33567" y="33213"/>
                    </a:lnTo>
                    <a:lnTo>
                      <a:pt x="33567" y="32699"/>
                    </a:lnTo>
                    <a:lnTo>
                      <a:pt x="33668" y="31568"/>
                    </a:lnTo>
                    <a:lnTo>
                      <a:pt x="33668" y="31156"/>
                    </a:lnTo>
                    <a:lnTo>
                      <a:pt x="33668" y="29922"/>
                    </a:lnTo>
                    <a:lnTo>
                      <a:pt x="33869" y="27866"/>
                    </a:lnTo>
                    <a:lnTo>
                      <a:pt x="33969" y="25192"/>
                    </a:lnTo>
                    <a:lnTo>
                      <a:pt x="33969" y="24473"/>
                    </a:lnTo>
                    <a:lnTo>
                      <a:pt x="34070" y="23136"/>
                    </a:lnTo>
                    <a:lnTo>
                      <a:pt x="34271" y="22313"/>
                    </a:lnTo>
                    <a:lnTo>
                      <a:pt x="34271" y="19640"/>
                    </a:lnTo>
                    <a:lnTo>
                      <a:pt x="34371" y="18200"/>
                    </a:lnTo>
                    <a:lnTo>
                      <a:pt x="34371" y="17172"/>
                    </a:lnTo>
                    <a:lnTo>
                      <a:pt x="34572" y="16658"/>
                    </a:lnTo>
                    <a:lnTo>
                      <a:pt x="34572" y="15218"/>
                    </a:lnTo>
                    <a:lnTo>
                      <a:pt x="34572" y="14601"/>
                    </a:lnTo>
                    <a:lnTo>
                      <a:pt x="34673" y="13676"/>
                    </a:lnTo>
                    <a:lnTo>
                      <a:pt x="34673" y="13059"/>
                    </a:lnTo>
                    <a:lnTo>
                      <a:pt x="34773" y="9665"/>
                    </a:lnTo>
                    <a:lnTo>
                      <a:pt x="34773" y="8329"/>
                    </a:lnTo>
                    <a:lnTo>
                      <a:pt x="34974" y="8226"/>
                    </a:lnTo>
                    <a:lnTo>
                      <a:pt x="34974" y="7917"/>
                    </a:lnTo>
                    <a:lnTo>
                      <a:pt x="35075" y="4832"/>
                    </a:lnTo>
                    <a:lnTo>
                      <a:pt x="35175" y="0"/>
                    </a:lnTo>
                    <a:lnTo>
                      <a:pt x="35678" y="0"/>
                    </a:lnTo>
                    <a:lnTo>
                      <a:pt x="38994" y="0"/>
                    </a:lnTo>
                    <a:lnTo>
                      <a:pt x="40904" y="102"/>
                    </a:lnTo>
                    <a:lnTo>
                      <a:pt x="42914" y="102"/>
                    </a:lnTo>
                    <a:lnTo>
                      <a:pt x="43216" y="205"/>
                    </a:lnTo>
                    <a:lnTo>
                      <a:pt x="43316" y="205"/>
                    </a:lnTo>
                    <a:lnTo>
                      <a:pt x="44020" y="205"/>
                    </a:lnTo>
                    <a:lnTo>
                      <a:pt x="45125" y="205"/>
                    </a:lnTo>
                    <a:lnTo>
                      <a:pt x="45527" y="411"/>
                    </a:lnTo>
                    <a:lnTo>
                      <a:pt x="47537" y="411"/>
                    </a:lnTo>
                    <a:lnTo>
                      <a:pt x="49547" y="411"/>
                    </a:lnTo>
                    <a:lnTo>
                      <a:pt x="50653" y="514"/>
                    </a:lnTo>
                    <a:lnTo>
                      <a:pt x="52261" y="514"/>
                    </a:lnTo>
                    <a:lnTo>
                      <a:pt x="52964" y="616"/>
                    </a:lnTo>
                    <a:lnTo>
                      <a:pt x="53366" y="616"/>
                    </a:lnTo>
                    <a:lnTo>
                      <a:pt x="53869" y="616"/>
                    </a:lnTo>
                    <a:lnTo>
                      <a:pt x="56180" y="616"/>
                    </a:lnTo>
                    <a:lnTo>
                      <a:pt x="56783" y="616"/>
                    </a:lnTo>
                    <a:lnTo>
                      <a:pt x="58190" y="616"/>
                    </a:lnTo>
                    <a:lnTo>
                      <a:pt x="58391" y="616"/>
                    </a:lnTo>
                    <a:lnTo>
                      <a:pt x="61608" y="822"/>
                    </a:lnTo>
                    <a:lnTo>
                      <a:pt x="61608" y="2262"/>
                    </a:lnTo>
                    <a:lnTo>
                      <a:pt x="61407" y="5758"/>
                    </a:lnTo>
                    <a:lnTo>
                      <a:pt x="61407" y="6375"/>
                    </a:lnTo>
                    <a:lnTo>
                      <a:pt x="61407" y="7403"/>
                    </a:lnTo>
                    <a:lnTo>
                      <a:pt x="61407" y="7609"/>
                    </a:lnTo>
                    <a:lnTo>
                      <a:pt x="61306" y="8329"/>
                    </a:lnTo>
                    <a:lnTo>
                      <a:pt x="61306" y="9254"/>
                    </a:lnTo>
                    <a:lnTo>
                      <a:pt x="61306" y="10591"/>
                    </a:lnTo>
                    <a:lnTo>
                      <a:pt x="61306" y="12030"/>
                    </a:lnTo>
                    <a:lnTo>
                      <a:pt x="61306" y="12339"/>
                    </a:lnTo>
                    <a:lnTo>
                      <a:pt x="61306" y="12956"/>
                    </a:lnTo>
                    <a:lnTo>
                      <a:pt x="61306" y="14395"/>
                    </a:lnTo>
                    <a:lnTo>
                      <a:pt x="61306" y="14807"/>
                    </a:lnTo>
                    <a:lnTo>
                      <a:pt x="61306" y="15629"/>
                    </a:lnTo>
                    <a:lnTo>
                      <a:pt x="61306" y="16246"/>
                    </a:lnTo>
                    <a:lnTo>
                      <a:pt x="61105" y="17377"/>
                    </a:lnTo>
                    <a:lnTo>
                      <a:pt x="61105" y="19023"/>
                    </a:lnTo>
                    <a:lnTo>
                      <a:pt x="61105" y="19742"/>
                    </a:lnTo>
                    <a:lnTo>
                      <a:pt x="61105" y="20462"/>
                    </a:lnTo>
                    <a:lnTo>
                      <a:pt x="61005" y="22622"/>
                    </a:lnTo>
                    <a:lnTo>
                      <a:pt x="61407" y="22519"/>
                    </a:lnTo>
                    <a:lnTo>
                      <a:pt x="62512" y="23136"/>
                    </a:lnTo>
                    <a:lnTo>
                      <a:pt x="63216" y="24164"/>
                    </a:lnTo>
                    <a:lnTo>
                      <a:pt x="65427" y="24473"/>
                    </a:lnTo>
                    <a:lnTo>
                      <a:pt x="65728" y="24473"/>
                    </a:lnTo>
                    <a:lnTo>
                      <a:pt x="67738" y="24884"/>
                    </a:lnTo>
                    <a:lnTo>
                      <a:pt x="67939" y="25192"/>
                    </a:lnTo>
                    <a:lnTo>
                      <a:pt x="68140" y="26426"/>
                    </a:lnTo>
                    <a:lnTo>
                      <a:pt x="68844" y="26940"/>
                    </a:lnTo>
                    <a:lnTo>
                      <a:pt x="69346" y="26735"/>
                    </a:lnTo>
                    <a:lnTo>
                      <a:pt x="70351" y="26940"/>
                    </a:lnTo>
                    <a:lnTo>
                      <a:pt x="72160" y="27557"/>
                    </a:lnTo>
                    <a:lnTo>
                      <a:pt x="73266" y="27352"/>
                    </a:lnTo>
                    <a:lnTo>
                      <a:pt x="73266" y="27455"/>
                    </a:lnTo>
                    <a:lnTo>
                      <a:pt x="73869" y="27557"/>
                    </a:lnTo>
                    <a:lnTo>
                      <a:pt x="74371" y="28174"/>
                    </a:lnTo>
                    <a:lnTo>
                      <a:pt x="74974" y="28277"/>
                    </a:lnTo>
                    <a:lnTo>
                      <a:pt x="76582" y="27557"/>
                    </a:lnTo>
                    <a:lnTo>
                      <a:pt x="77185" y="27763"/>
                    </a:lnTo>
                    <a:lnTo>
                      <a:pt x="77587" y="27557"/>
                    </a:lnTo>
                    <a:lnTo>
                      <a:pt x="77989" y="27455"/>
                    </a:lnTo>
                    <a:lnTo>
                      <a:pt x="78190" y="29203"/>
                    </a:lnTo>
                    <a:lnTo>
                      <a:pt x="78994" y="29203"/>
                    </a:lnTo>
                    <a:lnTo>
                      <a:pt x="78994" y="30334"/>
                    </a:lnTo>
                    <a:lnTo>
                      <a:pt x="80000" y="30745"/>
                    </a:lnTo>
                    <a:lnTo>
                      <a:pt x="82211" y="29305"/>
                    </a:lnTo>
                    <a:lnTo>
                      <a:pt x="82613" y="30128"/>
                    </a:lnTo>
                    <a:lnTo>
                      <a:pt x="83015" y="30025"/>
                    </a:lnTo>
                    <a:lnTo>
                      <a:pt x="83316" y="30025"/>
                    </a:lnTo>
                    <a:lnTo>
                      <a:pt x="84321" y="31053"/>
                    </a:lnTo>
                    <a:lnTo>
                      <a:pt x="86130" y="30437"/>
                    </a:lnTo>
                    <a:lnTo>
                      <a:pt x="85929" y="31773"/>
                    </a:lnTo>
                    <a:lnTo>
                      <a:pt x="86633" y="32185"/>
                    </a:lnTo>
                    <a:lnTo>
                      <a:pt x="88241" y="29614"/>
                    </a:lnTo>
                    <a:lnTo>
                      <a:pt x="88341" y="29614"/>
                    </a:lnTo>
                    <a:lnTo>
                      <a:pt x="90050" y="31053"/>
                    </a:lnTo>
                    <a:lnTo>
                      <a:pt x="91256" y="30128"/>
                    </a:lnTo>
                    <a:lnTo>
                      <a:pt x="91457" y="30128"/>
                    </a:lnTo>
                    <a:lnTo>
                      <a:pt x="91256" y="30437"/>
                    </a:lnTo>
                    <a:lnTo>
                      <a:pt x="92261" y="31568"/>
                    </a:lnTo>
                    <a:lnTo>
                      <a:pt x="92964" y="31568"/>
                    </a:lnTo>
                    <a:lnTo>
                      <a:pt x="93266" y="31979"/>
                    </a:lnTo>
                    <a:lnTo>
                      <a:pt x="94371" y="31568"/>
                    </a:lnTo>
                    <a:lnTo>
                      <a:pt x="96582" y="30334"/>
                    </a:lnTo>
                    <a:lnTo>
                      <a:pt x="97989" y="30642"/>
                    </a:lnTo>
                    <a:lnTo>
                      <a:pt x="98793" y="30334"/>
                    </a:lnTo>
                    <a:lnTo>
                      <a:pt x="98894" y="30025"/>
                    </a:lnTo>
                    <a:lnTo>
                      <a:pt x="100201" y="29717"/>
                    </a:lnTo>
                    <a:lnTo>
                      <a:pt x="100201" y="29408"/>
                    </a:lnTo>
                    <a:lnTo>
                      <a:pt x="100502" y="29614"/>
                    </a:lnTo>
                    <a:lnTo>
                      <a:pt x="100703" y="30025"/>
                    </a:lnTo>
                    <a:lnTo>
                      <a:pt x="100603" y="30025"/>
                    </a:lnTo>
                    <a:lnTo>
                      <a:pt x="102814" y="30025"/>
                    </a:lnTo>
                    <a:lnTo>
                      <a:pt x="103115" y="30025"/>
                    </a:lnTo>
                    <a:lnTo>
                      <a:pt x="103216" y="29408"/>
                    </a:lnTo>
                    <a:lnTo>
                      <a:pt x="104221" y="29305"/>
                    </a:lnTo>
                    <a:lnTo>
                      <a:pt x="104522" y="29408"/>
                    </a:lnTo>
                    <a:lnTo>
                      <a:pt x="104522" y="29717"/>
                    </a:lnTo>
                    <a:lnTo>
                      <a:pt x="105628" y="30128"/>
                    </a:lnTo>
                    <a:lnTo>
                      <a:pt x="106733" y="31465"/>
                    </a:lnTo>
                    <a:lnTo>
                      <a:pt x="107135" y="31568"/>
                    </a:lnTo>
                    <a:lnTo>
                      <a:pt x="107135" y="31362"/>
                    </a:lnTo>
                    <a:lnTo>
                      <a:pt x="107839" y="31465"/>
                    </a:lnTo>
                    <a:lnTo>
                      <a:pt x="107839" y="31773"/>
                    </a:lnTo>
                    <a:lnTo>
                      <a:pt x="108040" y="31773"/>
                    </a:lnTo>
                    <a:lnTo>
                      <a:pt x="107839" y="31876"/>
                    </a:lnTo>
                    <a:lnTo>
                      <a:pt x="108944" y="32185"/>
                    </a:lnTo>
                    <a:lnTo>
                      <a:pt x="109949" y="32904"/>
                    </a:lnTo>
                    <a:lnTo>
                      <a:pt x="110251" y="32596"/>
                    </a:lnTo>
                    <a:lnTo>
                      <a:pt x="111155" y="33624"/>
                    </a:lnTo>
                    <a:lnTo>
                      <a:pt x="112361" y="33007"/>
                    </a:lnTo>
                    <a:lnTo>
                      <a:pt x="114271" y="33419"/>
                    </a:lnTo>
                    <a:lnTo>
                      <a:pt x="114271" y="33727"/>
                    </a:lnTo>
                    <a:lnTo>
                      <a:pt x="114271" y="35475"/>
                    </a:lnTo>
                    <a:lnTo>
                      <a:pt x="114271" y="36606"/>
                    </a:lnTo>
                    <a:lnTo>
                      <a:pt x="114371" y="36709"/>
                    </a:lnTo>
                    <a:lnTo>
                      <a:pt x="114371" y="38149"/>
                    </a:lnTo>
                    <a:lnTo>
                      <a:pt x="114572" y="39280"/>
                    </a:lnTo>
                    <a:lnTo>
                      <a:pt x="114572" y="39588"/>
                    </a:lnTo>
                    <a:lnTo>
                      <a:pt x="114572" y="40822"/>
                    </a:lnTo>
                    <a:lnTo>
                      <a:pt x="114572" y="42467"/>
                    </a:lnTo>
                    <a:lnTo>
                      <a:pt x="114572" y="42570"/>
                    </a:lnTo>
                    <a:lnTo>
                      <a:pt x="114572" y="42982"/>
                    </a:lnTo>
                    <a:lnTo>
                      <a:pt x="114673" y="43701"/>
                    </a:lnTo>
                    <a:lnTo>
                      <a:pt x="114673" y="45141"/>
                    </a:lnTo>
                    <a:lnTo>
                      <a:pt x="114874" y="46375"/>
                    </a:lnTo>
                    <a:lnTo>
                      <a:pt x="114874" y="46580"/>
                    </a:lnTo>
                    <a:lnTo>
                      <a:pt x="114874" y="48020"/>
                    </a:lnTo>
                    <a:lnTo>
                      <a:pt x="114874" y="48534"/>
                    </a:lnTo>
                    <a:lnTo>
                      <a:pt x="114974" y="50694"/>
                    </a:lnTo>
                    <a:lnTo>
                      <a:pt x="115075" y="51002"/>
                    </a:lnTo>
                    <a:lnTo>
                      <a:pt x="115276" y="51002"/>
                    </a:lnTo>
                    <a:lnTo>
                      <a:pt x="115276" y="51311"/>
                    </a:lnTo>
                    <a:lnTo>
                      <a:pt x="116482" y="52442"/>
                    </a:lnTo>
                    <a:lnTo>
                      <a:pt x="116884" y="53573"/>
                    </a:lnTo>
                    <a:lnTo>
                      <a:pt x="116884" y="55424"/>
                    </a:lnTo>
                    <a:lnTo>
                      <a:pt x="117989" y="56246"/>
                    </a:lnTo>
                    <a:lnTo>
                      <a:pt x="117889" y="56452"/>
                    </a:lnTo>
                    <a:lnTo>
                      <a:pt x="119296" y="59845"/>
                    </a:lnTo>
                    <a:lnTo>
                      <a:pt x="119899" y="59845"/>
                    </a:lnTo>
                    <a:lnTo>
                      <a:pt x="119597" y="61799"/>
                    </a:lnTo>
                    <a:lnTo>
                      <a:pt x="119899" y="63239"/>
                    </a:lnTo>
                    <a:lnTo>
                      <a:pt x="119396" y="64678"/>
                    </a:lnTo>
                    <a:lnTo>
                      <a:pt x="118592" y="67557"/>
                    </a:lnTo>
                    <a:lnTo>
                      <a:pt x="118291" y="68483"/>
                    </a:lnTo>
                    <a:lnTo>
                      <a:pt x="118291" y="68688"/>
                    </a:lnTo>
                    <a:lnTo>
                      <a:pt x="118291" y="69511"/>
                    </a:lnTo>
                    <a:lnTo>
                      <a:pt x="118894" y="70334"/>
                    </a:lnTo>
                    <a:lnTo>
                      <a:pt x="118894" y="71670"/>
                    </a:lnTo>
                    <a:lnTo>
                      <a:pt x="118693" y="72493"/>
                    </a:lnTo>
                    <a:lnTo>
                      <a:pt x="118592" y="72699"/>
                    </a:lnTo>
                    <a:lnTo>
                      <a:pt x="118291" y="73110"/>
                    </a:lnTo>
                    <a:lnTo>
                      <a:pt x="117587" y="74652"/>
                    </a:lnTo>
                    <a:lnTo>
                      <a:pt x="117185" y="74755"/>
                    </a:lnTo>
                    <a:lnTo>
                      <a:pt x="117487" y="76092"/>
                    </a:lnTo>
                    <a:lnTo>
                      <a:pt x="117889" y="77120"/>
                    </a:lnTo>
                    <a:lnTo>
                      <a:pt x="117487" y="76812"/>
                    </a:lnTo>
                    <a:lnTo>
                      <a:pt x="115979" y="76812"/>
                    </a:lnTo>
                    <a:lnTo>
                      <a:pt x="113065" y="78251"/>
                    </a:lnTo>
                    <a:lnTo>
                      <a:pt x="112864" y="78251"/>
                    </a:lnTo>
                    <a:lnTo>
                      <a:pt x="109547" y="80616"/>
                    </a:lnTo>
                    <a:lnTo>
                      <a:pt x="108944" y="80514"/>
                    </a:lnTo>
                    <a:lnTo>
                      <a:pt x="110753" y="78971"/>
                    </a:lnTo>
                    <a:lnTo>
                      <a:pt x="111658" y="78663"/>
                    </a:lnTo>
                    <a:lnTo>
                      <a:pt x="111658" y="78457"/>
                    </a:lnTo>
                    <a:lnTo>
                      <a:pt x="110552" y="78354"/>
                    </a:lnTo>
                    <a:lnTo>
                      <a:pt x="109246" y="78766"/>
                    </a:lnTo>
                    <a:lnTo>
                      <a:pt x="109246" y="75886"/>
                    </a:lnTo>
                    <a:lnTo>
                      <a:pt x="108542" y="76195"/>
                    </a:lnTo>
                    <a:lnTo>
                      <a:pt x="108140" y="77223"/>
                    </a:lnTo>
                    <a:lnTo>
                      <a:pt x="107537" y="77120"/>
                    </a:lnTo>
                    <a:lnTo>
                      <a:pt x="107336" y="77120"/>
                    </a:lnTo>
                    <a:lnTo>
                      <a:pt x="107135" y="77120"/>
                    </a:lnTo>
                    <a:lnTo>
                      <a:pt x="106834" y="77634"/>
                    </a:lnTo>
                    <a:lnTo>
                      <a:pt x="107035" y="78251"/>
                    </a:lnTo>
                    <a:lnTo>
                      <a:pt x="106834" y="78457"/>
                    </a:lnTo>
                    <a:lnTo>
                      <a:pt x="107035" y="78766"/>
                    </a:lnTo>
                    <a:lnTo>
                      <a:pt x="107839" y="79074"/>
                    </a:lnTo>
                    <a:lnTo>
                      <a:pt x="108241" y="80308"/>
                    </a:lnTo>
                    <a:lnTo>
                      <a:pt x="109547" y="80925"/>
                    </a:lnTo>
                    <a:lnTo>
                      <a:pt x="105929" y="83907"/>
                    </a:lnTo>
                    <a:lnTo>
                      <a:pt x="103517" y="86169"/>
                    </a:lnTo>
                    <a:lnTo>
                      <a:pt x="102512" y="86786"/>
                    </a:lnTo>
                    <a:lnTo>
                      <a:pt x="102412" y="86786"/>
                    </a:lnTo>
                    <a:lnTo>
                      <a:pt x="98693" y="89048"/>
                    </a:lnTo>
                    <a:lnTo>
                      <a:pt x="95477" y="90899"/>
                    </a:lnTo>
                    <a:lnTo>
                      <a:pt x="94170" y="91928"/>
                    </a:lnTo>
                    <a:lnTo>
                      <a:pt x="93065" y="92853"/>
                    </a:lnTo>
                    <a:lnTo>
                      <a:pt x="91959" y="93573"/>
                    </a:lnTo>
                    <a:lnTo>
                      <a:pt x="89748" y="95629"/>
                    </a:lnTo>
                    <a:lnTo>
                      <a:pt x="88040" y="97789"/>
                    </a:lnTo>
                    <a:lnTo>
                      <a:pt x="87939" y="97994"/>
                    </a:lnTo>
                    <a:lnTo>
                      <a:pt x="88040" y="97994"/>
                    </a:lnTo>
                    <a:lnTo>
                      <a:pt x="87135" y="99125"/>
                    </a:lnTo>
                    <a:lnTo>
                      <a:pt x="86231" y="100874"/>
                    </a:lnTo>
                    <a:lnTo>
                      <a:pt x="85025" y="104267"/>
                    </a:lnTo>
                    <a:lnTo>
                      <a:pt x="85025" y="104575"/>
                    </a:lnTo>
                    <a:lnTo>
                      <a:pt x="84824" y="107249"/>
                    </a:lnTo>
                    <a:lnTo>
                      <a:pt x="85728" y="111876"/>
                    </a:lnTo>
                    <a:lnTo>
                      <a:pt x="86432" y="113830"/>
                    </a:lnTo>
                    <a:lnTo>
                      <a:pt x="87135" y="118457"/>
                    </a:lnTo>
                    <a:lnTo>
                      <a:pt x="85025" y="119897"/>
                    </a:lnTo>
                    <a:lnTo>
                      <a:pt x="83718" y="119691"/>
                    </a:lnTo>
                    <a:lnTo>
                      <a:pt x="82512" y="118457"/>
                    </a:lnTo>
                    <a:lnTo>
                      <a:pt x="80100" y="117737"/>
                    </a:lnTo>
                    <a:lnTo>
                      <a:pt x="76381" y="117737"/>
                    </a:lnTo>
                    <a:lnTo>
                      <a:pt x="76080" y="117120"/>
                    </a:lnTo>
                    <a:lnTo>
                      <a:pt x="75678" y="117120"/>
                    </a:lnTo>
                    <a:lnTo>
                      <a:pt x="72964" y="115578"/>
                    </a:lnTo>
                    <a:lnTo>
                      <a:pt x="72160" y="115681"/>
                    </a:lnTo>
                    <a:lnTo>
                      <a:pt x="71457" y="115167"/>
                    </a:lnTo>
                    <a:lnTo>
                      <a:pt x="71457" y="114755"/>
                    </a:lnTo>
                    <a:lnTo>
                      <a:pt x="69145" y="114035"/>
                    </a:lnTo>
                    <a:lnTo>
                      <a:pt x="67437" y="112185"/>
                    </a:lnTo>
                    <a:lnTo>
                      <a:pt x="66633" y="109203"/>
                    </a:lnTo>
                    <a:lnTo>
                      <a:pt x="65226" y="107249"/>
                    </a:lnTo>
                    <a:lnTo>
                      <a:pt x="64824" y="104267"/>
                    </a:lnTo>
                    <a:lnTo>
                      <a:pt x="64321" y="101696"/>
                    </a:lnTo>
                    <a:lnTo>
                      <a:pt x="63216" y="100154"/>
                    </a:lnTo>
                    <a:lnTo>
                      <a:pt x="62010" y="99434"/>
                    </a:lnTo>
                    <a:lnTo>
                      <a:pt x="61809" y="99125"/>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0" name="Shape 101" descr="Washington, 15 percent by 2020." title="Washington">
                <a:extLst>
                  <a:ext uri="{FF2B5EF4-FFF2-40B4-BE49-F238E27FC236}">
                    <a16:creationId xmlns:a16="http://schemas.microsoft.com/office/drawing/2014/main" id="{E52F1F74-E74E-D447-8447-7A47AAEAF030}"/>
                  </a:ext>
                </a:extLst>
              </p:cNvPr>
              <p:cNvSpPr/>
              <p:nvPr/>
            </p:nvSpPr>
            <p:spPr>
              <a:xfrm>
                <a:off x="1522935" y="1139608"/>
                <a:ext cx="918535" cy="632546"/>
              </a:xfrm>
              <a:custGeom>
                <a:avLst/>
                <a:gdLst/>
                <a:ahLst/>
                <a:cxnLst/>
                <a:rect l="0" t="0" r="0" b="0"/>
                <a:pathLst>
                  <a:path w="120000" h="120000" extrusionOk="0">
                    <a:moveTo>
                      <a:pt x="108710" y="105257"/>
                    </a:moveTo>
                    <a:lnTo>
                      <a:pt x="108501" y="107027"/>
                    </a:lnTo>
                    <a:lnTo>
                      <a:pt x="109337" y="110859"/>
                    </a:lnTo>
                    <a:lnTo>
                      <a:pt x="108919" y="119705"/>
                    </a:lnTo>
                    <a:lnTo>
                      <a:pt x="102229" y="117051"/>
                    </a:lnTo>
                    <a:lnTo>
                      <a:pt x="102020" y="117051"/>
                    </a:lnTo>
                    <a:lnTo>
                      <a:pt x="99930" y="116756"/>
                    </a:lnTo>
                    <a:lnTo>
                      <a:pt x="98257" y="116167"/>
                    </a:lnTo>
                    <a:lnTo>
                      <a:pt x="98048" y="116167"/>
                    </a:lnTo>
                    <a:lnTo>
                      <a:pt x="96585" y="115872"/>
                    </a:lnTo>
                    <a:lnTo>
                      <a:pt x="92404" y="114692"/>
                    </a:lnTo>
                    <a:lnTo>
                      <a:pt x="92195" y="114692"/>
                    </a:lnTo>
                    <a:lnTo>
                      <a:pt x="88222" y="113513"/>
                    </a:lnTo>
                    <a:lnTo>
                      <a:pt x="80069" y="110859"/>
                    </a:lnTo>
                    <a:lnTo>
                      <a:pt x="76933" y="110270"/>
                    </a:lnTo>
                    <a:lnTo>
                      <a:pt x="74216" y="111744"/>
                    </a:lnTo>
                    <a:lnTo>
                      <a:pt x="72543" y="110859"/>
                    </a:lnTo>
                    <a:lnTo>
                      <a:pt x="69616" y="110565"/>
                    </a:lnTo>
                    <a:lnTo>
                      <a:pt x="67526" y="109680"/>
                    </a:lnTo>
                    <a:lnTo>
                      <a:pt x="65644" y="111449"/>
                    </a:lnTo>
                    <a:lnTo>
                      <a:pt x="62299" y="110859"/>
                    </a:lnTo>
                    <a:lnTo>
                      <a:pt x="61881" y="110859"/>
                    </a:lnTo>
                    <a:lnTo>
                      <a:pt x="61045" y="110859"/>
                    </a:lnTo>
                    <a:lnTo>
                      <a:pt x="60000" y="110859"/>
                    </a:lnTo>
                    <a:lnTo>
                      <a:pt x="56655" y="112923"/>
                    </a:lnTo>
                    <a:lnTo>
                      <a:pt x="52264" y="112334"/>
                    </a:lnTo>
                    <a:lnTo>
                      <a:pt x="49756" y="110270"/>
                    </a:lnTo>
                    <a:lnTo>
                      <a:pt x="49337" y="110859"/>
                    </a:lnTo>
                    <a:lnTo>
                      <a:pt x="46202" y="111449"/>
                    </a:lnTo>
                    <a:lnTo>
                      <a:pt x="45365" y="111744"/>
                    </a:lnTo>
                    <a:lnTo>
                      <a:pt x="40975" y="111744"/>
                    </a:lnTo>
                    <a:lnTo>
                      <a:pt x="40766" y="109680"/>
                    </a:lnTo>
                    <a:lnTo>
                      <a:pt x="37212" y="107321"/>
                    </a:lnTo>
                    <a:lnTo>
                      <a:pt x="36585" y="106437"/>
                    </a:lnTo>
                    <a:lnTo>
                      <a:pt x="36376" y="106142"/>
                    </a:lnTo>
                    <a:lnTo>
                      <a:pt x="32822" y="106142"/>
                    </a:lnTo>
                    <a:lnTo>
                      <a:pt x="31777" y="105257"/>
                    </a:lnTo>
                    <a:lnTo>
                      <a:pt x="29895" y="107027"/>
                    </a:lnTo>
                    <a:lnTo>
                      <a:pt x="26550" y="107616"/>
                    </a:lnTo>
                    <a:lnTo>
                      <a:pt x="25296" y="107321"/>
                    </a:lnTo>
                    <a:lnTo>
                      <a:pt x="24250" y="108206"/>
                    </a:lnTo>
                    <a:lnTo>
                      <a:pt x="21324" y="106437"/>
                    </a:lnTo>
                    <a:lnTo>
                      <a:pt x="16933" y="102014"/>
                    </a:lnTo>
                    <a:lnTo>
                      <a:pt x="17351" y="99950"/>
                    </a:lnTo>
                    <a:lnTo>
                      <a:pt x="17351" y="99656"/>
                    </a:lnTo>
                    <a:lnTo>
                      <a:pt x="17560" y="99066"/>
                    </a:lnTo>
                    <a:lnTo>
                      <a:pt x="17560" y="95823"/>
                    </a:lnTo>
                    <a:lnTo>
                      <a:pt x="17770" y="92285"/>
                    </a:lnTo>
                    <a:lnTo>
                      <a:pt x="15888" y="86093"/>
                    </a:lnTo>
                    <a:lnTo>
                      <a:pt x="12961" y="83734"/>
                    </a:lnTo>
                    <a:lnTo>
                      <a:pt x="12125" y="84029"/>
                    </a:lnTo>
                    <a:lnTo>
                      <a:pt x="10243" y="83734"/>
                    </a:lnTo>
                    <a:lnTo>
                      <a:pt x="9407" y="79901"/>
                    </a:lnTo>
                    <a:lnTo>
                      <a:pt x="9198" y="79017"/>
                    </a:lnTo>
                    <a:lnTo>
                      <a:pt x="6480" y="78427"/>
                    </a:lnTo>
                    <a:lnTo>
                      <a:pt x="5435" y="76953"/>
                    </a:lnTo>
                    <a:lnTo>
                      <a:pt x="3135" y="77837"/>
                    </a:lnTo>
                    <a:lnTo>
                      <a:pt x="1672" y="76658"/>
                    </a:lnTo>
                    <a:lnTo>
                      <a:pt x="1254" y="74889"/>
                    </a:lnTo>
                    <a:lnTo>
                      <a:pt x="836" y="76363"/>
                    </a:lnTo>
                    <a:lnTo>
                      <a:pt x="0" y="75773"/>
                    </a:lnTo>
                    <a:lnTo>
                      <a:pt x="2508" y="64275"/>
                    </a:lnTo>
                    <a:lnTo>
                      <a:pt x="1881" y="70466"/>
                    </a:lnTo>
                    <a:lnTo>
                      <a:pt x="2717" y="69287"/>
                    </a:lnTo>
                    <a:lnTo>
                      <a:pt x="3972" y="69287"/>
                    </a:lnTo>
                    <a:lnTo>
                      <a:pt x="3972" y="65749"/>
                    </a:lnTo>
                    <a:lnTo>
                      <a:pt x="5435" y="63980"/>
                    </a:lnTo>
                    <a:lnTo>
                      <a:pt x="6062" y="62800"/>
                    </a:lnTo>
                    <a:lnTo>
                      <a:pt x="3554" y="62800"/>
                    </a:lnTo>
                    <a:lnTo>
                      <a:pt x="2508" y="61621"/>
                    </a:lnTo>
                    <a:lnTo>
                      <a:pt x="2717" y="59557"/>
                    </a:lnTo>
                    <a:lnTo>
                      <a:pt x="3135" y="56904"/>
                    </a:lnTo>
                    <a:lnTo>
                      <a:pt x="2508" y="55724"/>
                    </a:lnTo>
                    <a:lnTo>
                      <a:pt x="3344" y="57493"/>
                    </a:lnTo>
                    <a:lnTo>
                      <a:pt x="6898" y="56609"/>
                    </a:lnTo>
                    <a:lnTo>
                      <a:pt x="7108" y="55724"/>
                    </a:lnTo>
                    <a:lnTo>
                      <a:pt x="5017" y="54250"/>
                    </a:lnTo>
                    <a:lnTo>
                      <a:pt x="3972" y="52186"/>
                    </a:lnTo>
                    <a:lnTo>
                      <a:pt x="3344" y="55135"/>
                    </a:lnTo>
                    <a:lnTo>
                      <a:pt x="2508" y="55135"/>
                    </a:lnTo>
                    <a:lnTo>
                      <a:pt x="3344" y="46289"/>
                    </a:lnTo>
                    <a:lnTo>
                      <a:pt x="3344" y="43046"/>
                    </a:lnTo>
                    <a:lnTo>
                      <a:pt x="2508" y="40982"/>
                    </a:lnTo>
                    <a:lnTo>
                      <a:pt x="3135" y="35675"/>
                    </a:lnTo>
                    <a:lnTo>
                      <a:pt x="2508" y="28009"/>
                    </a:lnTo>
                    <a:lnTo>
                      <a:pt x="2717" y="27125"/>
                    </a:lnTo>
                    <a:lnTo>
                      <a:pt x="1045" y="23587"/>
                    </a:lnTo>
                    <a:lnTo>
                      <a:pt x="836" y="19459"/>
                    </a:lnTo>
                    <a:lnTo>
                      <a:pt x="1254" y="18280"/>
                    </a:lnTo>
                    <a:lnTo>
                      <a:pt x="1045" y="14447"/>
                    </a:lnTo>
                    <a:lnTo>
                      <a:pt x="3135" y="9140"/>
                    </a:lnTo>
                    <a:lnTo>
                      <a:pt x="2508" y="7665"/>
                    </a:lnTo>
                    <a:lnTo>
                      <a:pt x="3344" y="7665"/>
                    </a:lnTo>
                    <a:lnTo>
                      <a:pt x="12125" y="18280"/>
                    </a:lnTo>
                    <a:lnTo>
                      <a:pt x="20069" y="22407"/>
                    </a:lnTo>
                    <a:lnTo>
                      <a:pt x="20069" y="22702"/>
                    </a:lnTo>
                    <a:lnTo>
                      <a:pt x="25296" y="24471"/>
                    </a:lnTo>
                    <a:lnTo>
                      <a:pt x="27386" y="27125"/>
                    </a:lnTo>
                    <a:lnTo>
                      <a:pt x="28641" y="28009"/>
                    </a:lnTo>
                    <a:lnTo>
                      <a:pt x="28850" y="25945"/>
                    </a:lnTo>
                    <a:lnTo>
                      <a:pt x="30313" y="26535"/>
                    </a:lnTo>
                    <a:lnTo>
                      <a:pt x="29477" y="27125"/>
                    </a:lnTo>
                    <a:lnTo>
                      <a:pt x="29895" y="28894"/>
                    </a:lnTo>
                    <a:lnTo>
                      <a:pt x="30940" y="35085"/>
                    </a:lnTo>
                    <a:lnTo>
                      <a:pt x="28222" y="37149"/>
                    </a:lnTo>
                    <a:lnTo>
                      <a:pt x="28222" y="38329"/>
                    </a:lnTo>
                    <a:lnTo>
                      <a:pt x="31777" y="35085"/>
                    </a:lnTo>
                    <a:lnTo>
                      <a:pt x="32613" y="35085"/>
                    </a:lnTo>
                    <a:lnTo>
                      <a:pt x="32404" y="39508"/>
                    </a:lnTo>
                    <a:lnTo>
                      <a:pt x="31986" y="39213"/>
                    </a:lnTo>
                    <a:lnTo>
                      <a:pt x="30940" y="45995"/>
                    </a:lnTo>
                    <a:lnTo>
                      <a:pt x="31149" y="46289"/>
                    </a:lnTo>
                    <a:lnTo>
                      <a:pt x="31358" y="49238"/>
                    </a:lnTo>
                    <a:lnTo>
                      <a:pt x="31986" y="51007"/>
                    </a:lnTo>
                    <a:lnTo>
                      <a:pt x="29895" y="51597"/>
                    </a:lnTo>
                    <a:lnTo>
                      <a:pt x="29477" y="51007"/>
                    </a:lnTo>
                    <a:lnTo>
                      <a:pt x="29477" y="50417"/>
                    </a:lnTo>
                    <a:lnTo>
                      <a:pt x="29686" y="53071"/>
                    </a:lnTo>
                    <a:lnTo>
                      <a:pt x="31149" y="52481"/>
                    </a:lnTo>
                    <a:lnTo>
                      <a:pt x="32822" y="51597"/>
                    </a:lnTo>
                    <a:lnTo>
                      <a:pt x="32404" y="48943"/>
                    </a:lnTo>
                    <a:lnTo>
                      <a:pt x="33658" y="38624"/>
                    </a:lnTo>
                    <a:lnTo>
                      <a:pt x="36376" y="34201"/>
                    </a:lnTo>
                    <a:lnTo>
                      <a:pt x="37212" y="33906"/>
                    </a:lnTo>
                    <a:lnTo>
                      <a:pt x="37421" y="32432"/>
                    </a:lnTo>
                    <a:lnTo>
                      <a:pt x="36167" y="28304"/>
                    </a:lnTo>
                    <a:lnTo>
                      <a:pt x="36167" y="25061"/>
                    </a:lnTo>
                    <a:lnTo>
                      <a:pt x="35121" y="28009"/>
                    </a:lnTo>
                    <a:lnTo>
                      <a:pt x="35749" y="30368"/>
                    </a:lnTo>
                    <a:lnTo>
                      <a:pt x="34912" y="28009"/>
                    </a:lnTo>
                    <a:lnTo>
                      <a:pt x="34076" y="27714"/>
                    </a:lnTo>
                    <a:lnTo>
                      <a:pt x="34285" y="23882"/>
                    </a:lnTo>
                    <a:lnTo>
                      <a:pt x="36376" y="24471"/>
                    </a:lnTo>
                    <a:lnTo>
                      <a:pt x="37003" y="22997"/>
                    </a:lnTo>
                    <a:lnTo>
                      <a:pt x="35121" y="20343"/>
                    </a:lnTo>
                    <a:lnTo>
                      <a:pt x="34285" y="19164"/>
                    </a:lnTo>
                    <a:lnTo>
                      <a:pt x="32404" y="22997"/>
                    </a:lnTo>
                    <a:lnTo>
                      <a:pt x="32822" y="29189"/>
                    </a:lnTo>
                    <a:lnTo>
                      <a:pt x="33449" y="29778"/>
                    </a:lnTo>
                    <a:lnTo>
                      <a:pt x="33658" y="28304"/>
                    </a:lnTo>
                    <a:lnTo>
                      <a:pt x="35540" y="30958"/>
                    </a:lnTo>
                    <a:lnTo>
                      <a:pt x="34912" y="35085"/>
                    </a:lnTo>
                    <a:lnTo>
                      <a:pt x="33449" y="31842"/>
                    </a:lnTo>
                    <a:lnTo>
                      <a:pt x="31986" y="30073"/>
                    </a:lnTo>
                    <a:lnTo>
                      <a:pt x="32404" y="25945"/>
                    </a:lnTo>
                    <a:lnTo>
                      <a:pt x="30940" y="23882"/>
                    </a:lnTo>
                    <a:lnTo>
                      <a:pt x="33240" y="18280"/>
                    </a:lnTo>
                    <a:lnTo>
                      <a:pt x="34285" y="11793"/>
                    </a:lnTo>
                    <a:lnTo>
                      <a:pt x="35749" y="17395"/>
                    </a:lnTo>
                    <a:lnTo>
                      <a:pt x="37003" y="12088"/>
                    </a:lnTo>
                    <a:lnTo>
                      <a:pt x="37212" y="8845"/>
                    </a:lnTo>
                    <a:lnTo>
                      <a:pt x="35749" y="7960"/>
                    </a:lnTo>
                    <a:lnTo>
                      <a:pt x="35121" y="11203"/>
                    </a:lnTo>
                    <a:lnTo>
                      <a:pt x="34285" y="3832"/>
                    </a:lnTo>
                    <a:lnTo>
                      <a:pt x="34912" y="0"/>
                    </a:lnTo>
                    <a:lnTo>
                      <a:pt x="63344" y="9140"/>
                    </a:lnTo>
                    <a:lnTo>
                      <a:pt x="92822" y="18280"/>
                    </a:lnTo>
                    <a:lnTo>
                      <a:pt x="102229" y="21228"/>
                    </a:lnTo>
                    <a:lnTo>
                      <a:pt x="113519" y="24471"/>
                    </a:lnTo>
                    <a:lnTo>
                      <a:pt x="119790" y="25945"/>
                    </a:lnTo>
                    <a:lnTo>
                      <a:pt x="119372" y="27125"/>
                    </a:lnTo>
                    <a:lnTo>
                      <a:pt x="119372" y="28304"/>
                    </a:lnTo>
                    <a:lnTo>
                      <a:pt x="118745" y="30368"/>
                    </a:lnTo>
                    <a:lnTo>
                      <a:pt x="116445" y="48058"/>
                    </a:lnTo>
                    <a:lnTo>
                      <a:pt x="116027" y="53071"/>
                    </a:lnTo>
                    <a:lnTo>
                      <a:pt x="115400" y="55135"/>
                    </a:lnTo>
                    <a:lnTo>
                      <a:pt x="115400" y="56314"/>
                    </a:lnTo>
                    <a:lnTo>
                      <a:pt x="115400" y="56609"/>
                    </a:lnTo>
                    <a:lnTo>
                      <a:pt x="115400" y="57493"/>
                    </a:lnTo>
                    <a:lnTo>
                      <a:pt x="114564" y="64275"/>
                    </a:lnTo>
                    <a:lnTo>
                      <a:pt x="113937" y="68108"/>
                    </a:lnTo>
                    <a:lnTo>
                      <a:pt x="112682" y="76363"/>
                    </a:lnTo>
                    <a:lnTo>
                      <a:pt x="112473" y="79606"/>
                    </a:lnTo>
                    <a:lnTo>
                      <a:pt x="112264" y="79901"/>
                    </a:lnTo>
                    <a:lnTo>
                      <a:pt x="111846" y="83734"/>
                    </a:lnTo>
                    <a:lnTo>
                      <a:pt x="110174" y="95528"/>
                    </a:lnTo>
                    <a:lnTo>
                      <a:pt x="109756" y="97002"/>
                    </a:lnTo>
                    <a:lnTo>
                      <a:pt x="109337" y="102014"/>
                    </a:lnTo>
                    <a:lnTo>
                      <a:pt x="108919" y="103194"/>
                    </a:lnTo>
                    <a:lnTo>
                      <a:pt x="108710" y="105257"/>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1" name="Shape 102">
                <a:extLst>
                  <a:ext uri="{FF2B5EF4-FFF2-40B4-BE49-F238E27FC236}">
                    <a16:creationId xmlns:a16="http://schemas.microsoft.com/office/drawing/2014/main" id="{5E469D5E-7D7C-7C45-B92A-A53394283764}"/>
                  </a:ext>
                </a:extLst>
              </p:cNvPr>
              <p:cNvSpPr/>
              <p:nvPr/>
            </p:nvSpPr>
            <p:spPr>
              <a:xfrm>
                <a:off x="1732418" y="1179866"/>
                <a:ext cx="53195" cy="42135"/>
              </a:xfrm>
              <a:custGeom>
                <a:avLst/>
                <a:gdLst/>
                <a:ahLst/>
                <a:cxnLst/>
                <a:rect l="0" t="0" r="0" b="0"/>
                <a:pathLst>
                  <a:path w="120000" h="120000" extrusionOk="0">
                    <a:moveTo>
                      <a:pt x="14545" y="0"/>
                    </a:moveTo>
                    <a:lnTo>
                      <a:pt x="21818" y="48888"/>
                    </a:lnTo>
                    <a:lnTo>
                      <a:pt x="40000" y="62222"/>
                    </a:lnTo>
                    <a:lnTo>
                      <a:pt x="47272" y="8888"/>
                    </a:lnTo>
                    <a:lnTo>
                      <a:pt x="116363" y="31111"/>
                    </a:lnTo>
                    <a:lnTo>
                      <a:pt x="80000" y="115555"/>
                    </a:lnTo>
                    <a:lnTo>
                      <a:pt x="21818" y="106666"/>
                    </a:lnTo>
                    <a:lnTo>
                      <a:pt x="0" y="75555"/>
                    </a:lnTo>
                    <a:lnTo>
                      <a:pt x="14545" y="0"/>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2" name="Shape 103" descr="Wisconsin, varies by utility, 10 percent by 2015 statewide." title="Wisconsin">
                <a:extLst>
                  <a:ext uri="{FF2B5EF4-FFF2-40B4-BE49-F238E27FC236}">
                    <a16:creationId xmlns:a16="http://schemas.microsoft.com/office/drawing/2014/main" id="{545459E8-9D71-9949-A4DE-E0C29BD92B7B}"/>
                  </a:ext>
                </a:extLst>
              </p:cNvPr>
              <p:cNvSpPr/>
              <p:nvPr/>
            </p:nvSpPr>
            <p:spPr>
              <a:xfrm>
                <a:off x="5269685" y="1792870"/>
                <a:ext cx="728403" cy="746310"/>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3" name="Shape 104" title="Washington D.C.">
                <a:extLst>
                  <a:ext uri="{FF2B5EF4-FFF2-40B4-BE49-F238E27FC236}">
                    <a16:creationId xmlns:a16="http://schemas.microsoft.com/office/drawing/2014/main" id="{305C1BEF-7ECA-3C47-A13B-34C5B5037C5F}"/>
                  </a:ext>
                </a:extLst>
              </p:cNvPr>
              <p:cNvSpPr/>
              <p:nvPr/>
            </p:nvSpPr>
            <p:spPr>
              <a:xfrm>
                <a:off x="7416178" y="2880852"/>
                <a:ext cx="36868" cy="33708"/>
              </a:xfrm>
              <a:custGeom>
                <a:avLst/>
                <a:gdLst/>
                <a:ahLst/>
                <a:cxnLst/>
                <a:rect l="0" t="0" r="0" b="0"/>
                <a:pathLst>
                  <a:path w="120000" h="120000" extrusionOk="0">
                    <a:moveTo>
                      <a:pt x="0" y="38181"/>
                    </a:moveTo>
                    <a:lnTo>
                      <a:pt x="41739" y="65454"/>
                    </a:lnTo>
                    <a:lnTo>
                      <a:pt x="52173" y="81818"/>
                    </a:lnTo>
                    <a:lnTo>
                      <a:pt x="57391" y="114545"/>
                    </a:lnTo>
                    <a:lnTo>
                      <a:pt x="83478" y="76363"/>
                    </a:lnTo>
                    <a:lnTo>
                      <a:pt x="114782" y="38181"/>
                    </a:lnTo>
                    <a:lnTo>
                      <a:pt x="52173" y="0"/>
                    </a:lnTo>
                    <a:lnTo>
                      <a:pt x="15652" y="5454"/>
                    </a:lnTo>
                    <a:lnTo>
                      <a:pt x="15652" y="21818"/>
                    </a:lnTo>
                    <a:lnTo>
                      <a:pt x="0" y="38181"/>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4" name="Shape 105" descr="Indiana has a goal, 10 percent by 2025." title="Indiana">
                <a:extLst>
                  <a:ext uri="{FF2B5EF4-FFF2-40B4-BE49-F238E27FC236}">
                    <a16:creationId xmlns:a16="http://schemas.microsoft.com/office/drawing/2014/main" id="{3CA31DEB-2D04-814A-9EA7-DA29A6600372}"/>
                  </a:ext>
                </a:extLst>
              </p:cNvPr>
              <p:cNvSpPr/>
              <p:nvPr/>
            </p:nvSpPr>
            <p:spPr>
              <a:xfrm>
                <a:off x="5981960" y="2580583"/>
                <a:ext cx="425560" cy="714709"/>
              </a:xfrm>
              <a:custGeom>
                <a:avLst/>
                <a:gdLst/>
                <a:ahLst/>
                <a:cxnLst/>
                <a:rect l="0" t="0" r="0" b="0"/>
                <a:pathLst>
                  <a:path w="120000" h="120000" extrusionOk="0">
                    <a:moveTo>
                      <a:pt x="108181" y="33318"/>
                    </a:moveTo>
                    <a:lnTo>
                      <a:pt x="108181" y="35140"/>
                    </a:lnTo>
                    <a:lnTo>
                      <a:pt x="108636" y="37744"/>
                    </a:lnTo>
                    <a:lnTo>
                      <a:pt x="108636" y="39566"/>
                    </a:lnTo>
                    <a:lnTo>
                      <a:pt x="109090" y="40607"/>
                    </a:lnTo>
                    <a:lnTo>
                      <a:pt x="110000" y="42429"/>
                    </a:lnTo>
                    <a:lnTo>
                      <a:pt x="110000" y="46073"/>
                    </a:lnTo>
                    <a:lnTo>
                      <a:pt x="111363" y="49197"/>
                    </a:lnTo>
                    <a:lnTo>
                      <a:pt x="111363" y="51800"/>
                    </a:lnTo>
                    <a:lnTo>
                      <a:pt x="111818" y="53362"/>
                    </a:lnTo>
                    <a:lnTo>
                      <a:pt x="111818" y="54403"/>
                    </a:lnTo>
                    <a:lnTo>
                      <a:pt x="112272" y="57266"/>
                    </a:lnTo>
                    <a:lnTo>
                      <a:pt x="113181" y="60390"/>
                    </a:lnTo>
                    <a:lnTo>
                      <a:pt x="113181" y="60911"/>
                    </a:lnTo>
                    <a:lnTo>
                      <a:pt x="113636" y="61952"/>
                    </a:lnTo>
                    <a:lnTo>
                      <a:pt x="113636" y="62993"/>
                    </a:lnTo>
                    <a:lnTo>
                      <a:pt x="114090" y="63774"/>
                    </a:lnTo>
                    <a:lnTo>
                      <a:pt x="114090" y="64815"/>
                    </a:lnTo>
                    <a:lnTo>
                      <a:pt x="115454" y="69240"/>
                    </a:lnTo>
                    <a:lnTo>
                      <a:pt x="116363" y="72624"/>
                    </a:lnTo>
                    <a:lnTo>
                      <a:pt x="116363" y="74186"/>
                    </a:lnTo>
                    <a:lnTo>
                      <a:pt x="116363" y="74446"/>
                    </a:lnTo>
                    <a:lnTo>
                      <a:pt x="114090" y="76008"/>
                    </a:lnTo>
                    <a:lnTo>
                      <a:pt x="115000" y="77049"/>
                    </a:lnTo>
                    <a:lnTo>
                      <a:pt x="116363" y="77830"/>
                    </a:lnTo>
                    <a:lnTo>
                      <a:pt x="115454" y="79913"/>
                    </a:lnTo>
                    <a:lnTo>
                      <a:pt x="115454" y="80694"/>
                    </a:lnTo>
                    <a:lnTo>
                      <a:pt x="119545" y="80954"/>
                    </a:lnTo>
                    <a:lnTo>
                      <a:pt x="118636" y="81475"/>
                    </a:lnTo>
                    <a:lnTo>
                      <a:pt x="116363" y="83557"/>
                    </a:lnTo>
                    <a:lnTo>
                      <a:pt x="111818" y="84598"/>
                    </a:lnTo>
                    <a:lnTo>
                      <a:pt x="111363" y="84859"/>
                    </a:lnTo>
                    <a:lnTo>
                      <a:pt x="110000" y="85379"/>
                    </a:lnTo>
                    <a:lnTo>
                      <a:pt x="107272" y="86681"/>
                    </a:lnTo>
                    <a:lnTo>
                      <a:pt x="104090" y="87462"/>
                    </a:lnTo>
                    <a:lnTo>
                      <a:pt x="102272" y="86420"/>
                    </a:lnTo>
                    <a:lnTo>
                      <a:pt x="99090" y="86420"/>
                    </a:lnTo>
                    <a:lnTo>
                      <a:pt x="97727" y="86681"/>
                    </a:lnTo>
                    <a:lnTo>
                      <a:pt x="95909" y="90065"/>
                    </a:lnTo>
                    <a:lnTo>
                      <a:pt x="96818" y="91106"/>
                    </a:lnTo>
                    <a:lnTo>
                      <a:pt x="96818" y="92668"/>
                    </a:lnTo>
                    <a:lnTo>
                      <a:pt x="95000" y="94490"/>
                    </a:lnTo>
                    <a:lnTo>
                      <a:pt x="90454" y="96572"/>
                    </a:lnTo>
                    <a:lnTo>
                      <a:pt x="90454" y="97613"/>
                    </a:lnTo>
                    <a:lnTo>
                      <a:pt x="86818" y="100737"/>
                    </a:lnTo>
                    <a:lnTo>
                      <a:pt x="85909" y="100477"/>
                    </a:lnTo>
                    <a:lnTo>
                      <a:pt x="84545" y="100477"/>
                    </a:lnTo>
                    <a:lnTo>
                      <a:pt x="83636" y="101518"/>
                    </a:lnTo>
                    <a:lnTo>
                      <a:pt x="81363" y="103861"/>
                    </a:lnTo>
                    <a:lnTo>
                      <a:pt x="81363" y="105162"/>
                    </a:lnTo>
                    <a:lnTo>
                      <a:pt x="80909" y="108806"/>
                    </a:lnTo>
                    <a:lnTo>
                      <a:pt x="78636" y="109067"/>
                    </a:lnTo>
                    <a:lnTo>
                      <a:pt x="69090" y="108546"/>
                    </a:lnTo>
                    <a:lnTo>
                      <a:pt x="67727" y="106203"/>
                    </a:lnTo>
                    <a:lnTo>
                      <a:pt x="65000" y="104902"/>
                    </a:lnTo>
                    <a:lnTo>
                      <a:pt x="63181" y="104381"/>
                    </a:lnTo>
                    <a:lnTo>
                      <a:pt x="63181" y="106203"/>
                    </a:lnTo>
                    <a:lnTo>
                      <a:pt x="60000" y="106724"/>
                    </a:lnTo>
                    <a:lnTo>
                      <a:pt x="60000" y="106984"/>
                    </a:lnTo>
                    <a:lnTo>
                      <a:pt x="60909" y="107245"/>
                    </a:lnTo>
                    <a:lnTo>
                      <a:pt x="60000" y="109067"/>
                    </a:lnTo>
                    <a:lnTo>
                      <a:pt x="59090" y="109067"/>
                    </a:lnTo>
                    <a:lnTo>
                      <a:pt x="56818" y="114273"/>
                    </a:lnTo>
                    <a:lnTo>
                      <a:pt x="54545" y="115314"/>
                    </a:lnTo>
                    <a:lnTo>
                      <a:pt x="54545" y="114273"/>
                    </a:lnTo>
                    <a:lnTo>
                      <a:pt x="50909" y="113492"/>
                    </a:lnTo>
                    <a:lnTo>
                      <a:pt x="47727" y="110889"/>
                    </a:lnTo>
                    <a:lnTo>
                      <a:pt x="45909" y="111930"/>
                    </a:lnTo>
                    <a:lnTo>
                      <a:pt x="41818" y="113492"/>
                    </a:lnTo>
                    <a:lnTo>
                      <a:pt x="41363" y="113492"/>
                    </a:lnTo>
                    <a:lnTo>
                      <a:pt x="37727" y="117917"/>
                    </a:lnTo>
                    <a:lnTo>
                      <a:pt x="31363" y="115574"/>
                    </a:lnTo>
                    <a:lnTo>
                      <a:pt x="30000" y="115314"/>
                    </a:lnTo>
                    <a:lnTo>
                      <a:pt x="26818" y="114273"/>
                    </a:lnTo>
                    <a:lnTo>
                      <a:pt x="25454" y="114273"/>
                    </a:lnTo>
                    <a:lnTo>
                      <a:pt x="23636" y="114273"/>
                    </a:lnTo>
                    <a:lnTo>
                      <a:pt x="17272" y="114793"/>
                    </a:lnTo>
                    <a:lnTo>
                      <a:pt x="18181" y="117917"/>
                    </a:lnTo>
                    <a:lnTo>
                      <a:pt x="15000" y="116095"/>
                    </a:lnTo>
                    <a:lnTo>
                      <a:pt x="12272" y="116355"/>
                    </a:lnTo>
                    <a:lnTo>
                      <a:pt x="7727" y="115574"/>
                    </a:lnTo>
                    <a:lnTo>
                      <a:pt x="5909" y="116355"/>
                    </a:lnTo>
                    <a:lnTo>
                      <a:pt x="5454" y="117136"/>
                    </a:lnTo>
                    <a:lnTo>
                      <a:pt x="3636" y="119739"/>
                    </a:lnTo>
                    <a:lnTo>
                      <a:pt x="2727" y="119739"/>
                    </a:lnTo>
                    <a:lnTo>
                      <a:pt x="454" y="117396"/>
                    </a:lnTo>
                    <a:lnTo>
                      <a:pt x="0" y="117136"/>
                    </a:lnTo>
                    <a:lnTo>
                      <a:pt x="2272" y="112451"/>
                    </a:lnTo>
                    <a:lnTo>
                      <a:pt x="2727" y="110108"/>
                    </a:lnTo>
                    <a:lnTo>
                      <a:pt x="2272" y="107245"/>
                    </a:lnTo>
                    <a:lnTo>
                      <a:pt x="2272" y="106724"/>
                    </a:lnTo>
                    <a:lnTo>
                      <a:pt x="1818" y="106724"/>
                    </a:lnTo>
                    <a:lnTo>
                      <a:pt x="2727" y="106724"/>
                    </a:lnTo>
                    <a:lnTo>
                      <a:pt x="9090" y="103080"/>
                    </a:lnTo>
                    <a:lnTo>
                      <a:pt x="10454" y="101518"/>
                    </a:lnTo>
                    <a:lnTo>
                      <a:pt x="10000" y="99696"/>
                    </a:lnTo>
                    <a:lnTo>
                      <a:pt x="12272" y="99175"/>
                    </a:lnTo>
                    <a:lnTo>
                      <a:pt x="13181" y="96832"/>
                    </a:lnTo>
                    <a:lnTo>
                      <a:pt x="13636" y="96052"/>
                    </a:lnTo>
                    <a:lnTo>
                      <a:pt x="18181" y="91887"/>
                    </a:lnTo>
                    <a:lnTo>
                      <a:pt x="15909" y="88503"/>
                    </a:lnTo>
                    <a:lnTo>
                      <a:pt x="15454" y="88242"/>
                    </a:lnTo>
                    <a:lnTo>
                      <a:pt x="15454" y="87462"/>
                    </a:lnTo>
                    <a:lnTo>
                      <a:pt x="15909" y="87201"/>
                    </a:lnTo>
                    <a:lnTo>
                      <a:pt x="13636" y="84598"/>
                    </a:lnTo>
                    <a:lnTo>
                      <a:pt x="11818" y="81735"/>
                    </a:lnTo>
                    <a:lnTo>
                      <a:pt x="10909" y="80173"/>
                    </a:lnTo>
                    <a:lnTo>
                      <a:pt x="12272" y="77310"/>
                    </a:lnTo>
                    <a:lnTo>
                      <a:pt x="11818" y="77830"/>
                    </a:lnTo>
                    <a:lnTo>
                      <a:pt x="11818" y="77049"/>
                    </a:lnTo>
                    <a:lnTo>
                      <a:pt x="13636" y="74446"/>
                    </a:lnTo>
                    <a:lnTo>
                      <a:pt x="13181" y="70802"/>
                    </a:lnTo>
                    <a:lnTo>
                      <a:pt x="12272" y="70281"/>
                    </a:lnTo>
                    <a:lnTo>
                      <a:pt x="12272" y="67418"/>
                    </a:lnTo>
                    <a:lnTo>
                      <a:pt x="11818" y="64815"/>
                    </a:lnTo>
                    <a:lnTo>
                      <a:pt x="10909" y="61431"/>
                    </a:lnTo>
                    <a:lnTo>
                      <a:pt x="10454" y="59349"/>
                    </a:lnTo>
                    <a:lnTo>
                      <a:pt x="10000" y="54403"/>
                    </a:lnTo>
                    <a:lnTo>
                      <a:pt x="9090" y="52581"/>
                    </a:lnTo>
                    <a:lnTo>
                      <a:pt x="9090" y="51800"/>
                    </a:lnTo>
                    <a:lnTo>
                      <a:pt x="8636" y="47375"/>
                    </a:lnTo>
                    <a:lnTo>
                      <a:pt x="7727" y="45032"/>
                    </a:lnTo>
                    <a:lnTo>
                      <a:pt x="7727" y="42689"/>
                    </a:lnTo>
                    <a:lnTo>
                      <a:pt x="7727" y="42429"/>
                    </a:lnTo>
                    <a:lnTo>
                      <a:pt x="7272" y="40347"/>
                    </a:lnTo>
                    <a:lnTo>
                      <a:pt x="7272" y="38524"/>
                    </a:lnTo>
                    <a:lnTo>
                      <a:pt x="6818" y="35140"/>
                    </a:lnTo>
                    <a:lnTo>
                      <a:pt x="5454" y="29414"/>
                    </a:lnTo>
                    <a:lnTo>
                      <a:pt x="5454" y="28112"/>
                    </a:lnTo>
                    <a:lnTo>
                      <a:pt x="5454" y="27592"/>
                    </a:lnTo>
                    <a:lnTo>
                      <a:pt x="5000" y="25509"/>
                    </a:lnTo>
                    <a:lnTo>
                      <a:pt x="5000" y="24468"/>
                    </a:lnTo>
                    <a:lnTo>
                      <a:pt x="5000" y="23427"/>
                    </a:lnTo>
                    <a:lnTo>
                      <a:pt x="3636" y="21084"/>
                    </a:lnTo>
                    <a:lnTo>
                      <a:pt x="3636" y="20043"/>
                    </a:lnTo>
                    <a:lnTo>
                      <a:pt x="3636" y="19783"/>
                    </a:lnTo>
                    <a:lnTo>
                      <a:pt x="3636" y="18741"/>
                    </a:lnTo>
                    <a:lnTo>
                      <a:pt x="3636" y="17440"/>
                    </a:lnTo>
                    <a:lnTo>
                      <a:pt x="2727" y="14577"/>
                    </a:lnTo>
                    <a:lnTo>
                      <a:pt x="2727" y="13275"/>
                    </a:lnTo>
                    <a:lnTo>
                      <a:pt x="2727" y="12494"/>
                    </a:lnTo>
                    <a:lnTo>
                      <a:pt x="1818" y="7809"/>
                    </a:lnTo>
                    <a:lnTo>
                      <a:pt x="2272" y="8069"/>
                    </a:lnTo>
                    <a:lnTo>
                      <a:pt x="7272" y="9891"/>
                    </a:lnTo>
                    <a:lnTo>
                      <a:pt x="13181" y="9631"/>
                    </a:lnTo>
                    <a:lnTo>
                      <a:pt x="15000" y="9370"/>
                    </a:lnTo>
                    <a:lnTo>
                      <a:pt x="15454" y="9370"/>
                    </a:lnTo>
                    <a:lnTo>
                      <a:pt x="23181" y="6767"/>
                    </a:lnTo>
                    <a:lnTo>
                      <a:pt x="24090" y="5986"/>
                    </a:lnTo>
                    <a:lnTo>
                      <a:pt x="25000" y="5726"/>
                    </a:lnTo>
                    <a:lnTo>
                      <a:pt x="26818" y="4945"/>
                    </a:lnTo>
                    <a:lnTo>
                      <a:pt x="30000" y="4945"/>
                    </a:lnTo>
                    <a:lnTo>
                      <a:pt x="34545" y="4685"/>
                    </a:lnTo>
                    <a:lnTo>
                      <a:pt x="37727" y="4685"/>
                    </a:lnTo>
                    <a:lnTo>
                      <a:pt x="43181" y="3904"/>
                    </a:lnTo>
                    <a:lnTo>
                      <a:pt x="47727" y="3904"/>
                    </a:lnTo>
                    <a:lnTo>
                      <a:pt x="48181" y="3383"/>
                    </a:lnTo>
                    <a:lnTo>
                      <a:pt x="54545" y="3123"/>
                    </a:lnTo>
                    <a:lnTo>
                      <a:pt x="56818" y="3123"/>
                    </a:lnTo>
                    <a:lnTo>
                      <a:pt x="65909" y="2342"/>
                    </a:lnTo>
                    <a:lnTo>
                      <a:pt x="69090" y="2082"/>
                    </a:lnTo>
                    <a:lnTo>
                      <a:pt x="74545" y="2082"/>
                    </a:lnTo>
                    <a:lnTo>
                      <a:pt x="79545" y="1301"/>
                    </a:lnTo>
                    <a:lnTo>
                      <a:pt x="82272" y="1301"/>
                    </a:lnTo>
                    <a:lnTo>
                      <a:pt x="84090" y="1301"/>
                    </a:lnTo>
                    <a:lnTo>
                      <a:pt x="84545" y="1041"/>
                    </a:lnTo>
                    <a:lnTo>
                      <a:pt x="85909" y="1041"/>
                    </a:lnTo>
                    <a:lnTo>
                      <a:pt x="88636" y="1041"/>
                    </a:lnTo>
                    <a:lnTo>
                      <a:pt x="92727" y="520"/>
                    </a:lnTo>
                    <a:lnTo>
                      <a:pt x="99090" y="260"/>
                    </a:lnTo>
                    <a:lnTo>
                      <a:pt x="100000" y="0"/>
                    </a:lnTo>
                    <a:lnTo>
                      <a:pt x="100454" y="1561"/>
                    </a:lnTo>
                    <a:lnTo>
                      <a:pt x="100909" y="6247"/>
                    </a:lnTo>
                    <a:lnTo>
                      <a:pt x="102272" y="9370"/>
                    </a:lnTo>
                    <a:lnTo>
                      <a:pt x="102272" y="10672"/>
                    </a:lnTo>
                    <a:lnTo>
                      <a:pt x="102272" y="11453"/>
                    </a:lnTo>
                    <a:lnTo>
                      <a:pt x="103181" y="13535"/>
                    </a:lnTo>
                    <a:lnTo>
                      <a:pt x="103636" y="14316"/>
                    </a:lnTo>
                    <a:lnTo>
                      <a:pt x="104090" y="17960"/>
                    </a:lnTo>
                    <a:lnTo>
                      <a:pt x="105000" y="21084"/>
                    </a:lnTo>
                    <a:lnTo>
                      <a:pt x="105000" y="21865"/>
                    </a:lnTo>
                    <a:lnTo>
                      <a:pt x="105454" y="23687"/>
                    </a:lnTo>
                    <a:lnTo>
                      <a:pt x="105454" y="24728"/>
                    </a:lnTo>
                    <a:lnTo>
                      <a:pt x="106818" y="28373"/>
                    </a:lnTo>
                    <a:lnTo>
                      <a:pt x="106818" y="29154"/>
                    </a:lnTo>
                    <a:lnTo>
                      <a:pt x="107272" y="32017"/>
                    </a:lnTo>
                    <a:lnTo>
                      <a:pt x="108181" y="3331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5" name="Shape 106" descr="North Dakota has a goal, 10 percent by 2015." title="North Dakota">
                <a:extLst>
                  <a:ext uri="{FF2B5EF4-FFF2-40B4-BE49-F238E27FC236}">
                    <a16:creationId xmlns:a16="http://schemas.microsoft.com/office/drawing/2014/main" id="{E88F7C85-8202-544B-9485-1273C8378CDC}"/>
                  </a:ext>
                </a:extLst>
              </p:cNvPr>
              <p:cNvSpPr/>
              <p:nvPr/>
            </p:nvSpPr>
            <p:spPr>
              <a:xfrm>
                <a:off x="3909591" y="1454991"/>
                <a:ext cx="913795" cy="531950"/>
              </a:xfrm>
              <a:custGeom>
                <a:avLst/>
                <a:gdLst/>
                <a:ahLst/>
                <a:cxnLst/>
                <a:rect l="0" t="0" r="0" b="0"/>
                <a:pathLst>
                  <a:path w="120000" h="120000" extrusionOk="0">
                    <a:moveTo>
                      <a:pt x="32688" y="117201"/>
                    </a:moveTo>
                    <a:lnTo>
                      <a:pt x="44710" y="117551"/>
                    </a:lnTo>
                    <a:lnTo>
                      <a:pt x="46818" y="117900"/>
                    </a:lnTo>
                    <a:lnTo>
                      <a:pt x="56520" y="117900"/>
                    </a:lnTo>
                    <a:lnTo>
                      <a:pt x="56731" y="117900"/>
                    </a:lnTo>
                    <a:lnTo>
                      <a:pt x="56942" y="117900"/>
                    </a:lnTo>
                    <a:lnTo>
                      <a:pt x="64534" y="118600"/>
                    </a:lnTo>
                    <a:lnTo>
                      <a:pt x="64534" y="118950"/>
                    </a:lnTo>
                    <a:lnTo>
                      <a:pt x="66643" y="118950"/>
                    </a:lnTo>
                    <a:lnTo>
                      <a:pt x="69384" y="118950"/>
                    </a:lnTo>
                    <a:lnTo>
                      <a:pt x="70861" y="118950"/>
                    </a:lnTo>
                    <a:lnTo>
                      <a:pt x="76555" y="118950"/>
                    </a:lnTo>
                    <a:lnTo>
                      <a:pt x="80773" y="118950"/>
                    </a:lnTo>
                    <a:lnTo>
                      <a:pt x="84569" y="118950"/>
                    </a:lnTo>
                    <a:lnTo>
                      <a:pt x="85202" y="118950"/>
                    </a:lnTo>
                    <a:lnTo>
                      <a:pt x="90685" y="119650"/>
                    </a:lnTo>
                    <a:lnTo>
                      <a:pt x="92794" y="119650"/>
                    </a:lnTo>
                    <a:lnTo>
                      <a:pt x="96590" y="119650"/>
                    </a:lnTo>
                    <a:lnTo>
                      <a:pt x="96801" y="119650"/>
                    </a:lnTo>
                    <a:lnTo>
                      <a:pt x="97223" y="119650"/>
                    </a:lnTo>
                    <a:lnTo>
                      <a:pt x="104815" y="119650"/>
                    </a:lnTo>
                    <a:lnTo>
                      <a:pt x="108822" y="119650"/>
                    </a:lnTo>
                    <a:lnTo>
                      <a:pt x="109244" y="119650"/>
                    </a:lnTo>
                    <a:lnTo>
                      <a:pt x="112618" y="119650"/>
                    </a:lnTo>
                    <a:lnTo>
                      <a:pt x="116836" y="118950"/>
                    </a:lnTo>
                    <a:lnTo>
                      <a:pt x="119789" y="118950"/>
                    </a:lnTo>
                    <a:lnTo>
                      <a:pt x="119367" y="116501"/>
                    </a:lnTo>
                    <a:lnTo>
                      <a:pt x="119367" y="115451"/>
                    </a:lnTo>
                    <a:lnTo>
                      <a:pt x="119367" y="116151"/>
                    </a:lnTo>
                    <a:lnTo>
                      <a:pt x="118523" y="103556"/>
                    </a:lnTo>
                    <a:lnTo>
                      <a:pt x="116836" y="97959"/>
                    </a:lnTo>
                    <a:lnTo>
                      <a:pt x="116203" y="93061"/>
                    </a:lnTo>
                    <a:lnTo>
                      <a:pt x="115782" y="93061"/>
                    </a:lnTo>
                    <a:lnTo>
                      <a:pt x="115782" y="83965"/>
                    </a:lnTo>
                    <a:lnTo>
                      <a:pt x="115360" y="79067"/>
                    </a:lnTo>
                    <a:lnTo>
                      <a:pt x="114938" y="73119"/>
                    </a:lnTo>
                    <a:lnTo>
                      <a:pt x="114938" y="72419"/>
                    </a:lnTo>
                    <a:lnTo>
                      <a:pt x="114938" y="70320"/>
                    </a:lnTo>
                    <a:lnTo>
                      <a:pt x="114938" y="66822"/>
                    </a:lnTo>
                    <a:lnTo>
                      <a:pt x="114938" y="66472"/>
                    </a:lnTo>
                    <a:lnTo>
                      <a:pt x="114727" y="65422"/>
                    </a:lnTo>
                    <a:lnTo>
                      <a:pt x="114938" y="65072"/>
                    </a:lnTo>
                    <a:lnTo>
                      <a:pt x="114727" y="60524"/>
                    </a:lnTo>
                    <a:lnTo>
                      <a:pt x="114727" y="60174"/>
                    </a:lnTo>
                    <a:lnTo>
                      <a:pt x="114516" y="55626"/>
                    </a:lnTo>
                    <a:lnTo>
                      <a:pt x="114094" y="53877"/>
                    </a:lnTo>
                    <a:lnTo>
                      <a:pt x="111775" y="46530"/>
                    </a:lnTo>
                    <a:lnTo>
                      <a:pt x="110298" y="35685"/>
                    </a:lnTo>
                    <a:lnTo>
                      <a:pt x="109666" y="35335"/>
                    </a:lnTo>
                    <a:lnTo>
                      <a:pt x="110087" y="34285"/>
                    </a:lnTo>
                    <a:lnTo>
                      <a:pt x="110298" y="33935"/>
                    </a:lnTo>
                    <a:lnTo>
                      <a:pt x="110087" y="26239"/>
                    </a:lnTo>
                    <a:lnTo>
                      <a:pt x="109666" y="21690"/>
                    </a:lnTo>
                    <a:lnTo>
                      <a:pt x="109244" y="9446"/>
                    </a:lnTo>
                    <a:lnTo>
                      <a:pt x="109455" y="9096"/>
                    </a:lnTo>
                    <a:lnTo>
                      <a:pt x="108611" y="4198"/>
                    </a:lnTo>
                    <a:lnTo>
                      <a:pt x="97434" y="4198"/>
                    </a:lnTo>
                    <a:lnTo>
                      <a:pt x="81405" y="4198"/>
                    </a:lnTo>
                    <a:lnTo>
                      <a:pt x="73391" y="4198"/>
                    </a:lnTo>
                    <a:lnTo>
                      <a:pt x="63057" y="4198"/>
                    </a:lnTo>
                    <a:lnTo>
                      <a:pt x="45342" y="3148"/>
                    </a:lnTo>
                    <a:lnTo>
                      <a:pt x="43233" y="3148"/>
                    </a:lnTo>
                    <a:lnTo>
                      <a:pt x="35008" y="2798"/>
                    </a:lnTo>
                    <a:lnTo>
                      <a:pt x="21300" y="1749"/>
                    </a:lnTo>
                    <a:lnTo>
                      <a:pt x="4007" y="0"/>
                    </a:lnTo>
                    <a:lnTo>
                      <a:pt x="3796" y="9096"/>
                    </a:lnTo>
                    <a:lnTo>
                      <a:pt x="3796" y="12594"/>
                    </a:lnTo>
                    <a:lnTo>
                      <a:pt x="3796" y="13294"/>
                    </a:lnTo>
                    <a:lnTo>
                      <a:pt x="3796" y="13994"/>
                    </a:lnTo>
                    <a:lnTo>
                      <a:pt x="3374" y="18192"/>
                    </a:lnTo>
                    <a:lnTo>
                      <a:pt x="3374" y="22740"/>
                    </a:lnTo>
                    <a:lnTo>
                      <a:pt x="3163" y="32536"/>
                    </a:lnTo>
                    <a:lnTo>
                      <a:pt x="2741" y="37434"/>
                    </a:lnTo>
                    <a:lnTo>
                      <a:pt x="2530" y="41632"/>
                    </a:lnTo>
                    <a:lnTo>
                      <a:pt x="2530" y="46530"/>
                    </a:lnTo>
                    <a:lnTo>
                      <a:pt x="1898" y="59825"/>
                    </a:lnTo>
                    <a:lnTo>
                      <a:pt x="1898" y="60524"/>
                    </a:lnTo>
                    <a:lnTo>
                      <a:pt x="1898" y="61924"/>
                    </a:lnTo>
                    <a:lnTo>
                      <a:pt x="1687" y="69970"/>
                    </a:lnTo>
                    <a:lnTo>
                      <a:pt x="1054" y="83965"/>
                    </a:lnTo>
                    <a:lnTo>
                      <a:pt x="1054" y="87813"/>
                    </a:lnTo>
                    <a:lnTo>
                      <a:pt x="843" y="91661"/>
                    </a:lnTo>
                    <a:lnTo>
                      <a:pt x="843" y="93061"/>
                    </a:lnTo>
                    <a:lnTo>
                      <a:pt x="421" y="101457"/>
                    </a:lnTo>
                    <a:lnTo>
                      <a:pt x="421" y="102857"/>
                    </a:lnTo>
                    <a:lnTo>
                      <a:pt x="210" y="108804"/>
                    </a:lnTo>
                    <a:lnTo>
                      <a:pt x="0" y="114052"/>
                    </a:lnTo>
                    <a:lnTo>
                      <a:pt x="843" y="114752"/>
                    </a:lnTo>
                    <a:lnTo>
                      <a:pt x="6537" y="114752"/>
                    </a:lnTo>
                    <a:lnTo>
                      <a:pt x="16871" y="115451"/>
                    </a:lnTo>
                    <a:lnTo>
                      <a:pt x="17715" y="115451"/>
                    </a:lnTo>
                    <a:lnTo>
                      <a:pt x="24885" y="116151"/>
                    </a:lnTo>
                    <a:lnTo>
                      <a:pt x="30579" y="117201"/>
                    </a:lnTo>
                    <a:lnTo>
                      <a:pt x="32688" y="11720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6" name="Shape 107" descr="Oklahoma has a goal, 15 percent by 2015." title="Oklahoma">
                <a:extLst>
                  <a:ext uri="{FF2B5EF4-FFF2-40B4-BE49-F238E27FC236}">
                    <a16:creationId xmlns:a16="http://schemas.microsoft.com/office/drawing/2014/main" id="{448B9358-3E83-9E4A-8357-E9AF6988CE6E}"/>
                  </a:ext>
                </a:extLst>
              </p:cNvPr>
              <p:cNvSpPr/>
              <p:nvPr/>
            </p:nvSpPr>
            <p:spPr>
              <a:xfrm>
                <a:off x="3954713" y="3478039"/>
                <a:ext cx="1192410" cy="590412"/>
              </a:xfrm>
              <a:custGeom>
                <a:avLst/>
                <a:gdLst/>
                <a:ahLst/>
                <a:cxnLst/>
                <a:rect l="0" t="0" r="0" b="0"/>
                <a:pathLst>
                  <a:path w="120000" h="120000" extrusionOk="0">
                    <a:moveTo>
                      <a:pt x="117096" y="30712"/>
                    </a:moveTo>
                    <a:lnTo>
                      <a:pt x="116612" y="25329"/>
                    </a:lnTo>
                    <a:lnTo>
                      <a:pt x="116612" y="23113"/>
                    </a:lnTo>
                    <a:lnTo>
                      <a:pt x="116129" y="18680"/>
                    </a:lnTo>
                    <a:lnTo>
                      <a:pt x="116129" y="15831"/>
                    </a:lnTo>
                    <a:lnTo>
                      <a:pt x="116129" y="13931"/>
                    </a:lnTo>
                    <a:lnTo>
                      <a:pt x="116129" y="12981"/>
                    </a:lnTo>
                    <a:lnTo>
                      <a:pt x="116129" y="12664"/>
                    </a:lnTo>
                    <a:lnTo>
                      <a:pt x="115967" y="10765"/>
                    </a:lnTo>
                    <a:lnTo>
                      <a:pt x="115967" y="10131"/>
                    </a:lnTo>
                    <a:lnTo>
                      <a:pt x="115967" y="6332"/>
                    </a:lnTo>
                    <a:lnTo>
                      <a:pt x="115967" y="2849"/>
                    </a:lnTo>
                    <a:lnTo>
                      <a:pt x="115967" y="1583"/>
                    </a:lnTo>
                    <a:lnTo>
                      <a:pt x="113870" y="1583"/>
                    </a:lnTo>
                    <a:lnTo>
                      <a:pt x="110645" y="1899"/>
                    </a:lnTo>
                    <a:lnTo>
                      <a:pt x="109677" y="1899"/>
                    </a:lnTo>
                    <a:lnTo>
                      <a:pt x="107258" y="1899"/>
                    </a:lnTo>
                    <a:lnTo>
                      <a:pt x="106290" y="1899"/>
                    </a:lnTo>
                    <a:lnTo>
                      <a:pt x="105000" y="1899"/>
                    </a:lnTo>
                    <a:lnTo>
                      <a:pt x="103709" y="1899"/>
                    </a:lnTo>
                    <a:lnTo>
                      <a:pt x="103387" y="1899"/>
                    </a:lnTo>
                    <a:lnTo>
                      <a:pt x="102096" y="2532"/>
                    </a:lnTo>
                    <a:lnTo>
                      <a:pt x="101451" y="2532"/>
                    </a:lnTo>
                    <a:lnTo>
                      <a:pt x="99838" y="2532"/>
                    </a:lnTo>
                    <a:lnTo>
                      <a:pt x="98548" y="2532"/>
                    </a:lnTo>
                    <a:lnTo>
                      <a:pt x="97419" y="2532"/>
                    </a:lnTo>
                    <a:lnTo>
                      <a:pt x="96935" y="2532"/>
                    </a:lnTo>
                    <a:lnTo>
                      <a:pt x="95161" y="2849"/>
                    </a:lnTo>
                    <a:lnTo>
                      <a:pt x="90806" y="2849"/>
                    </a:lnTo>
                    <a:lnTo>
                      <a:pt x="89677" y="2849"/>
                    </a:lnTo>
                    <a:lnTo>
                      <a:pt x="88225" y="2849"/>
                    </a:lnTo>
                    <a:lnTo>
                      <a:pt x="86612" y="2849"/>
                    </a:lnTo>
                    <a:lnTo>
                      <a:pt x="84838" y="2849"/>
                    </a:lnTo>
                    <a:lnTo>
                      <a:pt x="83064" y="2849"/>
                    </a:lnTo>
                    <a:lnTo>
                      <a:pt x="80967" y="2849"/>
                    </a:lnTo>
                    <a:lnTo>
                      <a:pt x="78709" y="2849"/>
                    </a:lnTo>
                    <a:lnTo>
                      <a:pt x="77903" y="2849"/>
                    </a:lnTo>
                    <a:lnTo>
                      <a:pt x="76451" y="2849"/>
                    </a:lnTo>
                    <a:lnTo>
                      <a:pt x="76290" y="2849"/>
                    </a:lnTo>
                    <a:lnTo>
                      <a:pt x="73548" y="2849"/>
                    </a:lnTo>
                    <a:lnTo>
                      <a:pt x="72096" y="2849"/>
                    </a:lnTo>
                    <a:lnTo>
                      <a:pt x="69354" y="2849"/>
                    </a:lnTo>
                    <a:lnTo>
                      <a:pt x="68709" y="2849"/>
                    </a:lnTo>
                    <a:lnTo>
                      <a:pt x="67741" y="3482"/>
                    </a:lnTo>
                    <a:lnTo>
                      <a:pt x="67580" y="2849"/>
                    </a:lnTo>
                    <a:lnTo>
                      <a:pt x="65161" y="2849"/>
                    </a:lnTo>
                    <a:lnTo>
                      <a:pt x="64354" y="2849"/>
                    </a:lnTo>
                    <a:lnTo>
                      <a:pt x="64193" y="2849"/>
                    </a:lnTo>
                    <a:lnTo>
                      <a:pt x="62419" y="2849"/>
                    </a:lnTo>
                    <a:lnTo>
                      <a:pt x="61774" y="2849"/>
                    </a:lnTo>
                    <a:lnTo>
                      <a:pt x="58870" y="2849"/>
                    </a:lnTo>
                    <a:lnTo>
                      <a:pt x="58225" y="2849"/>
                    </a:lnTo>
                    <a:lnTo>
                      <a:pt x="55483" y="2849"/>
                    </a:lnTo>
                    <a:lnTo>
                      <a:pt x="50806" y="2849"/>
                    </a:lnTo>
                    <a:lnTo>
                      <a:pt x="50322" y="2849"/>
                    </a:lnTo>
                    <a:lnTo>
                      <a:pt x="49193" y="2849"/>
                    </a:lnTo>
                    <a:lnTo>
                      <a:pt x="48548" y="2849"/>
                    </a:lnTo>
                    <a:lnTo>
                      <a:pt x="48064" y="2849"/>
                    </a:lnTo>
                    <a:lnTo>
                      <a:pt x="42741" y="2849"/>
                    </a:lnTo>
                    <a:lnTo>
                      <a:pt x="41612" y="2532"/>
                    </a:lnTo>
                    <a:lnTo>
                      <a:pt x="41129" y="2532"/>
                    </a:lnTo>
                    <a:lnTo>
                      <a:pt x="40483" y="2532"/>
                    </a:lnTo>
                    <a:lnTo>
                      <a:pt x="40000" y="2532"/>
                    </a:lnTo>
                    <a:lnTo>
                      <a:pt x="33709" y="1899"/>
                    </a:lnTo>
                    <a:lnTo>
                      <a:pt x="33064" y="1899"/>
                    </a:lnTo>
                    <a:lnTo>
                      <a:pt x="28548" y="1899"/>
                    </a:lnTo>
                    <a:lnTo>
                      <a:pt x="27903" y="1899"/>
                    </a:lnTo>
                    <a:lnTo>
                      <a:pt x="26774" y="1899"/>
                    </a:lnTo>
                    <a:lnTo>
                      <a:pt x="26129" y="1899"/>
                    </a:lnTo>
                    <a:lnTo>
                      <a:pt x="22741" y="1583"/>
                    </a:lnTo>
                    <a:lnTo>
                      <a:pt x="20322" y="1583"/>
                    </a:lnTo>
                    <a:lnTo>
                      <a:pt x="17580" y="1583"/>
                    </a:lnTo>
                    <a:lnTo>
                      <a:pt x="16774" y="1583"/>
                    </a:lnTo>
                    <a:lnTo>
                      <a:pt x="13870" y="1266"/>
                    </a:lnTo>
                    <a:lnTo>
                      <a:pt x="13387" y="1266"/>
                    </a:lnTo>
                    <a:lnTo>
                      <a:pt x="5483" y="633"/>
                    </a:lnTo>
                    <a:lnTo>
                      <a:pt x="3709" y="0"/>
                    </a:lnTo>
                    <a:lnTo>
                      <a:pt x="322" y="0"/>
                    </a:lnTo>
                    <a:lnTo>
                      <a:pt x="161" y="4116"/>
                    </a:lnTo>
                    <a:lnTo>
                      <a:pt x="0" y="9498"/>
                    </a:lnTo>
                    <a:lnTo>
                      <a:pt x="0" y="17414"/>
                    </a:lnTo>
                    <a:lnTo>
                      <a:pt x="5322" y="17414"/>
                    </a:lnTo>
                    <a:lnTo>
                      <a:pt x="8387" y="18047"/>
                    </a:lnTo>
                    <a:lnTo>
                      <a:pt x="11612" y="18047"/>
                    </a:lnTo>
                    <a:lnTo>
                      <a:pt x="11935" y="18364"/>
                    </a:lnTo>
                    <a:lnTo>
                      <a:pt x="12258" y="18364"/>
                    </a:lnTo>
                    <a:lnTo>
                      <a:pt x="13387" y="18364"/>
                    </a:lnTo>
                    <a:lnTo>
                      <a:pt x="15161" y="18364"/>
                    </a:lnTo>
                    <a:lnTo>
                      <a:pt x="15806" y="18680"/>
                    </a:lnTo>
                    <a:lnTo>
                      <a:pt x="19032" y="18680"/>
                    </a:lnTo>
                    <a:lnTo>
                      <a:pt x="22258" y="18680"/>
                    </a:lnTo>
                    <a:lnTo>
                      <a:pt x="24032" y="19313"/>
                    </a:lnTo>
                    <a:lnTo>
                      <a:pt x="26612" y="19313"/>
                    </a:lnTo>
                    <a:lnTo>
                      <a:pt x="27741" y="19630"/>
                    </a:lnTo>
                    <a:lnTo>
                      <a:pt x="28387" y="19630"/>
                    </a:lnTo>
                    <a:lnTo>
                      <a:pt x="29193" y="19630"/>
                    </a:lnTo>
                    <a:lnTo>
                      <a:pt x="32903" y="19630"/>
                    </a:lnTo>
                    <a:lnTo>
                      <a:pt x="34032" y="19630"/>
                    </a:lnTo>
                    <a:lnTo>
                      <a:pt x="36129" y="19630"/>
                    </a:lnTo>
                    <a:lnTo>
                      <a:pt x="36451" y="19630"/>
                    </a:lnTo>
                    <a:lnTo>
                      <a:pt x="41612" y="20263"/>
                    </a:lnTo>
                    <a:lnTo>
                      <a:pt x="41612" y="24696"/>
                    </a:lnTo>
                    <a:lnTo>
                      <a:pt x="41290" y="35461"/>
                    </a:lnTo>
                    <a:lnTo>
                      <a:pt x="41290" y="37361"/>
                    </a:lnTo>
                    <a:lnTo>
                      <a:pt x="41290" y="40527"/>
                    </a:lnTo>
                    <a:lnTo>
                      <a:pt x="41290" y="41477"/>
                    </a:lnTo>
                    <a:lnTo>
                      <a:pt x="41129" y="43693"/>
                    </a:lnTo>
                    <a:lnTo>
                      <a:pt x="41129" y="46226"/>
                    </a:lnTo>
                    <a:lnTo>
                      <a:pt x="41129" y="50659"/>
                    </a:lnTo>
                    <a:lnTo>
                      <a:pt x="41129" y="55092"/>
                    </a:lnTo>
                    <a:lnTo>
                      <a:pt x="41129" y="56042"/>
                    </a:lnTo>
                    <a:lnTo>
                      <a:pt x="41129" y="57625"/>
                    </a:lnTo>
                    <a:lnTo>
                      <a:pt x="41129" y="62058"/>
                    </a:lnTo>
                    <a:lnTo>
                      <a:pt x="41129" y="63324"/>
                    </a:lnTo>
                    <a:lnTo>
                      <a:pt x="41129" y="66174"/>
                    </a:lnTo>
                    <a:lnTo>
                      <a:pt x="41129" y="67757"/>
                    </a:lnTo>
                    <a:lnTo>
                      <a:pt x="40967" y="71240"/>
                    </a:lnTo>
                    <a:lnTo>
                      <a:pt x="40967" y="76622"/>
                    </a:lnTo>
                    <a:lnTo>
                      <a:pt x="40967" y="78839"/>
                    </a:lnTo>
                    <a:lnTo>
                      <a:pt x="40967" y="81055"/>
                    </a:lnTo>
                    <a:lnTo>
                      <a:pt x="40645" y="87704"/>
                    </a:lnTo>
                    <a:lnTo>
                      <a:pt x="41290" y="87387"/>
                    </a:lnTo>
                    <a:lnTo>
                      <a:pt x="43225" y="89604"/>
                    </a:lnTo>
                    <a:lnTo>
                      <a:pt x="44193" y="92453"/>
                    </a:lnTo>
                    <a:lnTo>
                      <a:pt x="47903" y="93403"/>
                    </a:lnTo>
                    <a:lnTo>
                      <a:pt x="48225" y="93403"/>
                    </a:lnTo>
                    <a:lnTo>
                      <a:pt x="51451" y="94670"/>
                    </a:lnTo>
                    <a:lnTo>
                      <a:pt x="51935" y="95620"/>
                    </a:lnTo>
                    <a:lnTo>
                      <a:pt x="52096" y="99736"/>
                    </a:lnTo>
                    <a:lnTo>
                      <a:pt x="53225" y="101002"/>
                    </a:lnTo>
                    <a:lnTo>
                      <a:pt x="54193" y="100686"/>
                    </a:lnTo>
                    <a:lnTo>
                      <a:pt x="55645" y="101002"/>
                    </a:lnTo>
                    <a:lnTo>
                      <a:pt x="58548" y="103218"/>
                    </a:lnTo>
                    <a:lnTo>
                      <a:pt x="60322" y="102269"/>
                    </a:lnTo>
                    <a:lnTo>
                      <a:pt x="60322" y="102585"/>
                    </a:lnTo>
                    <a:lnTo>
                      <a:pt x="61290" y="103218"/>
                    </a:lnTo>
                    <a:lnTo>
                      <a:pt x="62258" y="104802"/>
                    </a:lnTo>
                    <a:lnTo>
                      <a:pt x="63064" y="105435"/>
                    </a:lnTo>
                    <a:lnTo>
                      <a:pt x="65806" y="103218"/>
                    </a:lnTo>
                    <a:lnTo>
                      <a:pt x="66612" y="103535"/>
                    </a:lnTo>
                    <a:lnTo>
                      <a:pt x="67419" y="103218"/>
                    </a:lnTo>
                    <a:lnTo>
                      <a:pt x="68064" y="102585"/>
                    </a:lnTo>
                    <a:lnTo>
                      <a:pt x="68225" y="107968"/>
                    </a:lnTo>
                    <a:lnTo>
                      <a:pt x="69516" y="107968"/>
                    </a:lnTo>
                    <a:lnTo>
                      <a:pt x="69516" y="111451"/>
                    </a:lnTo>
                    <a:lnTo>
                      <a:pt x="71129" y="113034"/>
                    </a:lnTo>
                    <a:lnTo>
                      <a:pt x="74677" y="108601"/>
                    </a:lnTo>
                    <a:lnTo>
                      <a:pt x="75483" y="111134"/>
                    </a:lnTo>
                    <a:lnTo>
                      <a:pt x="76129" y="110817"/>
                    </a:lnTo>
                    <a:lnTo>
                      <a:pt x="76451" y="110817"/>
                    </a:lnTo>
                    <a:lnTo>
                      <a:pt x="78064" y="113667"/>
                    </a:lnTo>
                    <a:lnTo>
                      <a:pt x="80967" y="112084"/>
                    </a:lnTo>
                    <a:lnTo>
                      <a:pt x="80806" y="115883"/>
                    </a:lnTo>
                    <a:lnTo>
                      <a:pt x="81935" y="117467"/>
                    </a:lnTo>
                    <a:lnTo>
                      <a:pt x="84354" y="109234"/>
                    </a:lnTo>
                    <a:lnTo>
                      <a:pt x="84516" y="109234"/>
                    </a:lnTo>
                    <a:lnTo>
                      <a:pt x="87258" y="113667"/>
                    </a:lnTo>
                    <a:lnTo>
                      <a:pt x="89354" y="111134"/>
                    </a:lnTo>
                    <a:lnTo>
                      <a:pt x="89516" y="111134"/>
                    </a:lnTo>
                    <a:lnTo>
                      <a:pt x="89354" y="112084"/>
                    </a:lnTo>
                    <a:lnTo>
                      <a:pt x="90806" y="115567"/>
                    </a:lnTo>
                    <a:lnTo>
                      <a:pt x="91935" y="115567"/>
                    </a:lnTo>
                    <a:lnTo>
                      <a:pt x="92419" y="116833"/>
                    </a:lnTo>
                    <a:lnTo>
                      <a:pt x="94193" y="115567"/>
                    </a:lnTo>
                    <a:lnTo>
                      <a:pt x="97741" y="111451"/>
                    </a:lnTo>
                    <a:lnTo>
                      <a:pt x="100000" y="112401"/>
                    </a:lnTo>
                    <a:lnTo>
                      <a:pt x="101451" y="111451"/>
                    </a:lnTo>
                    <a:lnTo>
                      <a:pt x="101612" y="110817"/>
                    </a:lnTo>
                    <a:lnTo>
                      <a:pt x="103709" y="109868"/>
                    </a:lnTo>
                    <a:lnTo>
                      <a:pt x="103709" y="108918"/>
                    </a:lnTo>
                    <a:lnTo>
                      <a:pt x="104032" y="109234"/>
                    </a:lnTo>
                    <a:lnTo>
                      <a:pt x="104516" y="110817"/>
                    </a:lnTo>
                    <a:lnTo>
                      <a:pt x="104354" y="110817"/>
                    </a:lnTo>
                    <a:lnTo>
                      <a:pt x="107903" y="110817"/>
                    </a:lnTo>
                    <a:lnTo>
                      <a:pt x="108387" y="110817"/>
                    </a:lnTo>
                    <a:lnTo>
                      <a:pt x="108548" y="108918"/>
                    </a:lnTo>
                    <a:lnTo>
                      <a:pt x="110161" y="108601"/>
                    </a:lnTo>
                    <a:lnTo>
                      <a:pt x="110645" y="108918"/>
                    </a:lnTo>
                    <a:lnTo>
                      <a:pt x="110645" y="109868"/>
                    </a:lnTo>
                    <a:lnTo>
                      <a:pt x="112419" y="111134"/>
                    </a:lnTo>
                    <a:lnTo>
                      <a:pt x="114193" y="115250"/>
                    </a:lnTo>
                    <a:lnTo>
                      <a:pt x="114838" y="115567"/>
                    </a:lnTo>
                    <a:lnTo>
                      <a:pt x="114838" y="114617"/>
                    </a:lnTo>
                    <a:lnTo>
                      <a:pt x="115967" y="115250"/>
                    </a:lnTo>
                    <a:lnTo>
                      <a:pt x="115967" y="115883"/>
                    </a:lnTo>
                    <a:lnTo>
                      <a:pt x="116129" y="115883"/>
                    </a:lnTo>
                    <a:lnTo>
                      <a:pt x="115967" y="116517"/>
                    </a:lnTo>
                    <a:lnTo>
                      <a:pt x="117741" y="117467"/>
                    </a:lnTo>
                    <a:lnTo>
                      <a:pt x="119354" y="119683"/>
                    </a:lnTo>
                    <a:lnTo>
                      <a:pt x="119838" y="118733"/>
                    </a:lnTo>
                    <a:lnTo>
                      <a:pt x="119838" y="109868"/>
                    </a:lnTo>
                    <a:lnTo>
                      <a:pt x="119838" y="108918"/>
                    </a:lnTo>
                    <a:lnTo>
                      <a:pt x="119838" y="107968"/>
                    </a:lnTo>
                    <a:lnTo>
                      <a:pt x="119838" y="107018"/>
                    </a:lnTo>
                    <a:lnTo>
                      <a:pt x="119838" y="101952"/>
                    </a:lnTo>
                    <a:lnTo>
                      <a:pt x="119838" y="99736"/>
                    </a:lnTo>
                    <a:lnTo>
                      <a:pt x="119838" y="97519"/>
                    </a:lnTo>
                    <a:lnTo>
                      <a:pt x="119838" y="89920"/>
                    </a:lnTo>
                    <a:lnTo>
                      <a:pt x="119516" y="88021"/>
                    </a:lnTo>
                    <a:lnTo>
                      <a:pt x="119516" y="83905"/>
                    </a:lnTo>
                    <a:lnTo>
                      <a:pt x="119516" y="82005"/>
                    </a:lnTo>
                    <a:lnTo>
                      <a:pt x="119516" y="80738"/>
                    </a:lnTo>
                    <a:lnTo>
                      <a:pt x="119516" y="75356"/>
                    </a:lnTo>
                    <a:lnTo>
                      <a:pt x="119516" y="73456"/>
                    </a:lnTo>
                    <a:lnTo>
                      <a:pt x="119516" y="62691"/>
                    </a:lnTo>
                    <a:lnTo>
                      <a:pt x="119354" y="58258"/>
                    </a:lnTo>
                    <a:lnTo>
                      <a:pt x="119354" y="57625"/>
                    </a:lnTo>
                    <a:lnTo>
                      <a:pt x="119354" y="57308"/>
                    </a:lnTo>
                    <a:lnTo>
                      <a:pt x="119516" y="57308"/>
                    </a:lnTo>
                    <a:lnTo>
                      <a:pt x="119354" y="57308"/>
                    </a:lnTo>
                    <a:lnTo>
                      <a:pt x="119032" y="53825"/>
                    </a:lnTo>
                    <a:lnTo>
                      <a:pt x="119032" y="53192"/>
                    </a:lnTo>
                    <a:lnTo>
                      <a:pt x="118709" y="48759"/>
                    </a:lnTo>
                    <a:lnTo>
                      <a:pt x="118709" y="47493"/>
                    </a:lnTo>
                    <a:lnTo>
                      <a:pt x="118709" y="46543"/>
                    </a:lnTo>
                    <a:lnTo>
                      <a:pt x="118387" y="44960"/>
                    </a:lnTo>
                    <a:lnTo>
                      <a:pt x="118225" y="43060"/>
                    </a:lnTo>
                    <a:lnTo>
                      <a:pt x="117903" y="40844"/>
                    </a:lnTo>
                    <a:lnTo>
                      <a:pt x="117580" y="32928"/>
                    </a:lnTo>
                    <a:lnTo>
                      <a:pt x="117258" y="31978"/>
                    </a:lnTo>
                    <a:lnTo>
                      <a:pt x="117096" y="30712"/>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7" name="Shape 108" descr="South Dakota has a goal, 10 percent by 2015." title="South Dakota">
                <a:extLst>
                  <a:ext uri="{FF2B5EF4-FFF2-40B4-BE49-F238E27FC236}">
                    <a16:creationId xmlns:a16="http://schemas.microsoft.com/office/drawing/2014/main" id="{3FB8E4CD-3EC8-7F4F-8B30-2F9E00552F09}"/>
                  </a:ext>
                </a:extLst>
              </p:cNvPr>
              <p:cNvSpPr/>
              <p:nvPr/>
            </p:nvSpPr>
            <p:spPr>
              <a:xfrm>
                <a:off x="3882198" y="1961592"/>
                <a:ext cx="965410" cy="601999"/>
              </a:xfrm>
              <a:custGeom>
                <a:avLst/>
                <a:gdLst/>
                <a:ahLst/>
                <a:cxnLst/>
                <a:rect l="0" t="0" r="0" b="0"/>
                <a:pathLst>
                  <a:path w="120000" h="120000" extrusionOk="0">
                    <a:moveTo>
                      <a:pt x="108419" y="109175"/>
                    </a:moveTo>
                    <a:lnTo>
                      <a:pt x="108818" y="110103"/>
                    </a:lnTo>
                    <a:lnTo>
                      <a:pt x="110615" y="110412"/>
                    </a:lnTo>
                    <a:lnTo>
                      <a:pt x="113810" y="112268"/>
                    </a:lnTo>
                    <a:lnTo>
                      <a:pt x="115607" y="115360"/>
                    </a:lnTo>
                    <a:lnTo>
                      <a:pt x="116605" y="118144"/>
                    </a:lnTo>
                    <a:lnTo>
                      <a:pt x="118402" y="119072"/>
                    </a:lnTo>
                    <a:lnTo>
                      <a:pt x="119800" y="119690"/>
                    </a:lnTo>
                    <a:lnTo>
                      <a:pt x="119201" y="119072"/>
                    </a:lnTo>
                    <a:lnTo>
                      <a:pt x="118801" y="116907"/>
                    </a:lnTo>
                    <a:lnTo>
                      <a:pt x="118801" y="115979"/>
                    </a:lnTo>
                    <a:lnTo>
                      <a:pt x="116605" y="112268"/>
                    </a:lnTo>
                    <a:lnTo>
                      <a:pt x="118003" y="105463"/>
                    </a:lnTo>
                    <a:lnTo>
                      <a:pt x="118602" y="103608"/>
                    </a:lnTo>
                    <a:lnTo>
                      <a:pt x="118602" y="100515"/>
                    </a:lnTo>
                    <a:lnTo>
                      <a:pt x="119201" y="99278"/>
                    </a:lnTo>
                    <a:lnTo>
                      <a:pt x="119400" y="98041"/>
                    </a:lnTo>
                    <a:lnTo>
                      <a:pt x="118602" y="94639"/>
                    </a:lnTo>
                    <a:lnTo>
                      <a:pt x="117803" y="93711"/>
                    </a:lnTo>
                    <a:lnTo>
                      <a:pt x="118003" y="89381"/>
                    </a:lnTo>
                    <a:lnTo>
                      <a:pt x="117004" y="85670"/>
                    </a:lnTo>
                    <a:lnTo>
                      <a:pt x="118402" y="85670"/>
                    </a:lnTo>
                    <a:lnTo>
                      <a:pt x="119201" y="85670"/>
                    </a:lnTo>
                    <a:lnTo>
                      <a:pt x="119201" y="81340"/>
                    </a:lnTo>
                    <a:lnTo>
                      <a:pt x="119201" y="77010"/>
                    </a:lnTo>
                    <a:lnTo>
                      <a:pt x="119201" y="73608"/>
                    </a:lnTo>
                    <a:lnTo>
                      <a:pt x="118801" y="68969"/>
                    </a:lnTo>
                    <a:lnTo>
                      <a:pt x="118801" y="64639"/>
                    </a:lnTo>
                    <a:lnTo>
                      <a:pt x="118801" y="62164"/>
                    </a:lnTo>
                    <a:lnTo>
                      <a:pt x="118801" y="51030"/>
                    </a:lnTo>
                    <a:lnTo>
                      <a:pt x="118801" y="47938"/>
                    </a:lnTo>
                    <a:lnTo>
                      <a:pt x="118801" y="41752"/>
                    </a:lnTo>
                    <a:lnTo>
                      <a:pt x="118801" y="36185"/>
                    </a:lnTo>
                    <a:lnTo>
                      <a:pt x="118602" y="26597"/>
                    </a:lnTo>
                    <a:lnTo>
                      <a:pt x="118402" y="24432"/>
                    </a:lnTo>
                    <a:lnTo>
                      <a:pt x="117803" y="22886"/>
                    </a:lnTo>
                    <a:lnTo>
                      <a:pt x="115806" y="21649"/>
                    </a:lnTo>
                    <a:lnTo>
                      <a:pt x="112412" y="15773"/>
                    </a:lnTo>
                    <a:lnTo>
                      <a:pt x="112412" y="14845"/>
                    </a:lnTo>
                    <a:lnTo>
                      <a:pt x="115607" y="10515"/>
                    </a:lnTo>
                    <a:lnTo>
                      <a:pt x="116605" y="4020"/>
                    </a:lnTo>
                    <a:lnTo>
                      <a:pt x="113810" y="4020"/>
                    </a:lnTo>
                    <a:lnTo>
                      <a:pt x="110016" y="4639"/>
                    </a:lnTo>
                    <a:lnTo>
                      <a:pt x="106622" y="4639"/>
                    </a:lnTo>
                    <a:lnTo>
                      <a:pt x="106422" y="4639"/>
                    </a:lnTo>
                    <a:lnTo>
                      <a:pt x="102628" y="4639"/>
                    </a:lnTo>
                    <a:lnTo>
                      <a:pt x="95440" y="4639"/>
                    </a:lnTo>
                    <a:lnTo>
                      <a:pt x="95041" y="4639"/>
                    </a:lnTo>
                    <a:lnTo>
                      <a:pt x="94841" y="4639"/>
                    </a:lnTo>
                    <a:lnTo>
                      <a:pt x="91247" y="4639"/>
                    </a:lnTo>
                    <a:lnTo>
                      <a:pt x="89251" y="4639"/>
                    </a:lnTo>
                    <a:lnTo>
                      <a:pt x="84059" y="4020"/>
                    </a:lnTo>
                    <a:lnTo>
                      <a:pt x="83460" y="4020"/>
                    </a:lnTo>
                    <a:lnTo>
                      <a:pt x="79866" y="4020"/>
                    </a:lnTo>
                    <a:lnTo>
                      <a:pt x="76073" y="4020"/>
                    </a:lnTo>
                    <a:lnTo>
                      <a:pt x="70482" y="4020"/>
                    </a:lnTo>
                    <a:lnTo>
                      <a:pt x="69084" y="4020"/>
                    </a:lnTo>
                    <a:lnTo>
                      <a:pt x="66489" y="4020"/>
                    </a:lnTo>
                    <a:lnTo>
                      <a:pt x="64692" y="4020"/>
                    </a:lnTo>
                    <a:lnTo>
                      <a:pt x="64692" y="3711"/>
                    </a:lnTo>
                    <a:lnTo>
                      <a:pt x="57504" y="3402"/>
                    </a:lnTo>
                    <a:lnTo>
                      <a:pt x="57104" y="3402"/>
                    </a:lnTo>
                    <a:lnTo>
                      <a:pt x="56905" y="3402"/>
                    </a:lnTo>
                    <a:lnTo>
                      <a:pt x="47720" y="3402"/>
                    </a:lnTo>
                    <a:lnTo>
                      <a:pt x="45923" y="2783"/>
                    </a:lnTo>
                    <a:lnTo>
                      <a:pt x="34542" y="2474"/>
                    </a:lnTo>
                    <a:lnTo>
                      <a:pt x="32545" y="2474"/>
                    </a:lnTo>
                    <a:lnTo>
                      <a:pt x="26955" y="1546"/>
                    </a:lnTo>
                    <a:lnTo>
                      <a:pt x="20366" y="1237"/>
                    </a:lnTo>
                    <a:lnTo>
                      <a:pt x="19567" y="1237"/>
                    </a:lnTo>
                    <a:lnTo>
                      <a:pt x="9783" y="309"/>
                    </a:lnTo>
                    <a:lnTo>
                      <a:pt x="4392" y="309"/>
                    </a:lnTo>
                    <a:lnTo>
                      <a:pt x="3594" y="0"/>
                    </a:lnTo>
                    <a:lnTo>
                      <a:pt x="3594" y="1855"/>
                    </a:lnTo>
                    <a:lnTo>
                      <a:pt x="3594" y="6185"/>
                    </a:lnTo>
                    <a:lnTo>
                      <a:pt x="2595" y="22886"/>
                    </a:lnTo>
                    <a:lnTo>
                      <a:pt x="2595" y="24432"/>
                    </a:lnTo>
                    <a:lnTo>
                      <a:pt x="2396" y="31237"/>
                    </a:lnTo>
                    <a:lnTo>
                      <a:pt x="2595" y="31546"/>
                    </a:lnTo>
                    <a:lnTo>
                      <a:pt x="2196" y="31546"/>
                    </a:lnTo>
                    <a:lnTo>
                      <a:pt x="1797" y="39896"/>
                    </a:lnTo>
                    <a:lnTo>
                      <a:pt x="1797" y="45773"/>
                    </a:lnTo>
                    <a:lnTo>
                      <a:pt x="1597" y="47938"/>
                    </a:lnTo>
                    <a:lnTo>
                      <a:pt x="1198" y="56597"/>
                    </a:lnTo>
                    <a:lnTo>
                      <a:pt x="1198" y="59072"/>
                    </a:lnTo>
                    <a:lnTo>
                      <a:pt x="1198" y="60000"/>
                    </a:lnTo>
                    <a:lnTo>
                      <a:pt x="998" y="64639"/>
                    </a:lnTo>
                    <a:lnTo>
                      <a:pt x="798" y="69896"/>
                    </a:lnTo>
                    <a:lnTo>
                      <a:pt x="798" y="73298"/>
                    </a:lnTo>
                    <a:lnTo>
                      <a:pt x="399" y="77010"/>
                    </a:lnTo>
                    <a:lnTo>
                      <a:pt x="199" y="81340"/>
                    </a:lnTo>
                    <a:lnTo>
                      <a:pt x="199" y="81649"/>
                    </a:lnTo>
                    <a:lnTo>
                      <a:pt x="199" y="82268"/>
                    </a:lnTo>
                    <a:lnTo>
                      <a:pt x="199" y="85670"/>
                    </a:lnTo>
                    <a:lnTo>
                      <a:pt x="0" y="94329"/>
                    </a:lnTo>
                    <a:lnTo>
                      <a:pt x="0" y="98041"/>
                    </a:lnTo>
                    <a:lnTo>
                      <a:pt x="199" y="98659"/>
                    </a:lnTo>
                    <a:lnTo>
                      <a:pt x="399" y="98659"/>
                    </a:lnTo>
                    <a:lnTo>
                      <a:pt x="8386" y="98969"/>
                    </a:lnTo>
                    <a:lnTo>
                      <a:pt x="12379" y="98969"/>
                    </a:lnTo>
                    <a:lnTo>
                      <a:pt x="12978" y="99278"/>
                    </a:lnTo>
                    <a:lnTo>
                      <a:pt x="16173" y="99896"/>
                    </a:lnTo>
                    <a:lnTo>
                      <a:pt x="18169" y="99896"/>
                    </a:lnTo>
                    <a:lnTo>
                      <a:pt x="18768" y="99896"/>
                    </a:lnTo>
                    <a:lnTo>
                      <a:pt x="19567" y="99896"/>
                    </a:lnTo>
                    <a:lnTo>
                      <a:pt x="24559" y="100206"/>
                    </a:lnTo>
                    <a:lnTo>
                      <a:pt x="28153" y="100515"/>
                    </a:lnTo>
                    <a:lnTo>
                      <a:pt x="30549" y="100515"/>
                    </a:lnTo>
                    <a:lnTo>
                      <a:pt x="35940" y="101134"/>
                    </a:lnTo>
                    <a:lnTo>
                      <a:pt x="36938" y="101134"/>
                    </a:lnTo>
                    <a:lnTo>
                      <a:pt x="44126" y="101443"/>
                    </a:lnTo>
                    <a:lnTo>
                      <a:pt x="50316" y="102061"/>
                    </a:lnTo>
                    <a:lnTo>
                      <a:pt x="55507" y="102061"/>
                    </a:lnTo>
                    <a:lnTo>
                      <a:pt x="60299" y="102061"/>
                    </a:lnTo>
                    <a:lnTo>
                      <a:pt x="70682" y="102371"/>
                    </a:lnTo>
                    <a:lnTo>
                      <a:pt x="75074" y="102371"/>
                    </a:lnTo>
                    <a:lnTo>
                      <a:pt x="87054" y="102680"/>
                    </a:lnTo>
                    <a:lnTo>
                      <a:pt x="89051" y="105773"/>
                    </a:lnTo>
                    <a:lnTo>
                      <a:pt x="90049" y="106701"/>
                    </a:lnTo>
                    <a:lnTo>
                      <a:pt x="90848" y="107010"/>
                    </a:lnTo>
                    <a:lnTo>
                      <a:pt x="92645" y="107938"/>
                    </a:lnTo>
                    <a:lnTo>
                      <a:pt x="95041" y="110412"/>
                    </a:lnTo>
                    <a:lnTo>
                      <a:pt x="97038" y="107010"/>
                    </a:lnTo>
                    <a:lnTo>
                      <a:pt x="100632" y="107938"/>
                    </a:lnTo>
                    <a:lnTo>
                      <a:pt x="101231" y="107938"/>
                    </a:lnTo>
                    <a:lnTo>
                      <a:pt x="102828" y="107010"/>
                    </a:lnTo>
                    <a:lnTo>
                      <a:pt x="103028" y="107628"/>
                    </a:lnTo>
                    <a:lnTo>
                      <a:pt x="107021" y="107010"/>
                    </a:lnTo>
                    <a:lnTo>
                      <a:pt x="108419" y="109175"/>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8" name="Shape 109" descr="Utah has a goal, 20 percent by 2025." title="Utah">
                <a:extLst>
                  <a:ext uri="{FF2B5EF4-FFF2-40B4-BE49-F238E27FC236}">
                    <a16:creationId xmlns:a16="http://schemas.microsoft.com/office/drawing/2014/main" id="{0BC78EFC-3A63-0445-82DE-AB4013E89B65}"/>
                  </a:ext>
                </a:extLst>
              </p:cNvPr>
              <p:cNvSpPr/>
              <p:nvPr/>
            </p:nvSpPr>
            <p:spPr>
              <a:xfrm>
                <a:off x="2460870" y="2486646"/>
                <a:ext cx="752630" cy="931176"/>
              </a:xfrm>
              <a:custGeom>
                <a:avLst/>
                <a:gdLst/>
                <a:ahLst/>
                <a:cxnLst/>
                <a:rect l="0" t="0" r="0" b="0"/>
                <a:pathLst>
                  <a:path w="120000" h="120000" extrusionOk="0">
                    <a:moveTo>
                      <a:pt x="4851" y="83138"/>
                    </a:moveTo>
                    <a:lnTo>
                      <a:pt x="3063" y="91552"/>
                    </a:lnTo>
                    <a:lnTo>
                      <a:pt x="3063" y="91752"/>
                    </a:lnTo>
                    <a:lnTo>
                      <a:pt x="2297" y="95158"/>
                    </a:lnTo>
                    <a:lnTo>
                      <a:pt x="1531" y="98764"/>
                    </a:lnTo>
                    <a:lnTo>
                      <a:pt x="0" y="105976"/>
                    </a:lnTo>
                    <a:lnTo>
                      <a:pt x="0" y="108180"/>
                    </a:lnTo>
                    <a:lnTo>
                      <a:pt x="6638" y="109181"/>
                    </a:lnTo>
                    <a:lnTo>
                      <a:pt x="14042" y="109983"/>
                    </a:lnTo>
                    <a:lnTo>
                      <a:pt x="24255" y="111385"/>
                    </a:lnTo>
                    <a:lnTo>
                      <a:pt x="25021" y="111385"/>
                    </a:lnTo>
                    <a:lnTo>
                      <a:pt x="27829" y="111585"/>
                    </a:lnTo>
                    <a:lnTo>
                      <a:pt x="31914" y="112186"/>
                    </a:lnTo>
                    <a:lnTo>
                      <a:pt x="49021" y="113789"/>
                    </a:lnTo>
                    <a:lnTo>
                      <a:pt x="54638" y="114590"/>
                    </a:lnTo>
                    <a:lnTo>
                      <a:pt x="56425" y="114590"/>
                    </a:lnTo>
                    <a:lnTo>
                      <a:pt x="60000" y="114991"/>
                    </a:lnTo>
                    <a:lnTo>
                      <a:pt x="65617" y="115592"/>
                    </a:lnTo>
                    <a:lnTo>
                      <a:pt x="70978" y="115993"/>
                    </a:lnTo>
                    <a:lnTo>
                      <a:pt x="76595" y="116594"/>
                    </a:lnTo>
                    <a:lnTo>
                      <a:pt x="76851" y="116994"/>
                    </a:lnTo>
                    <a:lnTo>
                      <a:pt x="86808" y="117796"/>
                    </a:lnTo>
                    <a:lnTo>
                      <a:pt x="94978" y="118597"/>
                    </a:lnTo>
                    <a:lnTo>
                      <a:pt x="97787" y="118797"/>
                    </a:lnTo>
                    <a:lnTo>
                      <a:pt x="107489" y="119799"/>
                    </a:lnTo>
                    <a:lnTo>
                      <a:pt x="109021" y="109181"/>
                    </a:lnTo>
                    <a:lnTo>
                      <a:pt x="109276" y="108781"/>
                    </a:lnTo>
                    <a:lnTo>
                      <a:pt x="109787" y="103171"/>
                    </a:lnTo>
                    <a:lnTo>
                      <a:pt x="110553" y="100166"/>
                    </a:lnTo>
                    <a:lnTo>
                      <a:pt x="110553" y="97762"/>
                    </a:lnTo>
                    <a:lnTo>
                      <a:pt x="111063" y="94357"/>
                    </a:lnTo>
                    <a:lnTo>
                      <a:pt x="111063" y="94156"/>
                    </a:lnTo>
                    <a:lnTo>
                      <a:pt x="111063" y="91752"/>
                    </a:lnTo>
                    <a:lnTo>
                      <a:pt x="111829" y="86744"/>
                    </a:lnTo>
                    <a:lnTo>
                      <a:pt x="112595" y="81335"/>
                    </a:lnTo>
                    <a:lnTo>
                      <a:pt x="113617" y="75926"/>
                    </a:lnTo>
                    <a:lnTo>
                      <a:pt x="114638" y="67913"/>
                    </a:lnTo>
                    <a:lnTo>
                      <a:pt x="115148" y="65108"/>
                    </a:lnTo>
                    <a:lnTo>
                      <a:pt x="115404" y="62303"/>
                    </a:lnTo>
                    <a:lnTo>
                      <a:pt x="115404" y="61502"/>
                    </a:lnTo>
                    <a:lnTo>
                      <a:pt x="116170" y="56694"/>
                    </a:lnTo>
                    <a:lnTo>
                      <a:pt x="116425" y="54290"/>
                    </a:lnTo>
                    <a:lnTo>
                      <a:pt x="117191" y="49282"/>
                    </a:lnTo>
                    <a:lnTo>
                      <a:pt x="117957" y="44474"/>
                    </a:lnTo>
                    <a:lnTo>
                      <a:pt x="118468" y="40267"/>
                    </a:lnTo>
                    <a:lnTo>
                      <a:pt x="118468" y="40066"/>
                    </a:lnTo>
                    <a:lnTo>
                      <a:pt x="118978" y="37863"/>
                    </a:lnTo>
                    <a:lnTo>
                      <a:pt x="119234" y="35058"/>
                    </a:lnTo>
                    <a:lnTo>
                      <a:pt x="119744" y="32253"/>
                    </a:lnTo>
                    <a:lnTo>
                      <a:pt x="110553" y="31452"/>
                    </a:lnTo>
                    <a:lnTo>
                      <a:pt x="109787" y="31452"/>
                    </a:lnTo>
                    <a:lnTo>
                      <a:pt x="100085" y="30450"/>
                    </a:lnTo>
                    <a:lnTo>
                      <a:pt x="99063" y="30450"/>
                    </a:lnTo>
                    <a:lnTo>
                      <a:pt x="94468" y="30250"/>
                    </a:lnTo>
                    <a:lnTo>
                      <a:pt x="78638" y="28647"/>
                    </a:lnTo>
                    <a:lnTo>
                      <a:pt x="79404" y="23038"/>
                    </a:lnTo>
                    <a:lnTo>
                      <a:pt x="80170" y="18831"/>
                    </a:lnTo>
                    <a:lnTo>
                      <a:pt x="80425" y="17429"/>
                    </a:lnTo>
                    <a:lnTo>
                      <a:pt x="80680" y="15826"/>
                    </a:lnTo>
                    <a:lnTo>
                      <a:pt x="81191" y="12220"/>
                    </a:lnTo>
                    <a:lnTo>
                      <a:pt x="81702" y="10417"/>
                    </a:lnTo>
                    <a:lnTo>
                      <a:pt x="82212" y="6611"/>
                    </a:lnTo>
                    <a:lnTo>
                      <a:pt x="74297" y="6010"/>
                    </a:lnTo>
                    <a:lnTo>
                      <a:pt x="74042" y="6010"/>
                    </a:lnTo>
                    <a:lnTo>
                      <a:pt x="72510" y="5809"/>
                    </a:lnTo>
                    <a:lnTo>
                      <a:pt x="68170" y="5208"/>
                    </a:lnTo>
                    <a:lnTo>
                      <a:pt x="63063" y="4607"/>
                    </a:lnTo>
                    <a:lnTo>
                      <a:pt x="60510" y="4607"/>
                    </a:lnTo>
                    <a:lnTo>
                      <a:pt x="59489" y="4407"/>
                    </a:lnTo>
                    <a:lnTo>
                      <a:pt x="59234" y="4407"/>
                    </a:lnTo>
                    <a:lnTo>
                      <a:pt x="59234" y="4006"/>
                    </a:lnTo>
                    <a:lnTo>
                      <a:pt x="42893" y="2404"/>
                    </a:lnTo>
                    <a:lnTo>
                      <a:pt x="37787" y="1803"/>
                    </a:lnTo>
                    <a:lnTo>
                      <a:pt x="27829" y="1001"/>
                    </a:lnTo>
                    <a:lnTo>
                      <a:pt x="21702" y="0"/>
                    </a:lnTo>
                    <a:lnTo>
                      <a:pt x="21446" y="2404"/>
                    </a:lnTo>
                    <a:lnTo>
                      <a:pt x="18893" y="14424"/>
                    </a:lnTo>
                    <a:lnTo>
                      <a:pt x="17617" y="21636"/>
                    </a:lnTo>
                    <a:lnTo>
                      <a:pt x="15829" y="29649"/>
                    </a:lnTo>
                    <a:lnTo>
                      <a:pt x="14297" y="35659"/>
                    </a:lnTo>
                    <a:lnTo>
                      <a:pt x="13276" y="40667"/>
                    </a:lnTo>
                    <a:lnTo>
                      <a:pt x="13021" y="43071"/>
                    </a:lnTo>
                    <a:lnTo>
                      <a:pt x="12510" y="45075"/>
                    </a:lnTo>
                    <a:lnTo>
                      <a:pt x="12000" y="48280"/>
                    </a:lnTo>
                    <a:lnTo>
                      <a:pt x="10723" y="53088"/>
                    </a:lnTo>
                    <a:lnTo>
                      <a:pt x="10723" y="53889"/>
                    </a:lnTo>
                    <a:lnTo>
                      <a:pt x="7659" y="67913"/>
                    </a:lnTo>
                    <a:lnTo>
                      <a:pt x="7404" y="71719"/>
                    </a:lnTo>
                    <a:lnTo>
                      <a:pt x="6893" y="72921"/>
                    </a:lnTo>
                    <a:lnTo>
                      <a:pt x="6638" y="73923"/>
                    </a:lnTo>
                    <a:lnTo>
                      <a:pt x="6127" y="75726"/>
                    </a:lnTo>
                    <a:lnTo>
                      <a:pt x="5106" y="80133"/>
                    </a:lnTo>
                    <a:lnTo>
                      <a:pt x="4851" y="8313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49" name="Shape 110" descr="Vermont has a goal, renewable energy must meet  any increase in retail energy sales by 2012" title="Vermont">
                <a:extLst>
                  <a:ext uri="{FF2B5EF4-FFF2-40B4-BE49-F238E27FC236}">
                    <a16:creationId xmlns:a16="http://schemas.microsoft.com/office/drawing/2014/main" id="{A8B936D0-6230-0E45-8EB3-9FDC5D3C27C5}"/>
                  </a:ext>
                </a:extLst>
              </p:cNvPr>
              <p:cNvSpPr/>
              <p:nvPr/>
            </p:nvSpPr>
            <p:spPr>
              <a:xfrm>
                <a:off x="7649843" y="1730099"/>
                <a:ext cx="235427" cy="424507"/>
              </a:xfrm>
              <a:custGeom>
                <a:avLst/>
                <a:gdLst/>
                <a:ahLst/>
                <a:cxnLst/>
                <a:rect l="0" t="0" r="0" b="0"/>
                <a:pathLst>
                  <a:path w="120000" h="120000" extrusionOk="0">
                    <a:moveTo>
                      <a:pt x="25479" y="73406"/>
                    </a:moveTo>
                    <a:lnTo>
                      <a:pt x="24657" y="80000"/>
                    </a:lnTo>
                    <a:lnTo>
                      <a:pt x="31232" y="78681"/>
                    </a:lnTo>
                    <a:lnTo>
                      <a:pt x="41917" y="92747"/>
                    </a:lnTo>
                    <a:lnTo>
                      <a:pt x="42739" y="95824"/>
                    </a:lnTo>
                    <a:lnTo>
                      <a:pt x="45205" y="101538"/>
                    </a:lnTo>
                    <a:lnTo>
                      <a:pt x="48493" y="110329"/>
                    </a:lnTo>
                    <a:lnTo>
                      <a:pt x="50958" y="115164"/>
                    </a:lnTo>
                    <a:lnTo>
                      <a:pt x="52602" y="119560"/>
                    </a:lnTo>
                    <a:lnTo>
                      <a:pt x="52602" y="118681"/>
                    </a:lnTo>
                    <a:lnTo>
                      <a:pt x="65753" y="117362"/>
                    </a:lnTo>
                    <a:lnTo>
                      <a:pt x="67397" y="117362"/>
                    </a:lnTo>
                    <a:lnTo>
                      <a:pt x="69041" y="117362"/>
                    </a:lnTo>
                    <a:lnTo>
                      <a:pt x="69041" y="116923"/>
                    </a:lnTo>
                    <a:lnTo>
                      <a:pt x="69863" y="116923"/>
                    </a:lnTo>
                    <a:lnTo>
                      <a:pt x="74794" y="116923"/>
                    </a:lnTo>
                    <a:lnTo>
                      <a:pt x="85479" y="115164"/>
                    </a:lnTo>
                    <a:lnTo>
                      <a:pt x="101917" y="113846"/>
                    </a:lnTo>
                    <a:lnTo>
                      <a:pt x="104383" y="113406"/>
                    </a:lnTo>
                    <a:lnTo>
                      <a:pt x="95342" y="103736"/>
                    </a:lnTo>
                    <a:lnTo>
                      <a:pt x="96986" y="100659"/>
                    </a:lnTo>
                    <a:lnTo>
                      <a:pt x="95342" y="92747"/>
                    </a:lnTo>
                    <a:lnTo>
                      <a:pt x="95342" y="89670"/>
                    </a:lnTo>
                    <a:lnTo>
                      <a:pt x="91232" y="77362"/>
                    </a:lnTo>
                    <a:lnTo>
                      <a:pt x="90410" y="73406"/>
                    </a:lnTo>
                    <a:lnTo>
                      <a:pt x="92876" y="72087"/>
                    </a:lnTo>
                    <a:lnTo>
                      <a:pt x="91232" y="70769"/>
                    </a:lnTo>
                    <a:lnTo>
                      <a:pt x="93698" y="64615"/>
                    </a:lnTo>
                    <a:lnTo>
                      <a:pt x="96986" y="62857"/>
                    </a:lnTo>
                    <a:lnTo>
                      <a:pt x="96986" y="51868"/>
                    </a:lnTo>
                    <a:lnTo>
                      <a:pt x="99452" y="45274"/>
                    </a:lnTo>
                    <a:lnTo>
                      <a:pt x="96986" y="43956"/>
                    </a:lnTo>
                    <a:lnTo>
                      <a:pt x="95342" y="40000"/>
                    </a:lnTo>
                    <a:lnTo>
                      <a:pt x="96986" y="35604"/>
                    </a:lnTo>
                    <a:lnTo>
                      <a:pt x="106027" y="32967"/>
                    </a:lnTo>
                    <a:lnTo>
                      <a:pt x="107671" y="32087"/>
                    </a:lnTo>
                    <a:lnTo>
                      <a:pt x="109315" y="30329"/>
                    </a:lnTo>
                    <a:lnTo>
                      <a:pt x="119178" y="24175"/>
                    </a:lnTo>
                    <a:lnTo>
                      <a:pt x="109315" y="13186"/>
                    </a:lnTo>
                    <a:lnTo>
                      <a:pt x="114246" y="4835"/>
                    </a:lnTo>
                    <a:lnTo>
                      <a:pt x="110958" y="0"/>
                    </a:lnTo>
                    <a:lnTo>
                      <a:pt x="87945" y="3956"/>
                    </a:lnTo>
                    <a:lnTo>
                      <a:pt x="48493" y="8791"/>
                    </a:lnTo>
                    <a:lnTo>
                      <a:pt x="9041" y="14505"/>
                    </a:lnTo>
                    <a:lnTo>
                      <a:pt x="4931" y="14945"/>
                    </a:lnTo>
                    <a:lnTo>
                      <a:pt x="0" y="15384"/>
                    </a:lnTo>
                    <a:lnTo>
                      <a:pt x="821" y="22417"/>
                    </a:lnTo>
                    <a:lnTo>
                      <a:pt x="7397" y="35604"/>
                    </a:lnTo>
                    <a:lnTo>
                      <a:pt x="7397" y="36043"/>
                    </a:lnTo>
                    <a:lnTo>
                      <a:pt x="9863" y="36923"/>
                    </a:lnTo>
                    <a:lnTo>
                      <a:pt x="13150" y="38681"/>
                    </a:lnTo>
                    <a:lnTo>
                      <a:pt x="18082" y="49670"/>
                    </a:lnTo>
                    <a:lnTo>
                      <a:pt x="13972" y="53626"/>
                    </a:lnTo>
                    <a:lnTo>
                      <a:pt x="13972" y="59340"/>
                    </a:lnTo>
                    <a:lnTo>
                      <a:pt x="23835" y="71208"/>
                    </a:lnTo>
                    <a:lnTo>
                      <a:pt x="25479" y="73406"/>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0" name="Shape 111" descr="Virginia, 15 percent by 2025." title="Virginia">
                <a:extLst>
                  <a:ext uri="{FF2B5EF4-FFF2-40B4-BE49-F238E27FC236}">
                    <a16:creationId xmlns:a16="http://schemas.microsoft.com/office/drawing/2014/main" id="{88C288A2-961A-3D4C-B956-7547DD0C007E}"/>
                  </a:ext>
                </a:extLst>
              </p:cNvPr>
              <p:cNvSpPr/>
              <p:nvPr/>
            </p:nvSpPr>
            <p:spPr>
              <a:xfrm>
                <a:off x="6606922" y="2830485"/>
                <a:ext cx="1063373" cy="598839"/>
              </a:xfrm>
              <a:custGeom>
                <a:avLst/>
                <a:gdLst/>
                <a:ahLst/>
                <a:cxnLst/>
                <a:rect l="0" t="0" r="0" b="0"/>
                <a:pathLst>
                  <a:path w="120000" h="120000" extrusionOk="0">
                    <a:moveTo>
                      <a:pt x="109140" y="66562"/>
                    </a:moveTo>
                    <a:lnTo>
                      <a:pt x="109321" y="67187"/>
                    </a:lnTo>
                    <a:lnTo>
                      <a:pt x="109683" y="66562"/>
                    </a:lnTo>
                    <a:lnTo>
                      <a:pt x="110950" y="67812"/>
                    </a:lnTo>
                    <a:lnTo>
                      <a:pt x="111493" y="71875"/>
                    </a:lnTo>
                    <a:lnTo>
                      <a:pt x="111493" y="72187"/>
                    </a:lnTo>
                    <a:lnTo>
                      <a:pt x="111493" y="72812"/>
                    </a:lnTo>
                    <a:lnTo>
                      <a:pt x="112217" y="73125"/>
                    </a:lnTo>
                    <a:lnTo>
                      <a:pt x="113484" y="73125"/>
                    </a:lnTo>
                    <a:lnTo>
                      <a:pt x="114389" y="73437"/>
                    </a:lnTo>
                    <a:lnTo>
                      <a:pt x="116199" y="72187"/>
                    </a:lnTo>
                    <a:lnTo>
                      <a:pt x="119819" y="84375"/>
                    </a:lnTo>
                    <a:lnTo>
                      <a:pt x="117647" y="84687"/>
                    </a:lnTo>
                    <a:lnTo>
                      <a:pt x="116018" y="85625"/>
                    </a:lnTo>
                    <a:lnTo>
                      <a:pt x="114027" y="86562"/>
                    </a:lnTo>
                    <a:lnTo>
                      <a:pt x="113665" y="86562"/>
                    </a:lnTo>
                    <a:lnTo>
                      <a:pt x="113122" y="86562"/>
                    </a:lnTo>
                    <a:lnTo>
                      <a:pt x="112760" y="86875"/>
                    </a:lnTo>
                    <a:lnTo>
                      <a:pt x="112217" y="86875"/>
                    </a:lnTo>
                    <a:lnTo>
                      <a:pt x="110407" y="87812"/>
                    </a:lnTo>
                    <a:lnTo>
                      <a:pt x="110226" y="87812"/>
                    </a:lnTo>
                    <a:lnTo>
                      <a:pt x="109683" y="87812"/>
                    </a:lnTo>
                    <a:lnTo>
                      <a:pt x="106425" y="89062"/>
                    </a:lnTo>
                    <a:lnTo>
                      <a:pt x="104434" y="90000"/>
                    </a:lnTo>
                    <a:lnTo>
                      <a:pt x="103891" y="90000"/>
                    </a:lnTo>
                    <a:lnTo>
                      <a:pt x="101176" y="91250"/>
                    </a:lnTo>
                    <a:lnTo>
                      <a:pt x="100633" y="91875"/>
                    </a:lnTo>
                    <a:lnTo>
                      <a:pt x="100090" y="91875"/>
                    </a:lnTo>
                    <a:lnTo>
                      <a:pt x="98823" y="92187"/>
                    </a:lnTo>
                    <a:lnTo>
                      <a:pt x="98099" y="92187"/>
                    </a:lnTo>
                    <a:lnTo>
                      <a:pt x="94298" y="94062"/>
                    </a:lnTo>
                    <a:lnTo>
                      <a:pt x="93755" y="94062"/>
                    </a:lnTo>
                    <a:lnTo>
                      <a:pt x="91040" y="94687"/>
                    </a:lnTo>
                    <a:lnTo>
                      <a:pt x="90316" y="95312"/>
                    </a:lnTo>
                    <a:lnTo>
                      <a:pt x="89773" y="95312"/>
                    </a:lnTo>
                    <a:lnTo>
                      <a:pt x="88687" y="95625"/>
                    </a:lnTo>
                    <a:lnTo>
                      <a:pt x="87963" y="96250"/>
                    </a:lnTo>
                    <a:lnTo>
                      <a:pt x="87239" y="96250"/>
                    </a:lnTo>
                    <a:lnTo>
                      <a:pt x="86696" y="96562"/>
                    </a:lnTo>
                    <a:lnTo>
                      <a:pt x="83981" y="97500"/>
                    </a:lnTo>
                    <a:lnTo>
                      <a:pt x="83438" y="97500"/>
                    </a:lnTo>
                    <a:lnTo>
                      <a:pt x="82171" y="97812"/>
                    </a:lnTo>
                    <a:lnTo>
                      <a:pt x="81447" y="98437"/>
                    </a:lnTo>
                    <a:lnTo>
                      <a:pt x="80904" y="98437"/>
                    </a:lnTo>
                    <a:lnTo>
                      <a:pt x="80180" y="98750"/>
                    </a:lnTo>
                    <a:lnTo>
                      <a:pt x="79638" y="99062"/>
                    </a:lnTo>
                    <a:lnTo>
                      <a:pt x="77647" y="99687"/>
                    </a:lnTo>
                    <a:lnTo>
                      <a:pt x="76199" y="100000"/>
                    </a:lnTo>
                    <a:lnTo>
                      <a:pt x="76018" y="100000"/>
                    </a:lnTo>
                    <a:lnTo>
                      <a:pt x="75475" y="100312"/>
                    </a:lnTo>
                    <a:lnTo>
                      <a:pt x="75113" y="100312"/>
                    </a:lnTo>
                    <a:lnTo>
                      <a:pt x="74932" y="100312"/>
                    </a:lnTo>
                    <a:lnTo>
                      <a:pt x="74751" y="100312"/>
                    </a:lnTo>
                    <a:lnTo>
                      <a:pt x="69864" y="102187"/>
                    </a:lnTo>
                    <a:lnTo>
                      <a:pt x="68597" y="102500"/>
                    </a:lnTo>
                    <a:lnTo>
                      <a:pt x="68054" y="102500"/>
                    </a:lnTo>
                    <a:lnTo>
                      <a:pt x="66425" y="103437"/>
                    </a:lnTo>
                    <a:lnTo>
                      <a:pt x="64072" y="104062"/>
                    </a:lnTo>
                    <a:lnTo>
                      <a:pt x="63348" y="104375"/>
                    </a:lnTo>
                    <a:lnTo>
                      <a:pt x="62262" y="104375"/>
                    </a:lnTo>
                    <a:lnTo>
                      <a:pt x="60995" y="104687"/>
                    </a:lnTo>
                    <a:lnTo>
                      <a:pt x="58642" y="105625"/>
                    </a:lnTo>
                    <a:lnTo>
                      <a:pt x="56832" y="105937"/>
                    </a:lnTo>
                    <a:lnTo>
                      <a:pt x="56289" y="106562"/>
                    </a:lnTo>
                    <a:lnTo>
                      <a:pt x="56108" y="106562"/>
                    </a:lnTo>
                    <a:lnTo>
                      <a:pt x="54841" y="106875"/>
                    </a:lnTo>
                    <a:lnTo>
                      <a:pt x="51945" y="107500"/>
                    </a:lnTo>
                    <a:lnTo>
                      <a:pt x="49773" y="107812"/>
                    </a:lnTo>
                    <a:lnTo>
                      <a:pt x="49049" y="108125"/>
                    </a:lnTo>
                    <a:lnTo>
                      <a:pt x="47963" y="108125"/>
                    </a:lnTo>
                    <a:lnTo>
                      <a:pt x="47239" y="108750"/>
                    </a:lnTo>
                    <a:lnTo>
                      <a:pt x="45791" y="108750"/>
                    </a:lnTo>
                    <a:lnTo>
                      <a:pt x="44705" y="109062"/>
                    </a:lnTo>
                    <a:lnTo>
                      <a:pt x="43981" y="109687"/>
                    </a:lnTo>
                    <a:lnTo>
                      <a:pt x="43619" y="109687"/>
                    </a:lnTo>
                    <a:lnTo>
                      <a:pt x="43438" y="109687"/>
                    </a:lnTo>
                    <a:lnTo>
                      <a:pt x="43257" y="109687"/>
                    </a:lnTo>
                    <a:lnTo>
                      <a:pt x="42714" y="109687"/>
                    </a:lnTo>
                    <a:lnTo>
                      <a:pt x="40361" y="110000"/>
                    </a:lnTo>
                    <a:lnTo>
                      <a:pt x="36380" y="110937"/>
                    </a:lnTo>
                    <a:lnTo>
                      <a:pt x="35837" y="111250"/>
                    </a:lnTo>
                    <a:lnTo>
                      <a:pt x="34389" y="111875"/>
                    </a:lnTo>
                    <a:lnTo>
                      <a:pt x="33846" y="111875"/>
                    </a:lnTo>
                    <a:lnTo>
                      <a:pt x="31674" y="112187"/>
                    </a:lnTo>
                    <a:lnTo>
                      <a:pt x="30950" y="112187"/>
                    </a:lnTo>
                    <a:lnTo>
                      <a:pt x="31131" y="111250"/>
                    </a:lnTo>
                    <a:lnTo>
                      <a:pt x="29683" y="111875"/>
                    </a:lnTo>
                    <a:lnTo>
                      <a:pt x="28416" y="112187"/>
                    </a:lnTo>
                    <a:lnTo>
                      <a:pt x="26787" y="112187"/>
                    </a:lnTo>
                    <a:lnTo>
                      <a:pt x="26787" y="113125"/>
                    </a:lnTo>
                    <a:lnTo>
                      <a:pt x="23529" y="113750"/>
                    </a:lnTo>
                    <a:lnTo>
                      <a:pt x="22986" y="113750"/>
                    </a:lnTo>
                    <a:lnTo>
                      <a:pt x="22624" y="114375"/>
                    </a:lnTo>
                    <a:lnTo>
                      <a:pt x="22081" y="114375"/>
                    </a:lnTo>
                    <a:lnTo>
                      <a:pt x="21719" y="114375"/>
                    </a:lnTo>
                    <a:lnTo>
                      <a:pt x="21357" y="114687"/>
                    </a:lnTo>
                    <a:lnTo>
                      <a:pt x="20090" y="114687"/>
                    </a:lnTo>
                    <a:lnTo>
                      <a:pt x="18099" y="115312"/>
                    </a:lnTo>
                    <a:lnTo>
                      <a:pt x="16470" y="115937"/>
                    </a:lnTo>
                    <a:lnTo>
                      <a:pt x="16108" y="115937"/>
                    </a:lnTo>
                    <a:lnTo>
                      <a:pt x="15746" y="115937"/>
                    </a:lnTo>
                    <a:lnTo>
                      <a:pt x="13031" y="116875"/>
                    </a:lnTo>
                    <a:lnTo>
                      <a:pt x="12307" y="116875"/>
                    </a:lnTo>
                    <a:lnTo>
                      <a:pt x="10497" y="117500"/>
                    </a:lnTo>
                    <a:lnTo>
                      <a:pt x="6515" y="118125"/>
                    </a:lnTo>
                    <a:lnTo>
                      <a:pt x="6153" y="118125"/>
                    </a:lnTo>
                    <a:lnTo>
                      <a:pt x="3257" y="119062"/>
                    </a:lnTo>
                    <a:lnTo>
                      <a:pt x="904" y="119687"/>
                    </a:lnTo>
                    <a:lnTo>
                      <a:pt x="361" y="119687"/>
                    </a:lnTo>
                    <a:lnTo>
                      <a:pt x="0" y="119687"/>
                    </a:lnTo>
                    <a:lnTo>
                      <a:pt x="723" y="119062"/>
                    </a:lnTo>
                    <a:lnTo>
                      <a:pt x="2352" y="116875"/>
                    </a:lnTo>
                    <a:lnTo>
                      <a:pt x="3257" y="116875"/>
                    </a:lnTo>
                    <a:lnTo>
                      <a:pt x="7963" y="112500"/>
                    </a:lnTo>
                    <a:lnTo>
                      <a:pt x="7963" y="111875"/>
                    </a:lnTo>
                    <a:lnTo>
                      <a:pt x="11221" y="106875"/>
                    </a:lnTo>
                    <a:lnTo>
                      <a:pt x="11221" y="106562"/>
                    </a:lnTo>
                    <a:lnTo>
                      <a:pt x="11221" y="104375"/>
                    </a:lnTo>
                    <a:lnTo>
                      <a:pt x="13031" y="102187"/>
                    </a:lnTo>
                    <a:lnTo>
                      <a:pt x="13212" y="98437"/>
                    </a:lnTo>
                    <a:lnTo>
                      <a:pt x="15203" y="95312"/>
                    </a:lnTo>
                    <a:lnTo>
                      <a:pt x="15565" y="95312"/>
                    </a:lnTo>
                    <a:lnTo>
                      <a:pt x="17013" y="93125"/>
                    </a:lnTo>
                    <a:lnTo>
                      <a:pt x="18099" y="92187"/>
                    </a:lnTo>
                    <a:lnTo>
                      <a:pt x="18823" y="90937"/>
                    </a:lnTo>
                    <a:lnTo>
                      <a:pt x="20271" y="87812"/>
                    </a:lnTo>
                    <a:lnTo>
                      <a:pt x="21719" y="84375"/>
                    </a:lnTo>
                    <a:lnTo>
                      <a:pt x="23348" y="81250"/>
                    </a:lnTo>
                    <a:lnTo>
                      <a:pt x="24072" y="81875"/>
                    </a:lnTo>
                    <a:lnTo>
                      <a:pt x="23529" y="82812"/>
                    </a:lnTo>
                    <a:lnTo>
                      <a:pt x="24253" y="86562"/>
                    </a:lnTo>
                    <a:lnTo>
                      <a:pt x="27873" y="90625"/>
                    </a:lnTo>
                    <a:lnTo>
                      <a:pt x="28778" y="91875"/>
                    </a:lnTo>
                    <a:lnTo>
                      <a:pt x="32217" y="87812"/>
                    </a:lnTo>
                    <a:lnTo>
                      <a:pt x="33122" y="85625"/>
                    </a:lnTo>
                    <a:lnTo>
                      <a:pt x="33846" y="86562"/>
                    </a:lnTo>
                    <a:lnTo>
                      <a:pt x="35113" y="87812"/>
                    </a:lnTo>
                    <a:lnTo>
                      <a:pt x="35656" y="88750"/>
                    </a:lnTo>
                    <a:lnTo>
                      <a:pt x="36923" y="86562"/>
                    </a:lnTo>
                    <a:lnTo>
                      <a:pt x="38914" y="84687"/>
                    </a:lnTo>
                    <a:lnTo>
                      <a:pt x="39095" y="85312"/>
                    </a:lnTo>
                    <a:lnTo>
                      <a:pt x="40904" y="83125"/>
                    </a:lnTo>
                    <a:lnTo>
                      <a:pt x="40361" y="81875"/>
                    </a:lnTo>
                    <a:lnTo>
                      <a:pt x="40361" y="80625"/>
                    </a:lnTo>
                    <a:lnTo>
                      <a:pt x="41990" y="81875"/>
                    </a:lnTo>
                    <a:lnTo>
                      <a:pt x="45972" y="77500"/>
                    </a:lnTo>
                    <a:lnTo>
                      <a:pt x="46515" y="78750"/>
                    </a:lnTo>
                    <a:lnTo>
                      <a:pt x="48506" y="75312"/>
                    </a:lnTo>
                    <a:lnTo>
                      <a:pt x="49230" y="71875"/>
                    </a:lnTo>
                    <a:lnTo>
                      <a:pt x="49411" y="70937"/>
                    </a:lnTo>
                    <a:lnTo>
                      <a:pt x="49049" y="70000"/>
                    </a:lnTo>
                    <a:lnTo>
                      <a:pt x="48506" y="69687"/>
                    </a:lnTo>
                    <a:lnTo>
                      <a:pt x="47963" y="68750"/>
                    </a:lnTo>
                    <a:lnTo>
                      <a:pt x="49049" y="65625"/>
                    </a:lnTo>
                    <a:lnTo>
                      <a:pt x="49411" y="61875"/>
                    </a:lnTo>
                    <a:lnTo>
                      <a:pt x="50678" y="58750"/>
                    </a:lnTo>
                    <a:lnTo>
                      <a:pt x="51583" y="57500"/>
                    </a:lnTo>
                    <a:lnTo>
                      <a:pt x="51583" y="57187"/>
                    </a:lnTo>
                    <a:lnTo>
                      <a:pt x="51945" y="54375"/>
                    </a:lnTo>
                    <a:lnTo>
                      <a:pt x="51945" y="52812"/>
                    </a:lnTo>
                    <a:lnTo>
                      <a:pt x="52850" y="49375"/>
                    </a:lnTo>
                    <a:lnTo>
                      <a:pt x="53755" y="47187"/>
                    </a:lnTo>
                    <a:lnTo>
                      <a:pt x="54117" y="44062"/>
                    </a:lnTo>
                    <a:lnTo>
                      <a:pt x="54298" y="43750"/>
                    </a:lnTo>
                    <a:lnTo>
                      <a:pt x="54841" y="35312"/>
                    </a:lnTo>
                    <a:lnTo>
                      <a:pt x="56108" y="36250"/>
                    </a:lnTo>
                    <a:lnTo>
                      <a:pt x="57737" y="39375"/>
                    </a:lnTo>
                    <a:lnTo>
                      <a:pt x="60271" y="40312"/>
                    </a:lnTo>
                    <a:lnTo>
                      <a:pt x="60995" y="38437"/>
                    </a:lnTo>
                    <a:lnTo>
                      <a:pt x="61538" y="37500"/>
                    </a:lnTo>
                    <a:lnTo>
                      <a:pt x="61538" y="36562"/>
                    </a:lnTo>
                    <a:lnTo>
                      <a:pt x="61538" y="36250"/>
                    </a:lnTo>
                    <a:lnTo>
                      <a:pt x="62805" y="27187"/>
                    </a:lnTo>
                    <a:lnTo>
                      <a:pt x="63529" y="24062"/>
                    </a:lnTo>
                    <a:lnTo>
                      <a:pt x="63529" y="23750"/>
                    </a:lnTo>
                    <a:lnTo>
                      <a:pt x="65882" y="26250"/>
                    </a:lnTo>
                    <a:lnTo>
                      <a:pt x="66787" y="20625"/>
                    </a:lnTo>
                    <a:lnTo>
                      <a:pt x="69321" y="16875"/>
                    </a:lnTo>
                    <a:lnTo>
                      <a:pt x="69321" y="14687"/>
                    </a:lnTo>
                    <a:lnTo>
                      <a:pt x="69864" y="13437"/>
                    </a:lnTo>
                    <a:lnTo>
                      <a:pt x="70588" y="11875"/>
                    </a:lnTo>
                    <a:lnTo>
                      <a:pt x="71131" y="5625"/>
                    </a:lnTo>
                    <a:lnTo>
                      <a:pt x="70950" y="0"/>
                    </a:lnTo>
                    <a:lnTo>
                      <a:pt x="71855" y="625"/>
                    </a:lnTo>
                    <a:lnTo>
                      <a:pt x="72398" y="1250"/>
                    </a:lnTo>
                    <a:lnTo>
                      <a:pt x="72941" y="1875"/>
                    </a:lnTo>
                    <a:lnTo>
                      <a:pt x="74208" y="2812"/>
                    </a:lnTo>
                    <a:lnTo>
                      <a:pt x="74751" y="3437"/>
                    </a:lnTo>
                    <a:lnTo>
                      <a:pt x="76199" y="5000"/>
                    </a:lnTo>
                    <a:lnTo>
                      <a:pt x="76742" y="5625"/>
                    </a:lnTo>
                    <a:lnTo>
                      <a:pt x="76742" y="5937"/>
                    </a:lnTo>
                    <a:lnTo>
                      <a:pt x="79638" y="8437"/>
                    </a:lnTo>
                    <a:lnTo>
                      <a:pt x="80180" y="4062"/>
                    </a:lnTo>
                    <a:lnTo>
                      <a:pt x="80180" y="2812"/>
                    </a:lnTo>
                    <a:lnTo>
                      <a:pt x="80723" y="1562"/>
                    </a:lnTo>
                    <a:lnTo>
                      <a:pt x="81266" y="1250"/>
                    </a:lnTo>
                    <a:lnTo>
                      <a:pt x="81990" y="1562"/>
                    </a:lnTo>
                    <a:lnTo>
                      <a:pt x="84162" y="2812"/>
                    </a:lnTo>
                    <a:lnTo>
                      <a:pt x="85067" y="3750"/>
                    </a:lnTo>
                    <a:lnTo>
                      <a:pt x="84162" y="7187"/>
                    </a:lnTo>
                    <a:lnTo>
                      <a:pt x="86696" y="8437"/>
                    </a:lnTo>
                    <a:lnTo>
                      <a:pt x="87420" y="8437"/>
                    </a:lnTo>
                    <a:lnTo>
                      <a:pt x="88687" y="9062"/>
                    </a:lnTo>
                    <a:lnTo>
                      <a:pt x="88687" y="10312"/>
                    </a:lnTo>
                    <a:lnTo>
                      <a:pt x="90497" y="10625"/>
                    </a:lnTo>
                    <a:lnTo>
                      <a:pt x="91040" y="11562"/>
                    </a:lnTo>
                    <a:lnTo>
                      <a:pt x="92307" y="13437"/>
                    </a:lnTo>
                    <a:lnTo>
                      <a:pt x="92488" y="14062"/>
                    </a:lnTo>
                    <a:lnTo>
                      <a:pt x="92850" y="15937"/>
                    </a:lnTo>
                    <a:lnTo>
                      <a:pt x="92850" y="16250"/>
                    </a:lnTo>
                    <a:lnTo>
                      <a:pt x="93031" y="17187"/>
                    </a:lnTo>
                    <a:lnTo>
                      <a:pt x="92488" y="19062"/>
                    </a:lnTo>
                    <a:lnTo>
                      <a:pt x="92126" y="19687"/>
                    </a:lnTo>
                    <a:lnTo>
                      <a:pt x="91764" y="20312"/>
                    </a:lnTo>
                    <a:lnTo>
                      <a:pt x="92126" y="21562"/>
                    </a:lnTo>
                    <a:lnTo>
                      <a:pt x="91040" y="22500"/>
                    </a:lnTo>
                    <a:lnTo>
                      <a:pt x="91040" y="21875"/>
                    </a:lnTo>
                    <a:lnTo>
                      <a:pt x="90859" y="21875"/>
                    </a:lnTo>
                    <a:lnTo>
                      <a:pt x="90316" y="22500"/>
                    </a:lnTo>
                    <a:lnTo>
                      <a:pt x="90497" y="24687"/>
                    </a:lnTo>
                    <a:lnTo>
                      <a:pt x="89954" y="26875"/>
                    </a:lnTo>
                    <a:lnTo>
                      <a:pt x="89954" y="27187"/>
                    </a:lnTo>
                    <a:lnTo>
                      <a:pt x="89954" y="29375"/>
                    </a:lnTo>
                    <a:lnTo>
                      <a:pt x="91040" y="31875"/>
                    </a:lnTo>
                    <a:lnTo>
                      <a:pt x="91583" y="32500"/>
                    </a:lnTo>
                    <a:lnTo>
                      <a:pt x="94841" y="29375"/>
                    </a:lnTo>
                    <a:lnTo>
                      <a:pt x="95565" y="32812"/>
                    </a:lnTo>
                    <a:lnTo>
                      <a:pt x="96108" y="33125"/>
                    </a:lnTo>
                    <a:lnTo>
                      <a:pt x="96651" y="34687"/>
                    </a:lnTo>
                    <a:lnTo>
                      <a:pt x="97918" y="35312"/>
                    </a:lnTo>
                    <a:lnTo>
                      <a:pt x="101538" y="35000"/>
                    </a:lnTo>
                    <a:lnTo>
                      <a:pt x="103529" y="38437"/>
                    </a:lnTo>
                    <a:lnTo>
                      <a:pt x="108416" y="41562"/>
                    </a:lnTo>
                    <a:lnTo>
                      <a:pt x="107873" y="46562"/>
                    </a:lnTo>
                    <a:lnTo>
                      <a:pt x="108235" y="48750"/>
                    </a:lnTo>
                    <a:lnTo>
                      <a:pt x="108959" y="50625"/>
                    </a:lnTo>
                    <a:lnTo>
                      <a:pt x="105701" y="50937"/>
                    </a:lnTo>
                    <a:lnTo>
                      <a:pt x="103891" y="48125"/>
                    </a:lnTo>
                    <a:lnTo>
                      <a:pt x="102805" y="47187"/>
                    </a:lnTo>
                    <a:lnTo>
                      <a:pt x="100814" y="45000"/>
                    </a:lnTo>
                    <a:lnTo>
                      <a:pt x="100633" y="45000"/>
                    </a:lnTo>
                    <a:lnTo>
                      <a:pt x="101176" y="46562"/>
                    </a:lnTo>
                    <a:lnTo>
                      <a:pt x="102443" y="48125"/>
                    </a:lnTo>
                    <a:lnTo>
                      <a:pt x="103348" y="48437"/>
                    </a:lnTo>
                    <a:lnTo>
                      <a:pt x="104796" y="52187"/>
                    </a:lnTo>
                    <a:lnTo>
                      <a:pt x="107873" y="52812"/>
                    </a:lnTo>
                    <a:lnTo>
                      <a:pt x="108235" y="54375"/>
                    </a:lnTo>
                    <a:lnTo>
                      <a:pt x="108597" y="55312"/>
                    </a:lnTo>
                    <a:lnTo>
                      <a:pt x="109683" y="54375"/>
                    </a:lnTo>
                    <a:lnTo>
                      <a:pt x="110407" y="58750"/>
                    </a:lnTo>
                    <a:lnTo>
                      <a:pt x="108597" y="59687"/>
                    </a:lnTo>
                    <a:lnTo>
                      <a:pt x="108235" y="58750"/>
                    </a:lnTo>
                    <a:lnTo>
                      <a:pt x="107692" y="60000"/>
                    </a:lnTo>
                    <a:lnTo>
                      <a:pt x="109140" y="63125"/>
                    </a:lnTo>
                    <a:lnTo>
                      <a:pt x="107149" y="65000"/>
                    </a:lnTo>
                    <a:lnTo>
                      <a:pt x="107330" y="65000"/>
                    </a:lnTo>
                    <a:lnTo>
                      <a:pt x="109140" y="64375"/>
                    </a:lnTo>
                    <a:lnTo>
                      <a:pt x="109140" y="66562"/>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1" name="Shape 112">
                <a:extLst>
                  <a:ext uri="{FF2B5EF4-FFF2-40B4-BE49-F238E27FC236}">
                    <a16:creationId xmlns:a16="http://schemas.microsoft.com/office/drawing/2014/main" id="{5AEE58E2-21AE-E348-BA34-01FC1F4A296B}"/>
                  </a:ext>
                </a:extLst>
              </p:cNvPr>
              <p:cNvSpPr/>
              <p:nvPr/>
            </p:nvSpPr>
            <p:spPr>
              <a:xfrm>
                <a:off x="7620498" y="2989846"/>
                <a:ext cx="75842" cy="174332"/>
              </a:xfrm>
              <a:custGeom>
                <a:avLst/>
                <a:gdLst/>
                <a:ahLst/>
                <a:cxnLst/>
                <a:rect l="0" t="0" r="0" b="0"/>
                <a:pathLst>
                  <a:path w="120000" h="120000" extrusionOk="0">
                    <a:moveTo>
                      <a:pt x="0" y="65840"/>
                    </a:moveTo>
                    <a:lnTo>
                      <a:pt x="0" y="101946"/>
                    </a:lnTo>
                    <a:lnTo>
                      <a:pt x="22500" y="118938"/>
                    </a:lnTo>
                    <a:lnTo>
                      <a:pt x="22500" y="113628"/>
                    </a:lnTo>
                    <a:lnTo>
                      <a:pt x="30000" y="113628"/>
                    </a:lnTo>
                    <a:lnTo>
                      <a:pt x="27500" y="115752"/>
                    </a:lnTo>
                    <a:lnTo>
                      <a:pt x="47500" y="99823"/>
                    </a:lnTo>
                    <a:lnTo>
                      <a:pt x="62500" y="70088"/>
                    </a:lnTo>
                    <a:lnTo>
                      <a:pt x="77500" y="28672"/>
                    </a:lnTo>
                    <a:lnTo>
                      <a:pt x="85000" y="21238"/>
                    </a:lnTo>
                    <a:lnTo>
                      <a:pt x="97500" y="21238"/>
                    </a:lnTo>
                    <a:lnTo>
                      <a:pt x="117500" y="0"/>
                    </a:lnTo>
                    <a:lnTo>
                      <a:pt x="85000" y="5309"/>
                    </a:lnTo>
                    <a:lnTo>
                      <a:pt x="70000" y="6371"/>
                    </a:lnTo>
                    <a:lnTo>
                      <a:pt x="37500" y="10619"/>
                    </a:lnTo>
                    <a:lnTo>
                      <a:pt x="35000" y="16991"/>
                    </a:lnTo>
                    <a:lnTo>
                      <a:pt x="17500" y="24424"/>
                    </a:lnTo>
                    <a:lnTo>
                      <a:pt x="35000" y="25486"/>
                    </a:lnTo>
                    <a:lnTo>
                      <a:pt x="2500" y="59469"/>
                    </a:lnTo>
                    <a:lnTo>
                      <a:pt x="0" y="6584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2" name="Shape 113" descr="West Virginia has a goal, 25 percent by 2025. There is extra credit for solar or customer-sited renewables. In addition, non-renewable alternative resources are included." title="West Virginia">
                <a:extLst>
                  <a:ext uri="{FF2B5EF4-FFF2-40B4-BE49-F238E27FC236}">
                    <a16:creationId xmlns:a16="http://schemas.microsoft.com/office/drawing/2014/main" id="{6C0AFCC6-07A4-6445-9CFB-23B366400929}"/>
                  </a:ext>
                </a:extLst>
              </p:cNvPr>
              <p:cNvSpPr/>
              <p:nvPr/>
            </p:nvSpPr>
            <p:spPr>
              <a:xfrm>
                <a:off x="6708737" y="2689621"/>
                <a:ext cx="612532" cy="601999"/>
              </a:xfrm>
              <a:custGeom>
                <a:avLst/>
                <a:gdLst/>
                <a:ahLst/>
                <a:cxnLst/>
                <a:rect l="0" t="0" r="0" b="0"/>
                <a:pathLst>
                  <a:path w="120000" h="120000" extrusionOk="0">
                    <a:moveTo>
                      <a:pt x="26318" y="46511"/>
                    </a:moveTo>
                    <a:lnTo>
                      <a:pt x="27885" y="45271"/>
                    </a:lnTo>
                    <a:lnTo>
                      <a:pt x="28825" y="44341"/>
                    </a:lnTo>
                    <a:lnTo>
                      <a:pt x="31958" y="41860"/>
                    </a:lnTo>
                    <a:lnTo>
                      <a:pt x="32271" y="40310"/>
                    </a:lnTo>
                    <a:lnTo>
                      <a:pt x="32898" y="40310"/>
                    </a:lnTo>
                    <a:lnTo>
                      <a:pt x="33524" y="38449"/>
                    </a:lnTo>
                    <a:lnTo>
                      <a:pt x="34151" y="37209"/>
                    </a:lnTo>
                    <a:lnTo>
                      <a:pt x="35718" y="35968"/>
                    </a:lnTo>
                    <a:lnTo>
                      <a:pt x="37284" y="35038"/>
                    </a:lnTo>
                    <a:lnTo>
                      <a:pt x="37597" y="31627"/>
                    </a:lnTo>
                    <a:lnTo>
                      <a:pt x="36657" y="30697"/>
                    </a:lnTo>
                    <a:lnTo>
                      <a:pt x="37284" y="27286"/>
                    </a:lnTo>
                    <a:lnTo>
                      <a:pt x="37597" y="24806"/>
                    </a:lnTo>
                    <a:lnTo>
                      <a:pt x="38851" y="22945"/>
                    </a:lnTo>
                    <a:lnTo>
                      <a:pt x="38537" y="20775"/>
                    </a:lnTo>
                    <a:lnTo>
                      <a:pt x="38537" y="17364"/>
                    </a:lnTo>
                    <a:lnTo>
                      <a:pt x="38537" y="16434"/>
                    </a:lnTo>
                    <a:lnTo>
                      <a:pt x="38851" y="15193"/>
                    </a:lnTo>
                    <a:lnTo>
                      <a:pt x="39791" y="12713"/>
                    </a:lnTo>
                    <a:lnTo>
                      <a:pt x="39791" y="8992"/>
                    </a:lnTo>
                    <a:lnTo>
                      <a:pt x="38851" y="8372"/>
                    </a:lnTo>
                    <a:lnTo>
                      <a:pt x="38851" y="8062"/>
                    </a:lnTo>
                    <a:lnTo>
                      <a:pt x="38851" y="4961"/>
                    </a:lnTo>
                    <a:lnTo>
                      <a:pt x="37284" y="1860"/>
                    </a:lnTo>
                    <a:lnTo>
                      <a:pt x="37911" y="620"/>
                    </a:lnTo>
                    <a:lnTo>
                      <a:pt x="39791" y="310"/>
                    </a:lnTo>
                    <a:lnTo>
                      <a:pt x="40104" y="0"/>
                    </a:lnTo>
                    <a:lnTo>
                      <a:pt x="40104" y="310"/>
                    </a:lnTo>
                    <a:lnTo>
                      <a:pt x="40731" y="1550"/>
                    </a:lnTo>
                    <a:lnTo>
                      <a:pt x="41044" y="4961"/>
                    </a:lnTo>
                    <a:lnTo>
                      <a:pt x="41357" y="5891"/>
                    </a:lnTo>
                    <a:lnTo>
                      <a:pt x="41357" y="6821"/>
                    </a:lnTo>
                    <a:lnTo>
                      <a:pt x="41984" y="7441"/>
                    </a:lnTo>
                    <a:lnTo>
                      <a:pt x="42297" y="12713"/>
                    </a:lnTo>
                    <a:lnTo>
                      <a:pt x="42924" y="13023"/>
                    </a:lnTo>
                    <a:lnTo>
                      <a:pt x="43237" y="15813"/>
                    </a:lnTo>
                    <a:lnTo>
                      <a:pt x="43237" y="16124"/>
                    </a:lnTo>
                    <a:lnTo>
                      <a:pt x="43550" y="19224"/>
                    </a:lnTo>
                    <a:lnTo>
                      <a:pt x="44177" y="20465"/>
                    </a:lnTo>
                    <a:lnTo>
                      <a:pt x="44177" y="21395"/>
                    </a:lnTo>
                    <a:lnTo>
                      <a:pt x="44177" y="22015"/>
                    </a:lnTo>
                    <a:lnTo>
                      <a:pt x="45430" y="29457"/>
                    </a:lnTo>
                    <a:lnTo>
                      <a:pt x="45430" y="29767"/>
                    </a:lnTo>
                    <a:lnTo>
                      <a:pt x="45744" y="30387"/>
                    </a:lnTo>
                    <a:lnTo>
                      <a:pt x="46370" y="30387"/>
                    </a:lnTo>
                    <a:lnTo>
                      <a:pt x="48563" y="29767"/>
                    </a:lnTo>
                    <a:lnTo>
                      <a:pt x="49190" y="29767"/>
                    </a:lnTo>
                    <a:lnTo>
                      <a:pt x="49190" y="29457"/>
                    </a:lnTo>
                    <a:lnTo>
                      <a:pt x="61096" y="27596"/>
                    </a:lnTo>
                    <a:lnTo>
                      <a:pt x="61723" y="27286"/>
                    </a:lnTo>
                    <a:lnTo>
                      <a:pt x="63603" y="26976"/>
                    </a:lnTo>
                    <a:lnTo>
                      <a:pt x="64856" y="26976"/>
                    </a:lnTo>
                    <a:lnTo>
                      <a:pt x="69242" y="26046"/>
                    </a:lnTo>
                    <a:lnTo>
                      <a:pt x="70182" y="26046"/>
                    </a:lnTo>
                    <a:lnTo>
                      <a:pt x="72375" y="25736"/>
                    </a:lnTo>
                    <a:lnTo>
                      <a:pt x="73002" y="31937"/>
                    </a:lnTo>
                    <a:lnTo>
                      <a:pt x="75195" y="42790"/>
                    </a:lnTo>
                    <a:lnTo>
                      <a:pt x="77389" y="40310"/>
                    </a:lnTo>
                    <a:lnTo>
                      <a:pt x="79582" y="37519"/>
                    </a:lnTo>
                    <a:lnTo>
                      <a:pt x="80208" y="36589"/>
                    </a:lnTo>
                    <a:lnTo>
                      <a:pt x="81462" y="35968"/>
                    </a:lnTo>
                    <a:lnTo>
                      <a:pt x="84281" y="31627"/>
                    </a:lnTo>
                    <a:lnTo>
                      <a:pt x="85848" y="31937"/>
                    </a:lnTo>
                    <a:lnTo>
                      <a:pt x="89921" y="25736"/>
                    </a:lnTo>
                    <a:lnTo>
                      <a:pt x="93994" y="27596"/>
                    </a:lnTo>
                    <a:lnTo>
                      <a:pt x="94934" y="27596"/>
                    </a:lnTo>
                    <a:lnTo>
                      <a:pt x="98381" y="27596"/>
                    </a:lnTo>
                    <a:lnTo>
                      <a:pt x="99007" y="27596"/>
                    </a:lnTo>
                    <a:lnTo>
                      <a:pt x="100887" y="24186"/>
                    </a:lnTo>
                    <a:lnTo>
                      <a:pt x="100887" y="23565"/>
                    </a:lnTo>
                    <a:lnTo>
                      <a:pt x="101827" y="22945"/>
                    </a:lnTo>
                    <a:lnTo>
                      <a:pt x="103394" y="22945"/>
                    </a:lnTo>
                    <a:lnTo>
                      <a:pt x="106527" y="20465"/>
                    </a:lnTo>
                    <a:lnTo>
                      <a:pt x="109660" y="22015"/>
                    </a:lnTo>
                    <a:lnTo>
                      <a:pt x="110287" y="22635"/>
                    </a:lnTo>
                    <a:lnTo>
                      <a:pt x="113420" y="21395"/>
                    </a:lnTo>
                    <a:lnTo>
                      <a:pt x="115613" y="25116"/>
                    </a:lnTo>
                    <a:lnTo>
                      <a:pt x="117806" y="27286"/>
                    </a:lnTo>
                    <a:lnTo>
                      <a:pt x="118746" y="29767"/>
                    </a:lnTo>
                    <a:lnTo>
                      <a:pt x="119686" y="30387"/>
                    </a:lnTo>
                    <a:lnTo>
                      <a:pt x="118746" y="31627"/>
                    </a:lnTo>
                    <a:lnTo>
                      <a:pt x="118746" y="32868"/>
                    </a:lnTo>
                    <a:lnTo>
                      <a:pt x="117806" y="37209"/>
                    </a:lnTo>
                    <a:lnTo>
                      <a:pt x="112480" y="34728"/>
                    </a:lnTo>
                    <a:lnTo>
                      <a:pt x="112480" y="34108"/>
                    </a:lnTo>
                    <a:lnTo>
                      <a:pt x="111853" y="33798"/>
                    </a:lnTo>
                    <a:lnTo>
                      <a:pt x="109033" y="31937"/>
                    </a:lnTo>
                    <a:lnTo>
                      <a:pt x="108407" y="31627"/>
                    </a:lnTo>
                    <a:lnTo>
                      <a:pt x="106214" y="30697"/>
                    </a:lnTo>
                    <a:lnTo>
                      <a:pt x="105274" y="29767"/>
                    </a:lnTo>
                    <a:lnTo>
                      <a:pt x="104334" y="29457"/>
                    </a:lnTo>
                    <a:lnTo>
                      <a:pt x="102767" y="28527"/>
                    </a:lnTo>
                    <a:lnTo>
                      <a:pt x="103080" y="34108"/>
                    </a:lnTo>
                    <a:lnTo>
                      <a:pt x="102140" y="40620"/>
                    </a:lnTo>
                    <a:lnTo>
                      <a:pt x="100887" y="41860"/>
                    </a:lnTo>
                    <a:lnTo>
                      <a:pt x="99947" y="43100"/>
                    </a:lnTo>
                    <a:lnTo>
                      <a:pt x="99947" y="45271"/>
                    </a:lnTo>
                    <a:lnTo>
                      <a:pt x="95561" y="49302"/>
                    </a:lnTo>
                    <a:lnTo>
                      <a:pt x="93994" y="54883"/>
                    </a:lnTo>
                    <a:lnTo>
                      <a:pt x="89921" y="52093"/>
                    </a:lnTo>
                    <a:lnTo>
                      <a:pt x="89921" y="52713"/>
                    </a:lnTo>
                    <a:lnTo>
                      <a:pt x="88668" y="55503"/>
                    </a:lnTo>
                    <a:lnTo>
                      <a:pt x="86475" y="64496"/>
                    </a:lnTo>
                    <a:lnTo>
                      <a:pt x="86475" y="65116"/>
                    </a:lnTo>
                    <a:lnTo>
                      <a:pt x="86475" y="66046"/>
                    </a:lnTo>
                    <a:lnTo>
                      <a:pt x="85848" y="66666"/>
                    </a:lnTo>
                    <a:lnTo>
                      <a:pt x="84281" y="68527"/>
                    </a:lnTo>
                    <a:lnTo>
                      <a:pt x="80208" y="67596"/>
                    </a:lnTo>
                    <a:lnTo>
                      <a:pt x="77075" y="64496"/>
                    </a:lnTo>
                    <a:lnTo>
                      <a:pt x="74882" y="63875"/>
                    </a:lnTo>
                    <a:lnTo>
                      <a:pt x="73942" y="71937"/>
                    </a:lnTo>
                    <a:lnTo>
                      <a:pt x="73629" y="72248"/>
                    </a:lnTo>
                    <a:lnTo>
                      <a:pt x="73002" y="75348"/>
                    </a:lnTo>
                    <a:lnTo>
                      <a:pt x="71436" y="77519"/>
                    </a:lnTo>
                    <a:lnTo>
                      <a:pt x="70182" y="80930"/>
                    </a:lnTo>
                    <a:lnTo>
                      <a:pt x="70182" y="82790"/>
                    </a:lnTo>
                    <a:lnTo>
                      <a:pt x="69242" y="85271"/>
                    </a:lnTo>
                    <a:lnTo>
                      <a:pt x="69242" y="85581"/>
                    </a:lnTo>
                    <a:lnTo>
                      <a:pt x="67989" y="86821"/>
                    </a:lnTo>
                    <a:lnTo>
                      <a:pt x="65796" y="89922"/>
                    </a:lnTo>
                    <a:lnTo>
                      <a:pt x="64856" y="93643"/>
                    </a:lnTo>
                    <a:lnTo>
                      <a:pt x="63289" y="96744"/>
                    </a:lnTo>
                    <a:lnTo>
                      <a:pt x="63916" y="97674"/>
                    </a:lnTo>
                    <a:lnTo>
                      <a:pt x="64856" y="97984"/>
                    </a:lnTo>
                    <a:lnTo>
                      <a:pt x="65796" y="98914"/>
                    </a:lnTo>
                    <a:lnTo>
                      <a:pt x="65169" y="99844"/>
                    </a:lnTo>
                    <a:lnTo>
                      <a:pt x="63916" y="103255"/>
                    </a:lnTo>
                    <a:lnTo>
                      <a:pt x="60469" y="106666"/>
                    </a:lnTo>
                    <a:lnTo>
                      <a:pt x="59843" y="105426"/>
                    </a:lnTo>
                    <a:lnTo>
                      <a:pt x="52637" y="109767"/>
                    </a:lnTo>
                    <a:lnTo>
                      <a:pt x="50130" y="108527"/>
                    </a:lnTo>
                    <a:lnTo>
                      <a:pt x="50130" y="109767"/>
                    </a:lnTo>
                    <a:lnTo>
                      <a:pt x="51070" y="111007"/>
                    </a:lnTo>
                    <a:lnTo>
                      <a:pt x="47937" y="113178"/>
                    </a:lnTo>
                    <a:lnTo>
                      <a:pt x="47624" y="112558"/>
                    </a:lnTo>
                    <a:lnTo>
                      <a:pt x="44177" y="114418"/>
                    </a:lnTo>
                    <a:lnTo>
                      <a:pt x="41984" y="116589"/>
                    </a:lnTo>
                    <a:lnTo>
                      <a:pt x="41044" y="115658"/>
                    </a:lnTo>
                    <a:lnTo>
                      <a:pt x="38851" y="114418"/>
                    </a:lnTo>
                    <a:lnTo>
                      <a:pt x="37597" y="113488"/>
                    </a:lnTo>
                    <a:lnTo>
                      <a:pt x="35718" y="115658"/>
                    </a:lnTo>
                    <a:lnTo>
                      <a:pt x="30078" y="119689"/>
                    </a:lnTo>
                    <a:lnTo>
                      <a:pt x="28511" y="118139"/>
                    </a:lnTo>
                    <a:lnTo>
                      <a:pt x="22245" y="114418"/>
                    </a:lnTo>
                    <a:lnTo>
                      <a:pt x="20992" y="110387"/>
                    </a:lnTo>
                    <a:lnTo>
                      <a:pt x="21932" y="109767"/>
                    </a:lnTo>
                    <a:lnTo>
                      <a:pt x="20678" y="109147"/>
                    </a:lnTo>
                    <a:lnTo>
                      <a:pt x="16292" y="109147"/>
                    </a:lnTo>
                    <a:lnTo>
                      <a:pt x="16292" y="108527"/>
                    </a:lnTo>
                    <a:lnTo>
                      <a:pt x="9712" y="104186"/>
                    </a:lnTo>
                    <a:lnTo>
                      <a:pt x="10339" y="103565"/>
                    </a:lnTo>
                    <a:lnTo>
                      <a:pt x="8459" y="102015"/>
                    </a:lnTo>
                    <a:lnTo>
                      <a:pt x="7206" y="100155"/>
                    </a:lnTo>
                    <a:lnTo>
                      <a:pt x="7206" y="99844"/>
                    </a:lnTo>
                    <a:lnTo>
                      <a:pt x="4699" y="97984"/>
                    </a:lnTo>
                    <a:lnTo>
                      <a:pt x="4699" y="97674"/>
                    </a:lnTo>
                    <a:lnTo>
                      <a:pt x="4699" y="95813"/>
                    </a:lnTo>
                    <a:lnTo>
                      <a:pt x="313" y="92093"/>
                    </a:lnTo>
                    <a:lnTo>
                      <a:pt x="313" y="87751"/>
                    </a:lnTo>
                    <a:lnTo>
                      <a:pt x="626" y="87751"/>
                    </a:lnTo>
                    <a:lnTo>
                      <a:pt x="0" y="84031"/>
                    </a:lnTo>
                    <a:lnTo>
                      <a:pt x="0" y="82170"/>
                    </a:lnTo>
                    <a:lnTo>
                      <a:pt x="2506" y="82170"/>
                    </a:lnTo>
                    <a:lnTo>
                      <a:pt x="5013" y="80930"/>
                    </a:lnTo>
                    <a:lnTo>
                      <a:pt x="6892" y="78449"/>
                    </a:lnTo>
                    <a:lnTo>
                      <a:pt x="6892" y="75348"/>
                    </a:lnTo>
                    <a:lnTo>
                      <a:pt x="7519" y="75038"/>
                    </a:lnTo>
                    <a:lnTo>
                      <a:pt x="8459" y="75038"/>
                    </a:lnTo>
                    <a:lnTo>
                      <a:pt x="9712" y="73488"/>
                    </a:lnTo>
                    <a:lnTo>
                      <a:pt x="8146" y="69767"/>
                    </a:lnTo>
                    <a:lnTo>
                      <a:pt x="9712" y="62015"/>
                    </a:lnTo>
                    <a:lnTo>
                      <a:pt x="10652" y="60775"/>
                    </a:lnTo>
                    <a:lnTo>
                      <a:pt x="11906" y="59534"/>
                    </a:lnTo>
                    <a:lnTo>
                      <a:pt x="15039" y="64186"/>
                    </a:lnTo>
                    <a:lnTo>
                      <a:pt x="15352" y="63875"/>
                    </a:lnTo>
                    <a:lnTo>
                      <a:pt x="17232" y="61705"/>
                    </a:lnTo>
                    <a:lnTo>
                      <a:pt x="18172" y="56434"/>
                    </a:lnTo>
                    <a:lnTo>
                      <a:pt x="18172" y="55193"/>
                    </a:lnTo>
                    <a:lnTo>
                      <a:pt x="17545" y="54263"/>
                    </a:lnTo>
                    <a:lnTo>
                      <a:pt x="17232" y="53333"/>
                    </a:lnTo>
                    <a:lnTo>
                      <a:pt x="18172" y="52093"/>
                    </a:lnTo>
                    <a:lnTo>
                      <a:pt x="18485" y="50852"/>
                    </a:lnTo>
                    <a:lnTo>
                      <a:pt x="21618" y="49612"/>
                    </a:lnTo>
                    <a:lnTo>
                      <a:pt x="22872" y="46201"/>
                    </a:lnTo>
                    <a:lnTo>
                      <a:pt x="26318" y="46511"/>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3" name="Shape 114" title="Alabama">
                <a:extLst>
                  <a:ext uri="{FF2B5EF4-FFF2-40B4-BE49-F238E27FC236}">
                    <a16:creationId xmlns:a16="http://schemas.microsoft.com/office/drawing/2014/main" id="{7B369413-B9E8-974C-9C50-F8A34ABB2602}"/>
                  </a:ext>
                </a:extLst>
              </p:cNvPr>
              <p:cNvSpPr/>
              <p:nvPr/>
            </p:nvSpPr>
            <p:spPr>
              <a:xfrm>
                <a:off x="6015800" y="3733015"/>
                <a:ext cx="536690" cy="842166"/>
              </a:xfrm>
              <a:custGeom>
                <a:avLst/>
                <a:gdLst/>
                <a:ahLst/>
                <a:cxnLst/>
                <a:rect l="0" t="0" r="0" b="0"/>
                <a:pathLst>
                  <a:path w="120000" h="120000" extrusionOk="0">
                    <a:moveTo>
                      <a:pt x="7164" y="99188"/>
                    </a:moveTo>
                    <a:lnTo>
                      <a:pt x="7164" y="99630"/>
                    </a:lnTo>
                    <a:lnTo>
                      <a:pt x="7880" y="100516"/>
                    </a:lnTo>
                    <a:lnTo>
                      <a:pt x="7880" y="101845"/>
                    </a:lnTo>
                    <a:lnTo>
                      <a:pt x="9313" y="107601"/>
                    </a:lnTo>
                    <a:lnTo>
                      <a:pt x="9313" y="108044"/>
                    </a:lnTo>
                    <a:lnTo>
                      <a:pt x="9671" y="111365"/>
                    </a:lnTo>
                    <a:lnTo>
                      <a:pt x="10746" y="114464"/>
                    </a:lnTo>
                    <a:lnTo>
                      <a:pt x="11104" y="117121"/>
                    </a:lnTo>
                    <a:lnTo>
                      <a:pt x="11820" y="116236"/>
                    </a:lnTo>
                    <a:lnTo>
                      <a:pt x="15761" y="116236"/>
                    </a:lnTo>
                    <a:lnTo>
                      <a:pt x="17552" y="117564"/>
                    </a:lnTo>
                    <a:lnTo>
                      <a:pt x="20059" y="116900"/>
                    </a:lnTo>
                    <a:lnTo>
                      <a:pt x="20059" y="113136"/>
                    </a:lnTo>
                    <a:lnTo>
                      <a:pt x="22567" y="108708"/>
                    </a:lnTo>
                    <a:lnTo>
                      <a:pt x="25791" y="109815"/>
                    </a:lnTo>
                    <a:lnTo>
                      <a:pt x="26149" y="112915"/>
                    </a:lnTo>
                    <a:lnTo>
                      <a:pt x="23641" y="119778"/>
                    </a:lnTo>
                    <a:lnTo>
                      <a:pt x="39044" y="117121"/>
                    </a:lnTo>
                    <a:lnTo>
                      <a:pt x="44417" y="112915"/>
                    </a:lnTo>
                    <a:lnTo>
                      <a:pt x="42626" y="111586"/>
                    </a:lnTo>
                    <a:lnTo>
                      <a:pt x="42985" y="108708"/>
                    </a:lnTo>
                    <a:lnTo>
                      <a:pt x="34746" y="104059"/>
                    </a:lnTo>
                    <a:lnTo>
                      <a:pt x="35104" y="100295"/>
                    </a:lnTo>
                    <a:lnTo>
                      <a:pt x="45850" y="99409"/>
                    </a:lnTo>
                    <a:lnTo>
                      <a:pt x="46925" y="99409"/>
                    </a:lnTo>
                    <a:lnTo>
                      <a:pt x="49074" y="99409"/>
                    </a:lnTo>
                    <a:lnTo>
                      <a:pt x="49791" y="99188"/>
                    </a:lnTo>
                    <a:lnTo>
                      <a:pt x="54447" y="98745"/>
                    </a:lnTo>
                    <a:lnTo>
                      <a:pt x="61253" y="98523"/>
                    </a:lnTo>
                    <a:lnTo>
                      <a:pt x="63402" y="98081"/>
                    </a:lnTo>
                    <a:lnTo>
                      <a:pt x="63761" y="98081"/>
                    </a:lnTo>
                    <a:lnTo>
                      <a:pt x="64835" y="98081"/>
                    </a:lnTo>
                    <a:lnTo>
                      <a:pt x="68776" y="97859"/>
                    </a:lnTo>
                    <a:lnTo>
                      <a:pt x="69850" y="97859"/>
                    </a:lnTo>
                    <a:lnTo>
                      <a:pt x="74149" y="97638"/>
                    </a:lnTo>
                    <a:lnTo>
                      <a:pt x="74865" y="97638"/>
                    </a:lnTo>
                    <a:lnTo>
                      <a:pt x="78805" y="97195"/>
                    </a:lnTo>
                    <a:lnTo>
                      <a:pt x="80597" y="97195"/>
                    </a:lnTo>
                    <a:lnTo>
                      <a:pt x="81671" y="97195"/>
                    </a:lnTo>
                    <a:lnTo>
                      <a:pt x="82746" y="96974"/>
                    </a:lnTo>
                    <a:lnTo>
                      <a:pt x="86328" y="96531"/>
                    </a:lnTo>
                    <a:lnTo>
                      <a:pt x="88835" y="96531"/>
                    </a:lnTo>
                    <a:lnTo>
                      <a:pt x="94567" y="96088"/>
                    </a:lnTo>
                    <a:lnTo>
                      <a:pt x="103522" y="95424"/>
                    </a:lnTo>
                    <a:lnTo>
                      <a:pt x="104238" y="95424"/>
                    </a:lnTo>
                    <a:lnTo>
                      <a:pt x="111402" y="94538"/>
                    </a:lnTo>
                    <a:lnTo>
                      <a:pt x="114626" y="94538"/>
                    </a:lnTo>
                    <a:lnTo>
                      <a:pt x="119641" y="93874"/>
                    </a:lnTo>
                    <a:lnTo>
                      <a:pt x="119641" y="93653"/>
                    </a:lnTo>
                    <a:lnTo>
                      <a:pt x="118567" y="92324"/>
                    </a:lnTo>
                    <a:lnTo>
                      <a:pt x="117492" y="90996"/>
                    </a:lnTo>
                    <a:lnTo>
                      <a:pt x="114985" y="88339"/>
                    </a:lnTo>
                    <a:lnTo>
                      <a:pt x="114985" y="86789"/>
                    </a:lnTo>
                    <a:lnTo>
                      <a:pt x="114985" y="85239"/>
                    </a:lnTo>
                    <a:lnTo>
                      <a:pt x="115343" y="82140"/>
                    </a:lnTo>
                    <a:lnTo>
                      <a:pt x="115343" y="81918"/>
                    </a:lnTo>
                    <a:lnTo>
                      <a:pt x="114626" y="79040"/>
                    </a:lnTo>
                    <a:lnTo>
                      <a:pt x="112119" y="77933"/>
                    </a:lnTo>
                    <a:lnTo>
                      <a:pt x="111402" y="76162"/>
                    </a:lnTo>
                    <a:lnTo>
                      <a:pt x="111402" y="75719"/>
                    </a:lnTo>
                    <a:lnTo>
                      <a:pt x="111044" y="75719"/>
                    </a:lnTo>
                    <a:lnTo>
                      <a:pt x="111044" y="73505"/>
                    </a:lnTo>
                    <a:lnTo>
                      <a:pt x="111044" y="73062"/>
                    </a:lnTo>
                    <a:lnTo>
                      <a:pt x="112477" y="70627"/>
                    </a:lnTo>
                    <a:lnTo>
                      <a:pt x="112477" y="70184"/>
                    </a:lnTo>
                    <a:lnTo>
                      <a:pt x="112477" y="68634"/>
                    </a:lnTo>
                    <a:lnTo>
                      <a:pt x="112119" y="67084"/>
                    </a:lnTo>
                    <a:lnTo>
                      <a:pt x="113910" y="65535"/>
                    </a:lnTo>
                    <a:lnTo>
                      <a:pt x="116059" y="64428"/>
                    </a:lnTo>
                    <a:lnTo>
                      <a:pt x="116417" y="63763"/>
                    </a:lnTo>
                    <a:lnTo>
                      <a:pt x="112835" y="62214"/>
                    </a:lnTo>
                    <a:lnTo>
                      <a:pt x="113552" y="61107"/>
                    </a:lnTo>
                    <a:lnTo>
                      <a:pt x="112477" y="58007"/>
                    </a:lnTo>
                    <a:lnTo>
                      <a:pt x="112119" y="58007"/>
                    </a:lnTo>
                    <a:lnTo>
                      <a:pt x="108895" y="55793"/>
                    </a:lnTo>
                    <a:lnTo>
                      <a:pt x="108179" y="55129"/>
                    </a:lnTo>
                    <a:lnTo>
                      <a:pt x="107104" y="52693"/>
                    </a:lnTo>
                    <a:lnTo>
                      <a:pt x="106388" y="52693"/>
                    </a:lnTo>
                    <a:lnTo>
                      <a:pt x="106388" y="52472"/>
                    </a:lnTo>
                    <a:lnTo>
                      <a:pt x="106388" y="51808"/>
                    </a:lnTo>
                    <a:lnTo>
                      <a:pt x="104597" y="49594"/>
                    </a:lnTo>
                    <a:lnTo>
                      <a:pt x="103522" y="47601"/>
                    </a:lnTo>
                    <a:lnTo>
                      <a:pt x="103164" y="46937"/>
                    </a:lnTo>
                    <a:lnTo>
                      <a:pt x="101731" y="44059"/>
                    </a:lnTo>
                    <a:lnTo>
                      <a:pt x="101731" y="43837"/>
                    </a:lnTo>
                    <a:lnTo>
                      <a:pt x="101731" y="43394"/>
                    </a:lnTo>
                    <a:lnTo>
                      <a:pt x="100656" y="41623"/>
                    </a:lnTo>
                    <a:lnTo>
                      <a:pt x="99223" y="38081"/>
                    </a:lnTo>
                    <a:lnTo>
                      <a:pt x="98149" y="36531"/>
                    </a:lnTo>
                    <a:lnTo>
                      <a:pt x="97791" y="35202"/>
                    </a:lnTo>
                    <a:lnTo>
                      <a:pt x="97074" y="34981"/>
                    </a:lnTo>
                    <a:lnTo>
                      <a:pt x="96000" y="31881"/>
                    </a:lnTo>
                    <a:lnTo>
                      <a:pt x="95641" y="31217"/>
                    </a:lnTo>
                    <a:lnTo>
                      <a:pt x="93492" y="27011"/>
                    </a:lnTo>
                    <a:lnTo>
                      <a:pt x="93492" y="26346"/>
                    </a:lnTo>
                    <a:lnTo>
                      <a:pt x="93134" y="25461"/>
                    </a:lnTo>
                    <a:lnTo>
                      <a:pt x="92059" y="23911"/>
                    </a:lnTo>
                    <a:lnTo>
                      <a:pt x="92059" y="23247"/>
                    </a:lnTo>
                    <a:lnTo>
                      <a:pt x="91701" y="22361"/>
                    </a:lnTo>
                    <a:lnTo>
                      <a:pt x="91343" y="21033"/>
                    </a:lnTo>
                    <a:lnTo>
                      <a:pt x="90268" y="19261"/>
                    </a:lnTo>
                    <a:lnTo>
                      <a:pt x="89552" y="17712"/>
                    </a:lnTo>
                    <a:lnTo>
                      <a:pt x="88835" y="16383"/>
                    </a:lnTo>
                    <a:lnTo>
                      <a:pt x="87761" y="13726"/>
                    </a:lnTo>
                    <a:lnTo>
                      <a:pt x="86686" y="12177"/>
                    </a:lnTo>
                    <a:lnTo>
                      <a:pt x="86328" y="10627"/>
                    </a:lnTo>
                    <a:lnTo>
                      <a:pt x="85253" y="9077"/>
                    </a:lnTo>
                    <a:lnTo>
                      <a:pt x="84537" y="8413"/>
                    </a:lnTo>
                    <a:lnTo>
                      <a:pt x="83820" y="5313"/>
                    </a:lnTo>
                    <a:lnTo>
                      <a:pt x="82746" y="3542"/>
                    </a:lnTo>
                    <a:lnTo>
                      <a:pt x="82388" y="2656"/>
                    </a:lnTo>
                    <a:lnTo>
                      <a:pt x="81671" y="2435"/>
                    </a:lnTo>
                    <a:lnTo>
                      <a:pt x="80597" y="0"/>
                    </a:lnTo>
                    <a:lnTo>
                      <a:pt x="80238" y="0"/>
                    </a:lnTo>
                    <a:lnTo>
                      <a:pt x="73432" y="221"/>
                    </a:lnTo>
                    <a:lnTo>
                      <a:pt x="72358" y="442"/>
                    </a:lnTo>
                    <a:lnTo>
                      <a:pt x="66268" y="885"/>
                    </a:lnTo>
                    <a:lnTo>
                      <a:pt x="60537" y="1107"/>
                    </a:lnTo>
                    <a:lnTo>
                      <a:pt x="58746" y="1107"/>
                    </a:lnTo>
                    <a:lnTo>
                      <a:pt x="56955" y="1328"/>
                    </a:lnTo>
                    <a:lnTo>
                      <a:pt x="53014" y="1771"/>
                    </a:lnTo>
                    <a:lnTo>
                      <a:pt x="44417" y="2435"/>
                    </a:lnTo>
                    <a:lnTo>
                      <a:pt x="42626" y="2435"/>
                    </a:lnTo>
                    <a:lnTo>
                      <a:pt x="41552" y="2435"/>
                    </a:lnTo>
                    <a:lnTo>
                      <a:pt x="40119" y="2656"/>
                    </a:lnTo>
                    <a:lnTo>
                      <a:pt x="30447" y="2878"/>
                    </a:lnTo>
                    <a:lnTo>
                      <a:pt x="29731" y="3321"/>
                    </a:lnTo>
                    <a:lnTo>
                      <a:pt x="25791" y="3321"/>
                    </a:lnTo>
                    <a:lnTo>
                      <a:pt x="18626" y="3985"/>
                    </a:lnTo>
                    <a:lnTo>
                      <a:pt x="16119" y="3985"/>
                    </a:lnTo>
                    <a:lnTo>
                      <a:pt x="9313" y="4428"/>
                    </a:lnTo>
                    <a:lnTo>
                      <a:pt x="6805" y="4428"/>
                    </a:lnTo>
                    <a:lnTo>
                      <a:pt x="0" y="4870"/>
                    </a:lnTo>
                    <a:lnTo>
                      <a:pt x="0" y="5092"/>
                    </a:lnTo>
                    <a:lnTo>
                      <a:pt x="2865" y="7306"/>
                    </a:lnTo>
                    <a:lnTo>
                      <a:pt x="3940" y="7527"/>
                    </a:lnTo>
                    <a:lnTo>
                      <a:pt x="3940" y="8856"/>
                    </a:lnTo>
                    <a:lnTo>
                      <a:pt x="3223" y="12841"/>
                    </a:lnTo>
                    <a:lnTo>
                      <a:pt x="3223" y="14833"/>
                    </a:lnTo>
                    <a:lnTo>
                      <a:pt x="3223" y="17047"/>
                    </a:lnTo>
                    <a:lnTo>
                      <a:pt x="3223" y="17933"/>
                    </a:lnTo>
                    <a:lnTo>
                      <a:pt x="3223" y="18376"/>
                    </a:lnTo>
                    <a:lnTo>
                      <a:pt x="3223" y="20147"/>
                    </a:lnTo>
                    <a:lnTo>
                      <a:pt x="3223" y="21476"/>
                    </a:lnTo>
                    <a:lnTo>
                      <a:pt x="3223" y="24354"/>
                    </a:lnTo>
                    <a:lnTo>
                      <a:pt x="3223" y="25018"/>
                    </a:lnTo>
                    <a:lnTo>
                      <a:pt x="3223" y="27011"/>
                    </a:lnTo>
                    <a:lnTo>
                      <a:pt x="3223" y="27896"/>
                    </a:lnTo>
                    <a:lnTo>
                      <a:pt x="3223" y="29003"/>
                    </a:lnTo>
                    <a:lnTo>
                      <a:pt x="3223" y="32988"/>
                    </a:lnTo>
                    <a:lnTo>
                      <a:pt x="3223" y="35202"/>
                    </a:lnTo>
                    <a:lnTo>
                      <a:pt x="3223" y="35424"/>
                    </a:lnTo>
                    <a:lnTo>
                      <a:pt x="3223" y="40516"/>
                    </a:lnTo>
                    <a:lnTo>
                      <a:pt x="3223" y="41402"/>
                    </a:lnTo>
                    <a:lnTo>
                      <a:pt x="3223" y="43394"/>
                    </a:lnTo>
                    <a:lnTo>
                      <a:pt x="3223" y="46273"/>
                    </a:lnTo>
                    <a:lnTo>
                      <a:pt x="3223" y="48044"/>
                    </a:lnTo>
                    <a:lnTo>
                      <a:pt x="3223" y="48487"/>
                    </a:lnTo>
                    <a:lnTo>
                      <a:pt x="3223" y="53579"/>
                    </a:lnTo>
                    <a:lnTo>
                      <a:pt x="3223" y="54464"/>
                    </a:lnTo>
                    <a:lnTo>
                      <a:pt x="3223" y="55129"/>
                    </a:lnTo>
                    <a:lnTo>
                      <a:pt x="3223" y="60664"/>
                    </a:lnTo>
                    <a:lnTo>
                      <a:pt x="3223" y="61549"/>
                    </a:lnTo>
                    <a:lnTo>
                      <a:pt x="3223" y="63542"/>
                    </a:lnTo>
                    <a:lnTo>
                      <a:pt x="3223" y="67970"/>
                    </a:lnTo>
                    <a:lnTo>
                      <a:pt x="3223" y="68634"/>
                    </a:lnTo>
                    <a:lnTo>
                      <a:pt x="3223" y="70184"/>
                    </a:lnTo>
                    <a:lnTo>
                      <a:pt x="3223" y="71734"/>
                    </a:lnTo>
                    <a:lnTo>
                      <a:pt x="3223" y="71955"/>
                    </a:lnTo>
                    <a:lnTo>
                      <a:pt x="3223" y="73062"/>
                    </a:lnTo>
                    <a:lnTo>
                      <a:pt x="3223" y="74612"/>
                    </a:lnTo>
                    <a:lnTo>
                      <a:pt x="2865" y="80369"/>
                    </a:lnTo>
                    <a:lnTo>
                      <a:pt x="3223" y="81033"/>
                    </a:lnTo>
                    <a:lnTo>
                      <a:pt x="3223" y="81254"/>
                    </a:lnTo>
                    <a:lnTo>
                      <a:pt x="4298" y="85018"/>
                    </a:lnTo>
                    <a:lnTo>
                      <a:pt x="4656" y="89889"/>
                    </a:lnTo>
                    <a:lnTo>
                      <a:pt x="4656" y="90110"/>
                    </a:lnTo>
                    <a:lnTo>
                      <a:pt x="5373" y="91439"/>
                    </a:lnTo>
                    <a:lnTo>
                      <a:pt x="5731" y="92546"/>
                    </a:lnTo>
                    <a:lnTo>
                      <a:pt x="6447" y="95645"/>
                    </a:lnTo>
                    <a:lnTo>
                      <a:pt x="7164" y="9918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4" name="Shape 115" title="Arkansas">
                <a:extLst>
                  <a:ext uri="{FF2B5EF4-FFF2-40B4-BE49-F238E27FC236}">
                    <a16:creationId xmlns:a16="http://schemas.microsoft.com/office/drawing/2014/main" id="{F0C4043D-A944-3649-9323-D5EC3C657636}"/>
                  </a:ext>
                </a:extLst>
              </p:cNvPr>
              <p:cNvSpPr/>
              <p:nvPr/>
            </p:nvSpPr>
            <p:spPr>
              <a:xfrm>
                <a:off x="5108535" y="3540107"/>
                <a:ext cx="696275" cy="624119"/>
              </a:xfrm>
              <a:custGeom>
                <a:avLst/>
                <a:gdLst/>
                <a:ahLst/>
                <a:cxnLst/>
                <a:rect l="0" t="0" r="0" b="0"/>
                <a:pathLst>
                  <a:path w="120000" h="120000" extrusionOk="0">
                    <a:moveTo>
                      <a:pt x="3594" y="30523"/>
                    </a:moveTo>
                    <a:lnTo>
                      <a:pt x="4147" y="32319"/>
                    </a:lnTo>
                    <a:lnTo>
                      <a:pt x="4147" y="33216"/>
                    </a:lnTo>
                    <a:lnTo>
                      <a:pt x="4147" y="34413"/>
                    </a:lnTo>
                    <a:lnTo>
                      <a:pt x="4976" y="38603"/>
                    </a:lnTo>
                    <a:lnTo>
                      <a:pt x="4976" y="38902"/>
                    </a:lnTo>
                    <a:lnTo>
                      <a:pt x="5253" y="42194"/>
                    </a:lnTo>
                    <a:lnTo>
                      <a:pt x="5529" y="42194"/>
                    </a:lnTo>
                    <a:lnTo>
                      <a:pt x="5253" y="42194"/>
                    </a:lnTo>
                    <a:lnTo>
                      <a:pt x="5253" y="42793"/>
                    </a:lnTo>
                    <a:lnTo>
                      <a:pt x="5253" y="43092"/>
                    </a:lnTo>
                    <a:lnTo>
                      <a:pt x="5529" y="47281"/>
                    </a:lnTo>
                    <a:lnTo>
                      <a:pt x="5529" y="57755"/>
                    </a:lnTo>
                    <a:lnTo>
                      <a:pt x="5529" y="59251"/>
                    </a:lnTo>
                    <a:lnTo>
                      <a:pt x="5529" y="64339"/>
                    </a:lnTo>
                    <a:lnTo>
                      <a:pt x="5529" y="65536"/>
                    </a:lnTo>
                    <a:lnTo>
                      <a:pt x="5529" y="67331"/>
                    </a:lnTo>
                    <a:lnTo>
                      <a:pt x="5529" y="71221"/>
                    </a:lnTo>
                    <a:lnTo>
                      <a:pt x="6082" y="73017"/>
                    </a:lnTo>
                    <a:lnTo>
                      <a:pt x="6082" y="80199"/>
                    </a:lnTo>
                    <a:lnTo>
                      <a:pt x="6082" y="82294"/>
                    </a:lnTo>
                    <a:lnTo>
                      <a:pt x="6082" y="84089"/>
                    </a:lnTo>
                    <a:lnTo>
                      <a:pt x="6082" y="89177"/>
                    </a:lnTo>
                    <a:lnTo>
                      <a:pt x="6082" y="90074"/>
                    </a:lnTo>
                    <a:lnTo>
                      <a:pt x="6082" y="90972"/>
                    </a:lnTo>
                    <a:lnTo>
                      <a:pt x="6082" y="91571"/>
                    </a:lnTo>
                    <a:lnTo>
                      <a:pt x="6082" y="99950"/>
                    </a:lnTo>
                    <a:lnTo>
                      <a:pt x="8571" y="102942"/>
                    </a:lnTo>
                    <a:lnTo>
                      <a:pt x="11889" y="101147"/>
                    </a:lnTo>
                    <a:lnTo>
                      <a:pt x="17142" y="102643"/>
                    </a:lnTo>
                    <a:lnTo>
                      <a:pt x="17142" y="103241"/>
                    </a:lnTo>
                    <a:lnTo>
                      <a:pt x="17142" y="108329"/>
                    </a:lnTo>
                    <a:lnTo>
                      <a:pt x="17142" y="111620"/>
                    </a:lnTo>
                    <a:lnTo>
                      <a:pt x="17419" y="112219"/>
                    </a:lnTo>
                    <a:lnTo>
                      <a:pt x="17419" y="116109"/>
                    </a:lnTo>
                    <a:lnTo>
                      <a:pt x="17972" y="119700"/>
                    </a:lnTo>
                    <a:lnTo>
                      <a:pt x="18801" y="119700"/>
                    </a:lnTo>
                    <a:lnTo>
                      <a:pt x="20460" y="119700"/>
                    </a:lnTo>
                    <a:lnTo>
                      <a:pt x="23778" y="119700"/>
                    </a:lnTo>
                    <a:lnTo>
                      <a:pt x="26820" y="119700"/>
                    </a:lnTo>
                    <a:lnTo>
                      <a:pt x="27096" y="119700"/>
                    </a:lnTo>
                    <a:lnTo>
                      <a:pt x="30691" y="119102"/>
                    </a:lnTo>
                    <a:lnTo>
                      <a:pt x="30967" y="119102"/>
                    </a:lnTo>
                    <a:lnTo>
                      <a:pt x="31244" y="119102"/>
                    </a:lnTo>
                    <a:lnTo>
                      <a:pt x="35115" y="119102"/>
                    </a:lnTo>
                    <a:lnTo>
                      <a:pt x="37050" y="119102"/>
                    </a:lnTo>
                    <a:lnTo>
                      <a:pt x="37880" y="119102"/>
                    </a:lnTo>
                    <a:lnTo>
                      <a:pt x="38156" y="119102"/>
                    </a:lnTo>
                    <a:lnTo>
                      <a:pt x="38986" y="119102"/>
                    </a:lnTo>
                    <a:lnTo>
                      <a:pt x="43686" y="118802"/>
                    </a:lnTo>
                    <a:lnTo>
                      <a:pt x="48110" y="118204"/>
                    </a:lnTo>
                    <a:lnTo>
                      <a:pt x="50046" y="118204"/>
                    </a:lnTo>
                    <a:lnTo>
                      <a:pt x="55852" y="118204"/>
                    </a:lnTo>
                    <a:lnTo>
                      <a:pt x="63870" y="117605"/>
                    </a:lnTo>
                    <a:lnTo>
                      <a:pt x="66635" y="117605"/>
                    </a:lnTo>
                    <a:lnTo>
                      <a:pt x="78525" y="116708"/>
                    </a:lnTo>
                    <a:lnTo>
                      <a:pt x="78801" y="116708"/>
                    </a:lnTo>
                    <a:lnTo>
                      <a:pt x="81843" y="116708"/>
                    </a:lnTo>
                    <a:lnTo>
                      <a:pt x="82396" y="116708"/>
                    </a:lnTo>
                    <a:lnTo>
                      <a:pt x="83225" y="116708"/>
                    </a:lnTo>
                    <a:lnTo>
                      <a:pt x="86543" y="116109"/>
                    </a:lnTo>
                    <a:lnTo>
                      <a:pt x="87649" y="116109"/>
                    </a:lnTo>
                    <a:lnTo>
                      <a:pt x="88202" y="116109"/>
                    </a:lnTo>
                    <a:lnTo>
                      <a:pt x="89308" y="116109"/>
                    </a:lnTo>
                    <a:lnTo>
                      <a:pt x="89308" y="103241"/>
                    </a:lnTo>
                    <a:lnTo>
                      <a:pt x="88202" y="103840"/>
                    </a:lnTo>
                    <a:lnTo>
                      <a:pt x="89308" y="100847"/>
                    </a:lnTo>
                    <a:lnTo>
                      <a:pt x="86543" y="102044"/>
                    </a:lnTo>
                    <a:lnTo>
                      <a:pt x="87373" y="99650"/>
                    </a:lnTo>
                    <a:lnTo>
                      <a:pt x="86543" y="99052"/>
                    </a:lnTo>
                    <a:lnTo>
                      <a:pt x="86267" y="97855"/>
                    </a:lnTo>
                    <a:lnTo>
                      <a:pt x="88479" y="93067"/>
                    </a:lnTo>
                    <a:lnTo>
                      <a:pt x="88479" y="90374"/>
                    </a:lnTo>
                    <a:lnTo>
                      <a:pt x="91520" y="90972"/>
                    </a:lnTo>
                    <a:lnTo>
                      <a:pt x="89308" y="84089"/>
                    </a:lnTo>
                    <a:lnTo>
                      <a:pt x="91244" y="82593"/>
                    </a:lnTo>
                    <a:lnTo>
                      <a:pt x="92073" y="79301"/>
                    </a:lnTo>
                    <a:lnTo>
                      <a:pt x="94285" y="75112"/>
                    </a:lnTo>
                    <a:lnTo>
                      <a:pt x="96497" y="73316"/>
                    </a:lnTo>
                    <a:lnTo>
                      <a:pt x="95668" y="71221"/>
                    </a:lnTo>
                    <a:lnTo>
                      <a:pt x="98156" y="70623"/>
                    </a:lnTo>
                    <a:lnTo>
                      <a:pt x="97603" y="72119"/>
                    </a:lnTo>
                    <a:lnTo>
                      <a:pt x="98433" y="72718"/>
                    </a:lnTo>
                    <a:lnTo>
                      <a:pt x="100368" y="65536"/>
                    </a:lnTo>
                    <a:lnTo>
                      <a:pt x="99539" y="61346"/>
                    </a:lnTo>
                    <a:lnTo>
                      <a:pt x="100645" y="61047"/>
                    </a:lnTo>
                    <a:lnTo>
                      <a:pt x="101198" y="62244"/>
                    </a:lnTo>
                    <a:lnTo>
                      <a:pt x="102580" y="60149"/>
                    </a:lnTo>
                    <a:lnTo>
                      <a:pt x="100092" y="58354"/>
                    </a:lnTo>
                    <a:lnTo>
                      <a:pt x="100645" y="58054"/>
                    </a:lnTo>
                    <a:lnTo>
                      <a:pt x="101474" y="58354"/>
                    </a:lnTo>
                    <a:lnTo>
                      <a:pt x="102580" y="58054"/>
                    </a:lnTo>
                    <a:lnTo>
                      <a:pt x="102304" y="57157"/>
                    </a:lnTo>
                    <a:lnTo>
                      <a:pt x="103410" y="55062"/>
                    </a:lnTo>
                    <a:lnTo>
                      <a:pt x="103963" y="55062"/>
                    </a:lnTo>
                    <a:lnTo>
                      <a:pt x="104239" y="54164"/>
                    </a:lnTo>
                    <a:lnTo>
                      <a:pt x="106175" y="53865"/>
                    </a:lnTo>
                    <a:lnTo>
                      <a:pt x="107281" y="52369"/>
                    </a:lnTo>
                    <a:lnTo>
                      <a:pt x="107281" y="50872"/>
                    </a:lnTo>
                    <a:lnTo>
                      <a:pt x="105898" y="49376"/>
                    </a:lnTo>
                    <a:lnTo>
                      <a:pt x="109216" y="44887"/>
                    </a:lnTo>
                    <a:lnTo>
                      <a:pt x="110875" y="44887"/>
                    </a:lnTo>
                    <a:lnTo>
                      <a:pt x="110046" y="37406"/>
                    </a:lnTo>
                    <a:lnTo>
                      <a:pt x="109216" y="35311"/>
                    </a:lnTo>
                    <a:lnTo>
                      <a:pt x="108940" y="36508"/>
                    </a:lnTo>
                    <a:lnTo>
                      <a:pt x="108110" y="36508"/>
                    </a:lnTo>
                    <a:lnTo>
                      <a:pt x="108940" y="34713"/>
                    </a:lnTo>
                    <a:lnTo>
                      <a:pt x="110875" y="32319"/>
                    </a:lnTo>
                    <a:lnTo>
                      <a:pt x="111428" y="30224"/>
                    </a:lnTo>
                    <a:lnTo>
                      <a:pt x="114193" y="31122"/>
                    </a:lnTo>
                    <a:lnTo>
                      <a:pt x="114193" y="23940"/>
                    </a:lnTo>
                    <a:lnTo>
                      <a:pt x="116958" y="18553"/>
                    </a:lnTo>
                    <a:lnTo>
                      <a:pt x="119723" y="18254"/>
                    </a:lnTo>
                    <a:lnTo>
                      <a:pt x="116958" y="15261"/>
                    </a:lnTo>
                    <a:lnTo>
                      <a:pt x="113087" y="16159"/>
                    </a:lnTo>
                    <a:lnTo>
                      <a:pt x="111428" y="16159"/>
                    </a:lnTo>
                    <a:lnTo>
                      <a:pt x="107004" y="16458"/>
                    </a:lnTo>
                    <a:lnTo>
                      <a:pt x="105069" y="16758"/>
                    </a:lnTo>
                    <a:lnTo>
                      <a:pt x="103963" y="16758"/>
                    </a:lnTo>
                    <a:lnTo>
                      <a:pt x="101474" y="16758"/>
                    </a:lnTo>
                    <a:lnTo>
                      <a:pt x="103410" y="12867"/>
                    </a:lnTo>
                    <a:lnTo>
                      <a:pt x="104239" y="12269"/>
                    </a:lnTo>
                    <a:lnTo>
                      <a:pt x="105898" y="9875"/>
                    </a:lnTo>
                    <a:lnTo>
                      <a:pt x="107004" y="8079"/>
                    </a:lnTo>
                    <a:lnTo>
                      <a:pt x="105898" y="0"/>
                    </a:lnTo>
                    <a:lnTo>
                      <a:pt x="104239" y="299"/>
                    </a:lnTo>
                    <a:lnTo>
                      <a:pt x="103410" y="299"/>
                    </a:lnTo>
                    <a:lnTo>
                      <a:pt x="102304" y="299"/>
                    </a:lnTo>
                    <a:lnTo>
                      <a:pt x="95668" y="598"/>
                    </a:lnTo>
                    <a:lnTo>
                      <a:pt x="92626" y="1197"/>
                    </a:lnTo>
                    <a:lnTo>
                      <a:pt x="92350" y="1197"/>
                    </a:lnTo>
                    <a:lnTo>
                      <a:pt x="91244" y="1197"/>
                    </a:lnTo>
                    <a:lnTo>
                      <a:pt x="88755" y="1496"/>
                    </a:lnTo>
                    <a:lnTo>
                      <a:pt x="85714" y="1496"/>
                    </a:lnTo>
                    <a:lnTo>
                      <a:pt x="82672" y="1795"/>
                    </a:lnTo>
                    <a:lnTo>
                      <a:pt x="81290" y="1795"/>
                    </a:lnTo>
                    <a:lnTo>
                      <a:pt x="80460" y="1795"/>
                    </a:lnTo>
                    <a:lnTo>
                      <a:pt x="76313" y="2394"/>
                    </a:lnTo>
                    <a:lnTo>
                      <a:pt x="75760" y="2394"/>
                    </a:lnTo>
                    <a:lnTo>
                      <a:pt x="75207" y="2394"/>
                    </a:lnTo>
                    <a:lnTo>
                      <a:pt x="73824" y="2693"/>
                    </a:lnTo>
                    <a:lnTo>
                      <a:pt x="72718" y="2693"/>
                    </a:lnTo>
                    <a:lnTo>
                      <a:pt x="69953" y="2693"/>
                    </a:lnTo>
                    <a:lnTo>
                      <a:pt x="68294" y="2693"/>
                    </a:lnTo>
                    <a:lnTo>
                      <a:pt x="61935" y="3291"/>
                    </a:lnTo>
                    <a:lnTo>
                      <a:pt x="59447" y="3291"/>
                    </a:lnTo>
                    <a:lnTo>
                      <a:pt x="58894" y="3291"/>
                    </a:lnTo>
                    <a:lnTo>
                      <a:pt x="58617" y="3291"/>
                    </a:lnTo>
                    <a:lnTo>
                      <a:pt x="53087" y="3890"/>
                    </a:lnTo>
                    <a:lnTo>
                      <a:pt x="51705" y="3890"/>
                    </a:lnTo>
                    <a:lnTo>
                      <a:pt x="49493" y="3890"/>
                    </a:lnTo>
                    <a:lnTo>
                      <a:pt x="44792" y="4488"/>
                    </a:lnTo>
                    <a:lnTo>
                      <a:pt x="44239" y="4488"/>
                    </a:lnTo>
                    <a:lnTo>
                      <a:pt x="43686" y="4488"/>
                    </a:lnTo>
                    <a:lnTo>
                      <a:pt x="41751" y="4488"/>
                    </a:lnTo>
                    <a:lnTo>
                      <a:pt x="37050" y="4788"/>
                    </a:lnTo>
                    <a:lnTo>
                      <a:pt x="34838" y="4788"/>
                    </a:lnTo>
                    <a:lnTo>
                      <a:pt x="31244" y="4788"/>
                    </a:lnTo>
                    <a:lnTo>
                      <a:pt x="30967" y="4788"/>
                    </a:lnTo>
                    <a:lnTo>
                      <a:pt x="29308" y="5386"/>
                    </a:lnTo>
                    <a:lnTo>
                      <a:pt x="27926" y="5386"/>
                    </a:lnTo>
                    <a:lnTo>
                      <a:pt x="24331" y="5386"/>
                    </a:lnTo>
                    <a:lnTo>
                      <a:pt x="21843" y="5386"/>
                    </a:lnTo>
                    <a:lnTo>
                      <a:pt x="19354" y="5386"/>
                    </a:lnTo>
                    <a:lnTo>
                      <a:pt x="17972" y="5685"/>
                    </a:lnTo>
                    <a:lnTo>
                      <a:pt x="16313" y="5685"/>
                    </a:lnTo>
                    <a:lnTo>
                      <a:pt x="14377" y="5685"/>
                    </a:lnTo>
                    <a:lnTo>
                      <a:pt x="12442" y="5985"/>
                    </a:lnTo>
                    <a:lnTo>
                      <a:pt x="5529" y="5985"/>
                    </a:lnTo>
                    <a:lnTo>
                      <a:pt x="2488" y="5985"/>
                    </a:lnTo>
                    <a:lnTo>
                      <a:pt x="0" y="5985"/>
                    </a:lnTo>
                    <a:lnTo>
                      <a:pt x="552" y="10174"/>
                    </a:lnTo>
                    <a:lnTo>
                      <a:pt x="552" y="12269"/>
                    </a:lnTo>
                    <a:lnTo>
                      <a:pt x="1382" y="17356"/>
                    </a:lnTo>
                    <a:lnTo>
                      <a:pt x="1658" y="18553"/>
                    </a:lnTo>
                    <a:lnTo>
                      <a:pt x="2211" y="19451"/>
                    </a:lnTo>
                    <a:lnTo>
                      <a:pt x="3041" y="26932"/>
                    </a:lnTo>
                    <a:lnTo>
                      <a:pt x="3317" y="29027"/>
                    </a:lnTo>
                    <a:lnTo>
                      <a:pt x="3594" y="30523"/>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5" name="Shape 116" descr="Florida," title="Florida">
                <a:extLst>
                  <a:ext uri="{FF2B5EF4-FFF2-40B4-BE49-F238E27FC236}">
                    <a16:creationId xmlns:a16="http://schemas.microsoft.com/office/drawing/2014/main" id="{653B7E89-3460-BF40-BADB-C0AACE55D42D}"/>
                  </a:ext>
                </a:extLst>
              </p:cNvPr>
              <p:cNvSpPr/>
              <p:nvPr/>
            </p:nvSpPr>
            <p:spPr>
              <a:xfrm>
                <a:off x="6175057" y="4363697"/>
                <a:ext cx="1253506" cy="954350"/>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chemeClr val="bg1">
                  <a:lumMod val="85000"/>
                </a:scheme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6" name="Shape 117">
                <a:extLst>
                  <a:ext uri="{FF2B5EF4-FFF2-40B4-BE49-F238E27FC236}">
                    <a16:creationId xmlns:a16="http://schemas.microsoft.com/office/drawing/2014/main" id="{B4AA129C-DFC3-DB45-9872-A24DD7980C9F}"/>
                  </a:ext>
                </a:extLst>
              </p:cNvPr>
              <p:cNvSpPr/>
              <p:nvPr/>
            </p:nvSpPr>
            <p:spPr>
              <a:xfrm>
                <a:off x="7303041" y="5341660"/>
                <a:ext cx="36868" cy="35288"/>
              </a:xfrm>
              <a:custGeom>
                <a:avLst/>
                <a:gdLst/>
                <a:ahLst/>
                <a:cxnLst/>
                <a:rect l="0" t="0" r="0" b="0"/>
                <a:pathLst>
                  <a:path w="120000" h="120000" extrusionOk="0">
                    <a:moveTo>
                      <a:pt x="0" y="104347"/>
                    </a:moveTo>
                    <a:lnTo>
                      <a:pt x="5217" y="114782"/>
                    </a:lnTo>
                    <a:lnTo>
                      <a:pt x="114782" y="0"/>
                    </a:lnTo>
                    <a:lnTo>
                      <a:pt x="62608" y="52173"/>
                    </a:lnTo>
                    <a:lnTo>
                      <a:pt x="0" y="104347"/>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7" name="Shape 118">
                <a:extLst>
                  <a:ext uri="{FF2B5EF4-FFF2-40B4-BE49-F238E27FC236}">
                    <a16:creationId xmlns:a16="http://schemas.microsoft.com/office/drawing/2014/main" id="{C8F5A40B-AD7F-8F47-AF1A-732E33E2A0A3}"/>
                  </a:ext>
                </a:extLst>
              </p:cNvPr>
              <p:cNvSpPr/>
              <p:nvPr/>
            </p:nvSpPr>
            <p:spPr>
              <a:xfrm>
                <a:off x="7356218" y="5319851"/>
                <a:ext cx="36868" cy="35288"/>
              </a:xfrm>
              <a:custGeom>
                <a:avLst/>
                <a:gdLst/>
                <a:ahLst/>
                <a:cxnLst/>
                <a:rect l="0" t="0" r="0" b="0"/>
                <a:pathLst>
                  <a:path w="120000" h="120000" extrusionOk="0">
                    <a:moveTo>
                      <a:pt x="0" y="114782"/>
                    </a:moveTo>
                    <a:lnTo>
                      <a:pt x="115000" y="0"/>
                    </a:lnTo>
                    <a:lnTo>
                      <a:pt x="0" y="114782"/>
                    </a:lnTo>
                  </a:path>
                </a:pathLst>
              </a:custGeom>
              <a:solidFill>
                <a:srgbClr val="2C467F"/>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8" name="Shape 119" title="Georgia">
                <a:extLst>
                  <a:ext uri="{FF2B5EF4-FFF2-40B4-BE49-F238E27FC236}">
                    <a16:creationId xmlns:a16="http://schemas.microsoft.com/office/drawing/2014/main" id="{45FFF9D5-EAF5-8944-9766-05C03FC7353C}"/>
                  </a:ext>
                </a:extLst>
              </p:cNvPr>
              <p:cNvSpPr/>
              <p:nvPr/>
            </p:nvSpPr>
            <p:spPr>
              <a:xfrm>
                <a:off x="6381606" y="3686045"/>
                <a:ext cx="751050" cy="761584"/>
              </a:xfrm>
              <a:custGeom>
                <a:avLst/>
                <a:gdLst/>
                <a:ahLst/>
                <a:cxnLst/>
                <a:rect l="0" t="0" r="0" b="0"/>
                <a:pathLst>
                  <a:path w="120000" h="120000" extrusionOk="0">
                    <a:moveTo>
                      <a:pt x="17654" y="5398"/>
                    </a:moveTo>
                    <a:lnTo>
                      <a:pt x="18422" y="5398"/>
                    </a:lnTo>
                    <a:lnTo>
                      <a:pt x="18933" y="5398"/>
                    </a:lnTo>
                    <a:lnTo>
                      <a:pt x="19701" y="4907"/>
                    </a:lnTo>
                    <a:lnTo>
                      <a:pt x="21748" y="4907"/>
                    </a:lnTo>
                    <a:lnTo>
                      <a:pt x="25074" y="4662"/>
                    </a:lnTo>
                    <a:lnTo>
                      <a:pt x="27633" y="4417"/>
                    </a:lnTo>
                    <a:lnTo>
                      <a:pt x="28656" y="3926"/>
                    </a:lnTo>
                    <a:lnTo>
                      <a:pt x="29936" y="3926"/>
                    </a:lnTo>
                    <a:lnTo>
                      <a:pt x="32750" y="3190"/>
                    </a:lnTo>
                    <a:lnTo>
                      <a:pt x="35309" y="3190"/>
                    </a:lnTo>
                    <a:lnTo>
                      <a:pt x="36844" y="2944"/>
                    </a:lnTo>
                    <a:lnTo>
                      <a:pt x="37100" y="2944"/>
                    </a:lnTo>
                    <a:lnTo>
                      <a:pt x="43752" y="2208"/>
                    </a:lnTo>
                    <a:lnTo>
                      <a:pt x="43752" y="1963"/>
                    </a:lnTo>
                    <a:lnTo>
                      <a:pt x="45543" y="1472"/>
                    </a:lnTo>
                    <a:lnTo>
                      <a:pt x="46567" y="1472"/>
                    </a:lnTo>
                    <a:lnTo>
                      <a:pt x="47078" y="1472"/>
                    </a:lnTo>
                    <a:lnTo>
                      <a:pt x="50660" y="981"/>
                    </a:lnTo>
                    <a:lnTo>
                      <a:pt x="53731" y="245"/>
                    </a:lnTo>
                    <a:lnTo>
                      <a:pt x="55522" y="0"/>
                    </a:lnTo>
                    <a:lnTo>
                      <a:pt x="55266" y="1963"/>
                    </a:lnTo>
                    <a:lnTo>
                      <a:pt x="52707" y="4417"/>
                    </a:lnTo>
                    <a:lnTo>
                      <a:pt x="51172" y="8343"/>
                    </a:lnTo>
                    <a:lnTo>
                      <a:pt x="51684" y="9079"/>
                    </a:lnTo>
                    <a:lnTo>
                      <a:pt x="53731" y="10306"/>
                    </a:lnTo>
                    <a:lnTo>
                      <a:pt x="56545" y="11779"/>
                    </a:lnTo>
                    <a:lnTo>
                      <a:pt x="57313" y="12515"/>
                    </a:lnTo>
                    <a:lnTo>
                      <a:pt x="58592" y="13251"/>
                    </a:lnTo>
                    <a:lnTo>
                      <a:pt x="59104" y="13496"/>
                    </a:lnTo>
                    <a:lnTo>
                      <a:pt x="59872" y="13742"/>
                    </a:lnTo>
                    <a:lnTo>
                      <a:pt x="60127" y="13496"/>
                    </a:lnTo>
                    <a:lnTo>
                      <a:pt x="62942" y="13496"/>
                    </a:lnTo>
                    <a:lnTo>
                      <a:pt x="63965" y="15950"/>
                    </a:lnTo>
                    <a:lnTo>
                      <a:pt x="65756" y="17914"/>
                    </a:lnTo>
                    <a:lnTo>
                      <a:pt x="66524" y="18159"/>
                    </a:lnTo>
                    <a:lnTo>
                      <a:pt x="66524" y="18895"/>
                    </a:lnTo>
                    <a:lnTo>
                      <a:pt x="66780" y="19877"/>
                    </a:lnTo>
                    <a:lnTo>
                      <a:pt x="68571" y="22085"/>
                    </a:lnTo>
                    <a:lnTo>
                      <a:pt x="70106" y="23312"/>
                    </a:lnTo>
                    <a:lnTo>
                      <a:pt x="70618" y="24785"/>
                    </a:lnTo>
                    <a:lnTo>
                      <a:pt x="71130" y="24785"/>
                    </a:lnTo>
                    <a:lnTo>
                      <a:pt x="71897" y="26012"/>
                    </a:lnTo>
                    <a:lnTo>
                      <a:pt x="76503" y="28466"/>
                    </a:lnTo>
                    <a:lnTo>
                      <a:pt x="79573" y="30184"/>
                    </a:lnTo>
                    <a:lnTo>
                      <a:pt x="80597" y="31901"/>
                    </a:lnTo>
                    <a:lnTo>
                      <a:pt x="81620" y="33619"/>
                    </a:lnTo>
                    <a:lnTo>
                      <a:pt x="83155" y="34355"/>
                    </a:lnTo>
                    <a:lnTo>
                      <a:pt x="83411" y="34355"/>
                    </a:lnTo>
                    <a:lnTo>
                      <a:pt x="85202" y="34846"/>
                    </a:lnTo>
                    <a:lnTo>
                      <a:pt x="85202" y="35337"/>
                    </a:lnTo>
                    <a:lnTo>
                      <a:pt x="85714" y="35337"/>
                    </a:lnTo>
                    <a:lnTo>
                      <a:pt x="88528" y="39263"/>
                    </a:lnTo>
                    <a:lnTo>
                      <a:pt x="90319" y="40736"/>
                    </a:lnTo>
                    <a:lnTo>
                      <a:pt x="90831" y="42453"/>
                    </a:lnTo>
                    <a:lnTo>
                      <a:pt x="93390" y="43435"/>
                    </a:lnTo>
                    <a:lnTo>
                      <a:pt x="93646" y="44417"/>
                    </a:lnTo>
                    <a:lnTo>
                      <a:pt x="94413" y="45153"/>
                    </a:lnTo>
                    <a:lnTo>
                      <a:pt x="96972" y="45889"/>
                    </a:lnTo>
                    <a:lnTo>
                      <a:pt x="98763" y="46871"/>
                    </a:lnTo>
                    <a:lnTo>
                      <a:pt x="100042" y="47607"/>
                    </a:lnTo>
                    <a:lnTo>
                      <a:pt x="100042" y="49570"/>
                    </a:lnTo>
                    <a:lnTo>
                      <a:pt x="103368" y="53987"/>
                    </a:lnTo>
                    <a:lnTo>
                      <a:pt x="103624" y="57423"/>
                    </a:lnTo>
                    <a:lnTo>
                      <a:pt x="104392" y="58159"/>
                    </a:lnTo>
                    <a:lnTo>
                      <a:pt x="104648" y="58159"/>
                    </a:lnTo>
                    <a:lnTo>
                      <a:pt x="106950" y="58404"/>
                    </a:lnTo>
                    <a:lnTo>
                      <a:pt x="111556" y="64539"/>
                    </a:lnTo>
                    <a:lnTo>
                      <a:pt x="111556" y="66257"/>
                    </a:lnTo>
                    <a:lnTo>
                      <a:pt x="111556" y="66993"/>
                    </a:lnTo>
                    <a:lnTo>
                      <a:pt x="112835" y="69693"/>
                    </a:lnTo>
                    <a:lnTo>
                      <a:pt x="115394" y="69693"/>
                    </a:lnTo>
                    <a:lnTo>
                      <a:pt x="118208" y="70674"/>
                    </a:lnTo>
                    <a:lnTo>
                      <a:pt x="118976" y="70674"/>
                    </a:lnTo>
                    <a:lnTo>
                      <a:pt x="119744" y="71901"/>
                    </a:lnTo>
                    <a:lnTo>
                      <a:pt x="116417" y="76073"/>
                    </a:lnTo>
                    <a:lnTo>
                      <a:pt x="115138" y="76073"/>
                    </a:lnTo>
                    <a:lnTo>
                      <a:pt x="115650" y="77055"/>
                    </a:lnTo>
                    <a:lnTo>
                      <a:pt x="114371" y="80245"/>
                    </a:lnTo>
                    <a:lnTo>
                      <a:pt x="113603" y="80245"/>
                    </a:lnTo>
                    <a:lnTo>
                      <a:pt x="113347" y="80245"/>
                    </a:lnTo>
                    <a:lnTo>
                      <a:pt x="112835" y="80490"/>
                    </a:lnTo>
                    <a:lnTo>
                      <a:pt x="113859" y="80736"/>
                    </a:lnTo>
                    <a:lnTo>
                      <a:pt x="114626" y="82944"/>
                    </a:lnTo>
                    <a:lnTo>
                      <a:pt x="113859" y="84662"/>
                    </a:lnTo>
                    <a:lnTo>
                      <a:pt x="113347" y="84171"/>
                    </a:lnTo>
                    <a:lnTo>
                      <a:pt x="112068" y="85153"/>
                    </a:lnTo>
                    <a:lnTo>
                      <a:pt x="112068" y="85889"/>
                    </a:lnTo>
                    <a:lnTo>
                      <a:pt x="113859" y="85644"/>
                    </a:lnTo>
                    <a:lnTo>
                      <a:pt x="112579" y="89815"/>
                    </a:lnTo>
                    <a:lnTo>
                      <a:pt x="112068" y="90061"/>
                    </a:lnTo>
                    <a:lnTo>
                      <a:pt x="112835" y="92024"/>
                    </a:lnTo>
                    <a:lnTo>
                      <a:pt x="113347" y="92760"/>
                    </a:lnTo>
                    <a:lnTo>
                      <a:pt x="111044" y="96196"/>
                    </a:lnTo>
                    <a:lnTo>
                      <a:pt x="109765" y="97177"/>
                    </a:lnTo>
                    <a:lnTo>
                      <a:pt x="110533" y="96932"/>
                    </a:lnTo>
                    <a:lnTo>
                      <a:pt x="110533" y="99877"/>
                    </a:lnTo>
                    <a:lnTo>
                      <a:pt x="109765" y="100122"/>
                    </a:lnTo>
                    <a:lnTo>
                      <a:pt x="111044" y="100858"/>
                    </a:lnTo>
                    <a:lnTo>
                      <a:pt x="111556" y="107975"/>
                    </a:lnTo>
                    <a:lnTo>
                      <a:pt x="104648" y="107975"/>
                    </a:lnTo>
                    <a:lnTo>
                      <a:pt x="101321" y="107484"/>
                    </a:lnTo>
                    <a:lnTo>
                      <a:pt x="100554" y="106748"/>
                    </a:lnTo>
                    <a:lnTo>
                      <a:pt x="97739" y="109202"/>
                    </a:lnTo>
                    <a:lnTo>
                      <a:pt x="99530" y="115582"/>
                    </a:lnTo>
                    <a:lnTo>
                      <a:pt x="99019" y="119263"/>
                    </a:lnTo>
                    <a:lnTo>
                      <a:pt x="95948" y="119754"/>
                    </a:lnTo>
                    <a:lnTo>
                      <a:pt x="94413" y="116319"/>
                    </a:lnTo>
                    <a:lnTo>
                      <a:pt x="94413" y="114601"/>
                    </a:lnTo>
                    <a:lnTo>
                      <a:pt x="93390" y="114601"/>
                    </a:lnTo>
                    <a:lnTo>
                      <a:pt x="90575" y="114846"/>
                    </a:lnTo>
                    <a:lnTo>
                      <a:pt x="89552" y="114846"/>
                    </a:lnTo>
                    <a:lnTo>
                      <a:pt x="88528" y="114846"/>
                    </a:lnTo>
                    <a:lnTo>
                      <a:pt x="87761" y="114846"/>
                    </a:lnTo>
                    <a:lnTo>
                      <a:pt x="85714" y="115092"/>
                    </a:lnTo>
                    <a:lnTo>
                      <a:pt x="83411" y="115582"/>
                    </a:lnTo>
                    <a:lnTo>
                      <a:pt x="83155" y="115582"/>
                    </a:lnTo>
                    <a:lnTo>
                      <a:pt x="81620" y="115582"/>
                    </a:lnTo>
                    <a:lnTo>
                      <a:pt x="78550" y="115582"/>
                    </a:lnTo>
                    <a:lnTo>
                      <a:pt x="72409" y="115828"/>
                    </a:lnTo>
                    <a:lnTo>
                      <a:pt x="71130" y="116319"/>
                    </a:lnTo>
                    <a:lnTo>
                      <a:pt x="70106" y="116319"/>
                    </a:lnTo>
                    <a:lnTo>
                      <a:pt x="68315" y="116564"/>
                    </a:lnTo>
                    <a:lnTo>
                      <a:pt x="67547" y="116564"/>
                    </a:lnTo>
                    <a:lnTo>
                      <a:pt x="67292" y="116564"/>
                    </a:lnTo>
                    <a:lnTo>
                      <a:pt x="66524" y="116564"/>
                    </a:lnTo>
                    <a:lnTo>
                      <a:pt x="63965" y="116564"/>
                    </a:lnTo>
                    <a:lnTo>
                      <a:pt x="61407" y="116809"/>
                    </a:lnTo>
                    <a:lnTo>
                      <a:pt x="60383" y="117300"/>
                    </a:lnTo>
                    <a:lnTo>
                      <a:pt x="59872" y="117300"/>
                    </a:lnTo>
                    <a:lnTo>
                      <a:pt x="58336" y="117300"/>
                    </a:lnTo>
                    <a:lnTo>
                      <a:pt x="55266" y="117300"/>
                    </a:lnTo>
                    <a:lnTo>
                      <a:pt x="53731" y="117546"/>
                    </a:lnTo>
                    <a:lnTo>
                      <a:pt x="51940" y="118036"/>
                    </a:lnTo>
                    <a:lnTo>
                      <a:pt x="50916" y="118036"/>
                    </a:lnTo>
                    <a:lnTo>
                      <a:pt x="50149" y="118036"/>
                    </a:lnTo>
                    <a:lnTo>
                      <a:pt x="47590" y="118036"/>
                    </a:lnTo>
                    <a:lnTo>
                      <a:pt x="46311" y="118282"/>
                    </a:lnTo>
                    <a:lnTo>
                      <a:pt x="45543" y="118282"/>
                    </a:lnTo>
                    <a:lnTo>
                      <a:pt x="44776" y="118282"/>
                    </a:lnTo>
                    <a:lnTo>
                      <a:pt x="43496" y="118282"/>
                    </a:lnTo>
                    <a:lnTo>
                      <a:pt x="40938" y="118527"/>
                    </a:lnTo>
                    <a:lnTo>
                      <a:pt x="37100" y="119018"/>
                    </a:lnTo>
                    <a:lnTo>
                      <a:pt x="31727" y="119263"/>
                    </a:lnTo>
                    <a:lnTo>
                      <a:pt x="31727" y="119018"/>
                    </a:lnTo>
                    <a:lnTo>
                      <a:pt x="27889" y="112392"/>
                    </a:lnTo>
                    <a:lnTo>
                      <a:pt x="27633" y="111901"/>
                    </a:lnTo>
                    <a:lnTo>
                      <a:pt x="27633" y="111411"/>
                    </a:lnTo>
                    <a:lnTo>
                      <a:pt x="26865" y="110184"/>
                    </a:lnTo>
                    <a:lnTo>
                      <a:pt x="26098" y="108711"/>
                    </a:lnTo>
                    <a:lnTo>
                      <a:pt x="24307" y="105766"/>
                    </a:lnTo>
                    <a:lnTo>
                      <a:pt x="24307" y="104049"/>
                    </a:lnTo>
                    <a:lnTo>
                      <a:pt x="24307" y="102331"/>
                    </a:lnTo>
                    <a:lnTo>
                      <a:pt x="24562" y="98895"/>
                    </a:lnTo>
                    <a:lnTo>
                      <a:pt x="24562" y="98650"/>
                    </a:lnTo>
                    <a:lnTo>
                      <a:pt x="24051" y="95460"/>
                    </a:lnTo>
                    <a:lnTo>
                      <a:pt x="22260" y="94233"/>
                    </a:lnTo>
                    <a:lnTo>
                      <a:pt x="21748" y="92024"/>
                    </a:lnTo>
                    <a:lnTo>
                      <a:pt x="21748" y="91779"/>
                    </a:lnTo>
                    <a:lnTo>
                      <a:pt x="21492" y="91779"/>
                    </a:lnTo>
                    <a:lnTo>
                      <a:pt x="21492" y="89325"/>
                    </a:lnTo>
                    <a:lnTo>
                      <a:pt x="21492" y="88588"/>
                    </a:lnTo>
                    <a:lnTo>
                      <a:pt x="22515" y="85889"/>
                    </a:lnTo>
                    <a:lnTo>
                      <a:pt x="22515" y="85644"/>
                    </a:lnTo>
                    <a:lnTo>
                      <a:pt x="22515" y="83926"/>
                    </a:lnTo>
                    <a:lnTo>
                      <a:pt x="22260" y="82208"/>
                    </a:lnTo>
                    <a:lnTo>
                      <a:pt x="23539" y="80490"/>
                    </a:lnTo>
                    <a:lnTo>
                      <a:pt x="25074" y="79263"/>
                    </a:lnTo>
                    <a:lnTo>
                      <a:pt x="25330" y="78527"/>
                    </a:lnTo>
                    <a:lnTo>
                      <a:pt x="23027" y="76809"/>
                    </a:lnTo>
                    <a:lnTo>
                      <a:pt x="23283" y="75337"/>
                    </a:lnTo>
                    <a:lnTo>
                      <a:pt x="22515" y="71901"/>
                    </a:lnTo>
                    <a:lnTo>
                      <a:pt x="22260" y="71901"/>
                    </a:lnTo>
                    <a:lnTo>
                      <a:pt x="19957" y="69693"/>
                    </a:lnTo>
                    <a:lnTo>
                      <a:pt x="19445" y="68957"/>
                    </a:lnTo>
                    <a:lnTo>
                      <a:pt x="18678" y="66257"/>
                    </a:lnTo>
                    <a:lnTo>
                      <a:pt x="18422" y="66257"/>
                    </a:lnTo>
                    <a:lnTo>
                      <a:pt x="18422" y="65766"/>
                    </a:lnTo>
                    <a:lnTo>
                      <a:pt x="18422" y="65276"/>
                    </a:lnTo>
                    <a:lnTo>
                      <a:pt x="16886" y="62822"/>
                    </a:lnTo>
                    <a:lnTo>
                      <a:pt x="16119" y="60368"/>
                    </a:lnTo>
                    <a:lnTo>
                      <a:pt x="15863" y="59877"/>
                    </a:lnTo>
                    <a:lnTo>
                      <a:pt x="14840" y="56687"/>
                    </a:lnTo>
                    <a:lnTo>
                      <a:pt x="14840" y="56441"/>
                    </a:lnTo>
                    <a:lnTo>
                      <a:pt x="14840" y="55950"/>
                    </a:lnTo>
                    <a:lnTo>
                      <a:pt x="14072" y="53987"/>
                    </a:lnTo>
                    <a:lnTo>
                      <a:pt x="13049" y="49815"/>
                    </a:lnTo>
                    <a:lnTo>
                      <a:pt x="12281" y="48098"/>
                    </a:lnTo>
                    <a:lnTo>
                      <a:pt x="12025" y="46871"/>
                    </a:lnTo>
                    <a:lnTo>
                      <a:pt x="11513" y="46380"/>
                    </a:lnTo>
                    <a:lnTo>
                      <a:pt x="10746" y="43190"/>
                    </a:lnTo>
                    <a:lnTo>
                      <a:pt x="10490" y="42453"/>
                    </a:lnTo>
                    <a:lnTo>
                      <a:pt x="9211" y="37546"/>
                    </a:lnTo>
                    <a:lnTo>
                      <a:pt x="9211" y="37055"/>
                    </a:lnTo>
                    <a:lnTo>
                      <a:pt x="8699" y="35828"/>
                    </a:lnTo>
                    <a:lnTo>
                      <a:pt x="7931" y="34355"/>
                    </a:lnTo>
                    <a:lnTo>
                      <a:pt x="7931" y="33619"/>
                    </a:lnTo>
                    <a:lnTo>
                      <a:pt x="7675" y="32638"/>
                    </a:lnTo>
                    <a:lnTo>
                      <a:pt x="7420" y="31165"/>
                    </a:lnTo>
                    <a:lnTo>
                      <a:pt x="6652" y="29202"/>
                    </a:lnTo>
                    <a:lnTo>
                      <a:pt x="6140" y="27484"/>
                    </a:lnTo>
                    <a:lnTo>
                      <a:pt x="5628" y="26012"/>
                    </a:lnTo>
                    <a:lnTo>
                      <a:pt x="4861" y="23067"/>
                    </a:lnTo>
                    <a:lnTo>
                      <a:pt x="4093" y="21349"/>
                    </a:lnTo>
                    <a:lnTo>
                      <a:pt x="3837" y="19631"/>
                    </a:lnTo>
                    <a:lnTo>
                      <a:pt x="3070" y="17914"/>
                    </a:lnTo>
                    <a:lnTo>
                      <a:pt x="2814" y="17177"/>
                    </a:lnTo>
                    <a:lnTo>
                      <a:pt x="2046" y="13742"/>
                    </a:lnTo>
                    <a:lnTo>
                      <a:pt x="1279" y="11779"/>
                    </a:lnTo>
                    <a:lnTo>
                      <a:pt x="1023" y="10797"/>
                    </a:lnTo>
                    <a:lnTo>
                      <a:pt x="511" y="10306"/>
                    </a:lnTo>
                    <a:lnTo>
                      <a:pt x="0" y="7607"/>
                    </a:lnTo>
                    <a:lnTo>
                      <a:pt x="2302" y="7361"/>
                    </a:lnTo>
                    <a:lnTo>
                      <a:pt x="3070" y="7361"/>
                    </a:lnTo>
                    <a:lnTo>
                      <a:pt x="5117" y="7116"/>
                    </a:lnTo>
                    <a:lnTo>
                      <a:pt x="5628" y="7116"/>
                    </a:lnTo>
                    <a:lnTo>
                      <a:pt x="6652" y="6625"/>
                    </a:lnTo>
                    <a:lnTo>
                      <a:pt x="7420" y="6625"/>
                    </a:lnTo>
                    <a:lnTo>
                      <a:pt x="7931" y="6625"/>
                    </a:lnTo>
                    <a:lnTo>
                      <a:pt x="14072" y="5889"/>
                    </a:lnTo>
                    <a:lnTo>
                      <a:pt x="15095" y="5644"/>
                    </a:lnTo>
                    <a:lnTo>
                      <a:pt x="16886" y="5644"/>
                    </a:lnTo>
                    <a:lnTo>
                      <a:pt x="17654" y="5398"/>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59" name="Shape 120" title="Idaho">
                <a:extLst>
                  <a:ext uri="{FF2B5EF4-FFF2-40B4-BE49-F238E27FC236}">
                    <a16:creationId xmlns:a16="http://schemas.microsoft.com/office/drawing/2014/main" id="{4181A477-4FB1-9C40-988A-B7BCEFE6A09C}"/>
                  </a:ext>
                </a:extLst>
              </p:cNvPr>
              <p:cNvSpPr/>
              <p:nvPr/>
            </p:nvSpPr>
            <p:spPr>
              <a:xfrm>
                <a:off x="2211219" y="1277179"/>
                <a:ext cx="812145" cy="1266673"/>
              </a:xfrm>
              <a:custGeom>
                <a:avLst/>
                <a:gdLst/>
                <a:ahLst/>
                <a:cxnLst/>
                <a:rect l="0" t="0" r="0" b="0"/>
                <a:pathLst>
                  <a:path w="120000" h="120000" extrusionOk="0">
                    <a:moveTo>
                      <a:pt x="12307" y="75239"/>
                    </a:moveTo>
                    <a:lnTo>
                      <a:pt x="11597" y="75828"/>
                    </a:lnTo>
                    <a:lnTo>
                      <a:pt x="9704" y="79361"/>
                    </a:lnTo>
                    <a:lnTo>
                      <a:pt x="8994" y="79803"/>
                    </a:lnTo>
                    <a:lnTo>
                      <a:pt x="8520" y="80392"/>
                    </a:lnTo>
                    <a:lnTo>
                      <a:pt x="7810" y="82453"/>
                    </a:lnTo>
                    <a:lnTo>
                      <a:pt x="7337" y="84073"/>
                    </a:lnTo>
                    <a:lnTo>
                      <a:pt x="5207" y="90552"/>
                    </a:lnTo>
                    <a:lnTo>
                      <a:pt x="0" y="108809"/>
                    </a:lnTo>
                    <a:lnTo>
                      <a:pt x="946" y="108957"/>
                    </a:lnTo>
                    <a:lnTo>
                      <a:pt x="17988" y="111018"/>
                    </a:lnTo>
                    <a:lnTo>
                      <a:pt x="36923" y="113079"/>
                    </a:lnTo>
                    <a:lnTo>
                      <a:pt x="42130" y="113521"/>
                    </a:lnTo>
                    <a:lnTo>
                      <a:pt x="45207" y="113815"/>
                    </a:lnTo>
                    <a:lnTo>
                      <a:pt x="50650" y="114404"/>
                    </a:lnTo>
                    <a:lnTo>
                      <a:pt x="51360" y="114404"/>
                    </a:lnTo>
                    <a:lnTo>
                      <a:pt x="51834" y="114699"/>
                    </a:lnTo>
                    <a:lnTo>
                      <a:pt x="55384" y="114846"/>
                    </a:lnTo>
                    <a:lnTo>
                      <a:pt x="60828" y="115730"/>
                    </a:lnTo>
                    <a:lnTo>
                      <a:pt x="70059" y="116319"/>
                    </a:lnTo>
                    <a:lnTo>
                      <a:pt x="75029" y="116760"/>
                    </a:lnTo>
                    <a:lnTo>
                      <a:pt x="90177" y="117938"/>
                    </a:lnTo>
                    <a:lnTo>
                      <a:pt x="90177" y="118085"/>
                    </a:lnTo>
                    <a:lnTo>
                      <a:pt x="90414" y="118085"/>
                    </a:lnTo>
                    <a:lnTo>
                      <a:pt x="91360" y="118380"/>
                    </a:lnTo>
                    <a:lnTo>
                      <a:pt x="93727" y="118380"/>
                    </a:lnTo>
                    <a:lnTo>
                      <a:pt x="98224" y="118822"/>
                    </a:lnTo>
                    <a:lnTo>
                      <a:pt x="102485" y="119116"/>
                    </a:lnTo>
                    <a:lnTo>
                      <a:pt x="103905" y="119411"/>
                    </a:lnTo>
                    <a:lnTo>
                      <a:pt x="104142" y="119411"/>
                    </a:lnTo>
                    <a:lnTo>
                      <a:pt x="111479" y="119852"/>
                    </a:lnTo>
                    <a:lnTo>
                      <a:pt x="111715" y="117938"/>
                    </a:lnTo>
                    <a:lnTo>
                      <a:pt x="113136" y="112490"/>
                    </a:lnTo>
                    <a:lnTo>
                      <a:pt x="113136" y="111754"/>
                    </a:lnTo>
                    <a:lnTo>
                      <a:pt x="114082" y="107926"/>
                    </a:lnTo>
                    <a:lnTo>
                      <a:pt x="114792" y="104098"/>
                    </a:lnTo>
                    <a:lnTo>
                      <a:pt x="115029" y="103803"/>
                    </a:lnTo>
                    <a:lnTo>
                      <a:pt x="115029" y="103067"/>
                    </a:lnTo>
                    <a:lnTo>
                      <a:pt x="115739" y="100122"/>
                    </a:lnTo>
                    <a:lnTo>
                      <a:pt x="115739" y="99092"/>
                    </a:lnTo>
                    <a:lnTo>
                      <a:pt x="116449" y="96883"/>
                    </a:lnTo>
                    <a:lnTo>
                      <a:pt x="116449" y="96147"/>
                    </a:lnTo>
                    <a:lnTo>
                      <a:pt x="117396" y="92171"/>
                    </a:lnTo>
                    <a:lnTo>
                      <a:pt x="117633" y="90110"/>
                    </a:lnTo>
                    <a:lnTo>
                      <a:pt x="118106" y="88343"/>
                    </a:lnTo>
                    <a:lnTo>
                      <a:pt x="118343" y="86134"/>
                    </a:lnTo>
                    <a:lnTo>
                      <a:pt x="119053" y="84220"/>
                    </a:lnTo>
                    <a:lnTo>
                      <a:pt x="119763" y="80834"/>
                    </a:lnTo>
                    <a:lnTo>
                      <a:pt x="119053" y="80392"/>
                    </a:lnTo>
                    <a:lnTo>
                      <a:pt x="118579" y="80392"/>
                    </a:lnTo>
                    <a:lnTo>
                      <a:pt x="118343" y="80098"/>
                    </a:lnTo>
                    <a:lnTo>
                      <a:pt x="116449" y="77742"/>
                    </a:lnTo>
                    <a:lnTo>
                      <a:pt x="114319" y="75828"/>
                    </a:lnTo>
                    <a:lnTo>
                      <a:pt x="112662" y="76564"/>
                    </a:lnTo>
                    <a:lnTo>
                      <a:pt x="111715" y="77300"/>
                    </a:lnTo>
                    <a:lnTo>
                      <a:pt x="111715" y="78920"/>
                    </a:lnTo>
                    <a:lnTo>
                      <a:pt x="109585" y="78773"/>
                    </a:lnTo>
                    <a:lnTo>
                      <a:pt x="100355" y="78331"/>
                    </a:lnTo>
                    <a:lnTo>
                      <a:pt x="98224" y="77447"/>
                    </a:lnTo>
                    <a:lnTo>
                      <a:pt x="96094" y="78331"/>
                    </a:lnTo>
                    <a:lnTo>
                      <a:pt x="93017" y="78773"/>
                    </a:lnTo>
                    <a:lnTo>
                      <a:pt x="89230" y="77742"/>
                    </a:lnTo>
                    <a:lnTo>
                      <a:pt x="86863" y="78773"/>
                    </a:lnTo>
                    <a:lnTo>
                      <a:pt x="87100" y="79509"/>
                    </a:lnTo>
                    <a:lnTo>
                      <a:pt x="86390" y="79803"/>
                    </a:lnTo>
                    <a:lnTo>
                      <a:pt x="84260" y="78184"/>
                    </a:lnTo>
                    <a:lnTo>
                      <a:pt x="82840" y="73030"/>
                    </a:lnTo>
                    <a:lnTo>
                      <a:pt x="77633" y="70527"/>
                    </a:lnTo>
                    <a:lnTo>
                      <a:pt x="78343" y="68466"/>
                    </a:lnTo>
                    <a:lnTo>
                      <a:pt x="71952" y="56834"/>
                    </a:lnTo>
                    <a:lnTo>
                      <a:pt x="65798" y="59190"/>
                    </a:lnTo>
                    <a:lnTo>
                      <a:pt x="63431" y="59190"/>
                    </a:lnTo>
                    <a:lnTo>
                      <a:pt x="60355" y="57865"/>
                    </a:lnTo>
                    <a:lnTo>
                      <a:pt x="67218" y="43435"/>
                    </a:lnTo>
                    <a:lnTo>
                      <a:pt x="67692" y="43435"/>
                    </a:lnTo>
                    <a:lnTo>
                      <a:pt x="69112" y="41815"/>
                    </a:lnTo>
                    <a:lnTo>
                      <a:pt x="69112" y="41226"/>
                    </a:lnTo>
                    <a:lnTo>
                      <a:pt x="68165" y="40932"/>
                    </a:lnTo>
                    <a:lnTo>
                      <a:pt x="66272" y="41226"/>
                    </a:lnTo>
                    <a:lnTo>
                      <a:pt x="64142" y="40932"/>
                    </a:lnTo>
                    <a:lnTo>
                      <a:pt x="63905" y="40490"/>
                    </a:lnTo>
                    <a:lnTo>
                      <a:pt x="64142" y="39754"/>
                    </a:lnTo>
                    <a:lnTo>
                      <a:pt x="63431" y="39312"/>
                    </a:lnTo>
                    <a:lnTo>
                      <a:pt x="61538" y="39754"/>
                    </a:lnTo>
                    <a:lnTo>
                      <a:pt x="61301" y="39607"/>
                    </a:lnTo>
                    <a:lnTo>
                      <a:pt x="62011" y="38871"/>
                    </a:lnTo>
                    <a:lnTo>
                      <a:pt x="59171" y="35926"/>
                    </a:lnTo>
                    <a:lnTo>
                      <a:pt x="57514" y="34453"/>
                    </a:lnTo>
                    <a:lnTo>
                      <a:pt x="53964" y="30184"/>
                    </a:lnTo>
                    <a:lnTo>
                      <a:pt x="51834" y="29300"/>
                    </a:lnTo>
                    <a:lnTo>
                      <a:pt x="47810" y="26503"/>
                    </a:lnTo>
                    <a:lnTo>
                      <a:pt x="50177" y="26061"/>
                    </a:lnTo>
                    <a:lnTo>
                      <a:pt x="48047" y="24883"/>
                    </a:lnTo>
                    <a:lnTo>
                      <a:pt x="48994" y="22233"/>
                    </a:lnTo>
                    <a:lnTo>
                      <a:pt x="45207" y="17521"/>
                    </a:lnTo>
                    <a:lnTo>
                      <a:pt x="45207" y="17226"/>
                    </a:lnTo>
                    <a:lnTo>
                      <a:pt x="46153" y="13840"/>
                    </a:lnTo>
                    <a:lnTo>
                      <a:pt x="47100" y="9865"/>
                    </a:lnTo>
                    <a:lnTo>
                      <a:pt x="47573" y="9570"/>
                    </a:lnTo>
                    <a:lnTo>
                      <a:pt x="47573" y="9276"/>
                    </a:lnTo>
                    <a:lnTo>
                      <a:pt x="48994" y="3828"/>
                    </a:lnTo>
                    <a:lnTo>
                      <a:pt x="49467" y="2208"/>
                    </a:lnTo>
                    <a:lnTo>
                      <a:pt x="49704" y="1766"/>
                    </a:lnTo>
                    <a:lnTo>
                      <a:pt x="33136" y="0"/>
                    </a:lnTo>
                    <a:lnTo>
                      <a:pt x="32662" y="588"/>
                    </a:lnTo>
                    <a:lnTo>
                      <a:pt x="32662" y="1177"/>
                    </a:lnTo>
                    <a:lnTo>
                      <a:pt x="31952" y="2208"/>
                    </a:lnTo>
                    <a:lnTo>
                      <a:pt x="29349" y="10895"/>
                    </a:lnTo>
                    <a:lnTo>
                      <a:pt x="28639" y="13398"/>
                    </a:lnTo>
                    <a:lnTo>
                      <a:pt x="28165" y="14429"/>
                    </a:lnTo>
                    <a:lnTo>
                      <a:pt x="28165" y="15018"/>
                    </a:lnTo>
                    <a:lnTo>
                      <a:pt x="28165" y="15312"/>
                    </a:lnTo>
                    <a:lnTo>
                      <a:pt x="28165" y="15607"/>
                    </a:lnTo>
                    <a:lnTo>
                      <a:pt x="27218" y="19141"/>
                    </a:lnTo>
                    <a:lnTo>
                      <a:pt x="26508" y="20907"/>
                    </a:lnTo>
                    <a:lnTo>
                      <a:pt x="25088" y="25030"/>
                    </a:lnTo>
                    <a:lnTo>
                      <a:pt x="24852" y="26650"/>
                    </a:lnTo>
                    <a:lnTo>
                      <a:pt x="24378" y="26944"/>
                    </a:lnTo>
                    <a:lnTo>
                      <a:pt x="24142" y="28711"/>
                    </a:lnTo>
                    <a:lnTo>
                      <a:pt x="22248" y="34601"/>
                    </a:lnTo>
                    <a:lnTo>
                      <a:pt x="21775" y="35484"/>
                    </a:lnTo>
                    <a:lnTo>
                      <a:pt x="21301" y="37840"/>
                    </a:lnTo>
                    <a:lnTo>
                      <a:pt x="20828" y="38576"/>
                    </a:lnTo>
                    <a:lnTo>
                      <a:pt x="20591" y="39607"/>
                    </a:lnTo>
                    <a:lnTo>
                      <a:pt x="20118" y="40343"/>
                    </a:lnTo>
                    <a:lnTo>
                      <a:pt x="21301" y="42404"/>
                    </a:lnTo>
                    <a:lnTo>
                      <a:pt x="20828" y="46674"/>
                    </a:lnTo>
                    <a:lnTo>
                      <a:pt x="21538" y="47263"/>
                    </a:lnTo>
                    <a:lnTo>
                      <a:pt x="21775" y="48736"/>
                    </a:lnTo>
                    <a:lnTo>
                      <a:pt x="22248" y="48883"/>
                    </a:lnTo>
                    <a:lnTo>
                      <a:pt x="26035" y="51239"/>
                    </a:lnTo>
                    <a:lnTo>
                      <a:pt x="26745" y="53153"/>
                    </a:lnTo>
                    <a:lnTo>
                      <a:pt x="21538" y="58306"/>
                    </a:lnTo>
                    <a:lnTo>
                      <a:pt x="21301" y="58453"/>
                    </a:lnTo>
                    <a:lnTo>
                      <a:pt x="19644" y="60515"/>
                    </a:lnTo>
                    <a:lnTo>
                      <a:pt x="18934" y="61251"/>
                    </a:lnTo>
                    <a:lnTo>
                      <a:pt x="17278" y="62134"/>
                    </a:lnTo>
                    <a:lnTo>
                      <a:pt x="15621" y="64638"/>
                    </a:lnTo>
                    <a:lnTo>
                      <a:pt x="13017" y="65668"/>
                    </a:lnTo>
                    <a:lnTo>
                      <a:pt x="7337" y="71116"/>
                    </a:lnTo>
                    <a:lnTo>
                      <a:pt x="7337" y="72441"/>
                    </a:lnTo>
                    <a:lnTo>
                      <a:pt x="9704" y="73472"/>
                    </a:lnTo>
                    <a:lnTo>
                      <a:pt x="11124" y="73619"/>
                    </a:lnTo>
                    <a:lnTo>
                      <a:pt x="12307" y="7523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0" name="Shape 121" title="Kentucky">
                <a:extLst>
                  <a:ext uri="{FF2B5EF4-FFF2-40B4-BE49-F238E27FC236}">
                    <a16:creationId xmlns:a16="http://schemas.microsoft.com/office/drawing/2014/main" id="{A6750317-B52F-D34A-B0D5-6AFB7490F556}"/>
                  </a:ext>
                </a:extLst>
              </p:cNvPr>
              <p:cNvSpPr/>
              <p:nvPr/>
            </p:nvSpPr>
            <p:spPr>
              <a:xfrm>
                <a:off x="5827258" y="3023438"/>
                <a:ext cx="992798" cy="508249"/>
              </a:xfrm>
              <a:custGeom>
                <a:avLst/>
                <a:gdLst/>
                <a:ahLst/>
                <a:cxnLst/>
                <a:rect l="0" t="0" r="0" b="0"/>
                <a:pathLst>
                  <a:path w="120000" h="120000" extrusionOk="0">
                    <a:moveTo>
                      <a:pt x="85436" y="98414"/>
                    </a:moveTo>
                    <a:lnTo>
                      <a:pt x="85436" y="98414"/>
                    </a:lnTo>
                    <a:lnTo>
                      <a:pt x="85242" y="98414"/>
                    </a:lnTo>
                    <a:lnTo>
                      <a:pt x="81941" y="98780"/>
                    </a:lnTo>
                    <a:lnTo>
                      <a:pt x="80388" y="99878"/>
                    </a:lnTo>
                    <a:lnTo>
                      <a:pt x="76310" y="100243"/>
                    </a:lnTo>
                    <a:lnTo>
                      <a:pt x="74951" y="100243"/>
                    </a:lnTo>
                    <a:lnTo>
                      <a:pt x="73592" y="100609"/>
                    </a:lnTo>
                    <a:lnTo>
                      <a:pt x="73203" y="100609"/>
                    </a:lnTo>
                    <a:lnTo>
                      <a:pt x="72815" y="100609"/>
                    </a:lnTo>
                    <a:lnTo>
                      <a:pt x="70679" y="100609"/>
                    </a:lnTo>
                    <a:lnTo>
                      <a:pt x="68349" y="101341"/>
                    </a:lnTo>
                    <a:lnTo>
                      <a:pt x="67961" y="101341"/>
                    </a:lnTo>
                    <a:lnTo>
                      <a:pt x="67184" y="101341"/>
                    </a:lnTo>
                    <a:lnTo>
                      <a:pt x="65631" y="102439"/>
                    </a:lnTo>
                    <a:lnTo>
                      <a:pt x="64466" y="102439"/>
                    </a:lnTo>
                    <a:lnTo>
                      <a:pt x="62330" y="102804"/>
                    </a:lnTo>
                    <a:lnTo>
                      <a:pt x="59611" y="103170"/>
                    </a:lnTo>
                    <a:lnTo>
                      <a:pt x="59223" y="103170"/>
                    </a:lnTo>
                    <a:lnTo>
                      <a:pt x="57864" y="103902"/>
                    </a:lnTo>
                    <a:lnTo>
                      <a:pt x="56699" y="103902"/>
                    </a:lnTo>
                    <a:lnTo>
                      <a:pt x="56116" y="103902"/>
                    </a:lnTo>
                    <a:lnTo>
                      <a:pt x="53980" y="104268"/>
                    </a:lnTo>
                    <a:lnTo>
                      <a:pt x="52621" y="104268"/>
                    </a:lnTo>
                    <a:lnTo>
                      <a:pt x="51262" y="104268"/>
                    </a:lnTo>
                    <a:lnTo>
                      <a:pt x="50873" y="104268"/>
                    </a:lnTo>
                    <a:lnTo>
                      <a:pt x="49514" y="104268"/>
                    </a:lnTo>
                    <a:lnTo>
                      <a:pt x="47766" y="104634"/>
                    </a:lnTo>
                    <a:lnTo>
                      <a:pt x="47378" y="105365"/>
                    </a:lnTo>
                    <a:lnTo>
                      <a:pt x="46796" y="105731"/>
                    </a:lnTo>
                    <a:lnTo>
                      <a:pt x="46407" y="104634"/>
                    </a:lnTo>
                    <a:lnTo>
                      <a:pt x="44660" y="105731"/>
                    </a:lnTo>
                    <a:lnTo>
                      <a:pt x="43495" y="105731"/>
                    </a:lnTo>
                    <a:lnTo>
                      <a:pt x="42524" y="105731"/>
                    </a:lnTo>
                    <a:lnTo>
                      <a:pt x="41553" y="106463"/>
                    </a:lnTo>
                    <a:lnTo>
                      <a:pt x="38640" y="106829"/>
                    </a:lnTo>
                    <a:lnTo>
                      <a:pt x="37864" y="107195"/>
                    </a:lnTo>
                    <a:lnTo>
                      <a:pt x="37669" y="107195"/>
                    </a:lnTo>
                    <a:lnTo>
                      <a:pt x="35728" y="107195"/>
                    </a:lnTo>
                    <a:lnTo>
                      <a:pt x="34174" y="107926"/>
                    </a:lnTo>
                    <a:lnTo>
                      <a:pt x="31844" y="108292"/>
                    </a:lnTo>
                    <a:lnTo>
                      <a:pt x="30679" y="109024"/>
                    </a:lnTo>
                    <a:lnTo>
                      <a:pt x="28932" y="109390"/>
                    </a:lnTo>
                    <a:lnTo>
                      <a:pt x="28155" y="109390"/>
                    </a:lnTo>
                    <a:lnTo>
                      <a:pt x="25436" y="109756"/>
                    </a:lnTo>
                    <a:lnTo>
                      <a:pt x="25436" y="109024"/>
                    </a:lnTo>
                    <a:lnTo>
                      <a:pt x="21747" y="109024"/>
                    </a:lnTo>
                    <a:lnTo>
                      <a:pt x="21941" y="109756"/>
                    </a:lnTo>
                    <a:lnTo>
                      <a:pt x="22330" y="110853"/>
                    </a:lnTo>
                    <a:lnTo>
                      <a:pt x="22524" y="115975"/>
                    </a:lnTo>
                    <a:lnTo>
                      <a:pt x="18834" y="116341"/>
                    </a:lnTo>
                    <a:lnTo>
                      <a:pt x="17087" y="117073"/>
                    </a:lnTo>
                    <a:lnTo>
                      <a:pt x="15339" y="117073"/>
                    </a:lnTo>
                    <a:lnTo>
                      <a:pt x="14757" y="117073"/>
                    </a:lnTo>
                    <a:lnTo>
                      <a:pt x="14174" y="117073"/>
                    </a:lnTo>
                    <a:lnTo>
                      <a:pt x="10679" y="117804"/>
                    </a:lnTo>
                    <a:lnTo>
                      <a:pt x="9902" y="117804"/>
                    </a:lnTo>
                    <a:lnTo>
                      <a:pt x="9514" y="117804"/>
                    </a:lnTo>
                    <a:lnTo>
                      <a:pt x="7184" y="118536"/>
                    </a:lnTo>
                    <a:lnTo>
                      <a:pt x="1747" y="118902"/>
                    </a:lnTo>
                    <a:lnTo>
                      <a:pt x="970" y="119634"/>
                    </a:lnTo>
                    <a:lnTo>
                      <a:pt x="0" y="119634"/>
                    </a:lnTo>
                    <a:lnTo>
                      <a:pt x="388" y="114878"/>
                    </a:lnTo>
                    <a:lnTo>
                      <a:pt x="388" y="114512"/>
                    </a:lnTo>
                    <a:lnTo>
                      <a:pt x="970" y="114512"/>
                    </a:lnTo>
                    <a:lnTo>
                      <a:pt x="2524" y="117073"/>
                    </a:lnTo>
                    <a:lnTo>
                      <a:pt x="3689" y="113048"/>
                    </a:lnTo>
                    <a:lnTo>
                      <a:pt x="3106" y="109390"/>
                    </a:lnTo>
                    <a:lnTo>
                      <a:pt x="4271" y="109024"/>
                    </a:lnTo>
                    <a:lnTo>
                      <a:pt x="4271" y="107195"/>
                    </a:lnTo>
                    <a:lnTo>
                      <a:pt x="3883" y="104268"/>
                    </a:lnTo>
                    <a:lnTo>
                      <a:pt x="4271" y="103170"/>
                    </a:lnTo>
                    <a:lnTo>
                      <a:pt x="4271" y="101341"/>
                    </a:lnTo>
                    <a:lnTo>
                      <a:pt x="4271" y="100609"/>
                    </a:lnTo>
                    <a:lnTo>
                      <a:pt x="3689" y="99878"/>
                    </a:lnTo>
                    <a:lnTo>
                      <a:pt x="3106" y="99146"/>
                    </a:lnTo>
                    <a:lnTo>
                      <a:pt x="2524" y="97317"/>
                    </a:lnTo>
                    <a:lnTo>
                      <a:pt x="2912" y="96585"/>
                    </a:lnTo>
                    <a:lnTo>
                      <a:pt x="3495" y="95121"/>
                    </a:lnTo>
                    <a:lnTo>
                      <a:pt x="5631" y="89634"/>
                    </a:lnTo>
                    <a:lnTo>
                      <a:pt x="6407" y="89634"/>
                    </a:lnTo>
                    <a:lnTo>
                      <a:pt x="6601" y="89634"/>
                    </a:lnTo>
                    <a:lnTo>
                      <a:pt x="9514" y="92195"/>
                    </a:lnTo>
                    <a:lnTo>
                      <a:pt x="11844" y="92560"/>
                    </a:lnTo>
                    <a:lnTo>
                      <a:pt x="12815" y="94756"/>
                    </a:lnTo>
                    <a:lnTo>
                      <a:pt x="13980" y="94756"/>
                    </a:lnTo>
                    <a:lnTo>
                      <a:pt x="14174" y="94756"/>
                    </a:lnTo>
                    <a:lnTo>
                      <a:pt x="14951" y="92195"/>
                    </a:lnTo>
                    <a:lnTo>
                      <a:pt x="13592" y="87073"/>
                    </a:lnTo>
                    <a:lnTo>
                      <a:pt x="14757" y="80121"/>
                    </a:lnTo>
                    <a:lnTo>
                      <a:pt x="15339" y="80487"/>
                    </a:lnTo>
                    <a:lnTo>
                      <a:pt x="15533" y="81219"/>
                    </a:lnTo>
                    <a:lnTo>
                      <a:pt x="15728" y="80487"/>
                    </a:lnTo>
                    <a:lnTo>
                      <a:pt x="17475" y="78658"/>
                    </a:lnTo>
                    <a:lnTo>
                      <a:pt x="19223" y="77560"/>
                    </a:lnTo>
                    <a:lnTo>
                      <a:pt x="20388" y="76097"/>
                    </a:lnTo>
                    <a:lnTo>
                      <a:pt x="19029" y="73902"/>
                    </a:lnTo>
                    <a:lnTo>
                      <a:pt x="19029" y="73536"/>
                    </a:lnTo>
                    <a:lnTo>
                      <a:pt x="18446" y="71341"/>
                    </a:lnTo>
                    <a:lnTo>
                      <a:pt x="19029" y="68048"/>
                    </a:lnTo>
                    <a:lnTo>
                      <a:pt x="20388" y="64390"/>
                    </a:lnTo>
                    <a:lnTo>
                      <a:pt x="20582" y="64390"/>
                    </a:lnTo>
                    <a:lnTo>
                      <a:pt x="21359" y="60731"/>
                    </a:lnTo>
                    <a:lnTo>
                      <a:pt x="21747" y="60000"/>
                    </a:lnTo>
                    <a:lnTo>
                      <a:pt x="22524" y="58902"/>
                    </a:lnTo>
                    <a:lnTo>
                      <a:pt x="24466" y="60000"/>
                    </a:lnTo>
                    <a:lnTo>
                      <a:pt x="25436" y="59268"/>
                    </a:lnTo>
                    <a:lnTo>
                      <a:pt x="26796" y="61829"/>
                    </a:lnTo>
                    <a:lnTo>
                      <a:pt x="26601" y="57804"/>
                    </a:lnTo>
                    <a:lnTo>
                      <a:pt x="29320" y="56707"/>
                    </a:lnTo>
                    <a:lnTo>
                      <a:pt x="30097" y="56707"/>
                    </a:lnTo>
                    <a:lnTo>
                      <a:pt x="30679" y="56707"/>
                    </a:lnTo>
                    <a:lnTo>
                      <a:pt x="31844" y="58536"/>
                    </a:lnTo>
                    <a:lnTo>
                      <a:pt x="32427" y="58902"/>
                    </a:lnTo>
                    <a:lnTo>
                      <a:pt x="35145" y="61829"/>
                    </a:lnTo>
                    <a:lnTo>
                      <a:pt x="36699" y="55975"/>
                    </a:lnTo>
                    <a:lnTo>
                      <a:pt x="37087" y="55975"/>
                    </a:lnTo>
                    <a:lnTo>
                      <a:pt x="38640" y="53780"/>
                    </a:lnTo>
                    <a:lnTo>
                      <a:pt x="39417" y="52317"/>
                    </a:lnTo>
                    <a:lnTo>
                      <a:pt x="40776" y="55975"/>
                    </a:lnTo>
                    <a:lnTo>
                      <a:pt x="42524" y="56707"/>
                    </a:lnTo>
                    <a:lnTo>
                      <a:pt x="42524" y="58536"/>
                    </a:lnTo>
                    <a:lnTo>
                      <a:pt x="43495" y="56707"/>
                    </a:lnTo>
                    <a:lnTo>
                      <a:pt x="44271" y="49756"/>
                    </a:lnTo>
                    <a:lnTo>
                      <a:pt x="44854" y="49756"/>
                    </a:lnTo>
                    <a:lnTo>
                      <a:pt x="45048" y="47195"/>
                    </a:lnTo>
                    <a:lnTo>
                      <a:pt x="44854" y="46829"/>
                    </a:lnTo>
                    <a:lnTo>
                      <a:pt x="44854" y="46097"/>
                    </a:lnTo>
                    <a:lnTo>
                      <a:pt x="46213" y="45731"/>
                    </a:lnTo>
                    <a:lnTo>
                      <a:pt x="46213" y="43170"/>
                    </a:lnTo>
                    <a:lnTo>
                      <a:pt x="46990" y="43902"/>
                    </a:lnTo>
                    <a:lnTo>
                      <a:pt x="48155" y="45731"/>
                    </a:lnTo>
                    <a:lnTo>
                      <a:pt x="48543" y="48658"/>
                    </a:lnTo>
                    <a:lnTo>
                      <a:pt x="52621" y="49756"/>
                    </a:lnTo>
                    <a:lnTo>
                      <a:pt x="53786" y="49390"/>
                    </a:lnTo>
                    <a:lnTo>
                      <a:pt x="53980" y="44268"/>
                    </a:lnTo>
                    <a:lnTo>
                      <a:pt x="53980" y="42073"/>
                    </a:lnTo>
                    <a:lnTo>
                      <a:pt x="54757" y="39146"/>
                    </a:lnTo>
                    <a:lnTo>
                      <a:pt x="55339" y="37682"/>
                    </a:lnTo>
                    <a:lnTo>
                      <a:pt x="55922" y="37682"/>
                    </a:lnTo>
                    <a:lnTo>
                      <a:pt x="56116" y="38048"/>
                    </a:lnTo>
                    <a:lnTo>
                      <a:pt x="57864" y="33658"/>
                    </a:lnTo>
                    <a:lnTo>
                      <a:pt x="57864" y="32195"/>
                    </a:lnTo>
                    <a:lnTo>
                      <a:pt x="59611" y="29268"/>
                    </a:lnTo>
                    <a:lnTo>
                      <a:pt x="60388" y="26707"/>
                    </a:lnTo>
                    <a:lnTo>
                      <a:pt x="60388" y="24512"/>
                    </a:lnTo>
                    <a:lnTo>
                      <a:pt x="60194" y="23048"/>
                    </a:lnTo>
                    <a:lnTo>
                      <a:pt x="60970" y="18658"/>
                    </a:lnTo>
                    <a:lnTo>
                      <a:pt x="61553" y="17926"/>
                    </a:lnTo>
                    <a:lnTo>
                      <a:pt x="62912" y="17926"/>
                    </a:lnTo>
                    <a:lnTo>
                      <a:pt x="63689" y="19390"/>
                    </a:lnTo>
                    <a:lnTo>
                      <a:pt x="65048" y="18658"/>
                    </a:lnTo>
                    <a:lnTo>
                      <a:pt x="66213" y="16463"/>
                    </a:lnTo>
                    <a:lnTo>
                      <a:pt x="66601" y="16097"/>
                    </a:lnTo>
                    <a:lnTo>
                      <a:pt x="66990" y="15365"/>
                    </a:lnTo>
                    <a:lnTo>
                      <a:pt x="68737" y="13902"/>
                    </a:lnTo>
                    <a:lnTo>
                      <a:pt x="69902" y="10975"/>
                    </a:lnTo>
                    <a:lnTo>
                      <a:pt x="70097" y="10243"/>
                    </a:lnTo>
                    <a:lnTo>
                      <a:pt x="68543" y="9878"/>
                    </a:lnTo>
                    <a:lnTo>
                      <a:pt x="68543" y="8780"/>
                    </a:lnTo>
                    <a:lnTo>
                      <a:pt x="68737" y="5853"/>
                    </a:lnTo>
                    <a:lnTo>
                      <a:pt x="68349" y="4756"/>
                    </a:lnTo>
                    <a:lnTo>
                      <a:pt x="67961" y="3292"/>
                    </a:lnTo>
                    <a:lnTo>
                      <a:pt x="68737" y="1463"/>
                    </a:lnTo>
                    <a:lnTo>
                      <a:pt x="69320" y="731"/>
                    </a:lnTo>
                    <a:lnTo>
                      <a:pt x="69902" y="0"/>
                    </a:lnTo>
                    <a:lnTo>
                      <a:pt x="72038" y="1829"/>
                    </a:lnTo>
                    <a:lnTo>
                      <a:pt x="73980" y="731"/>
                    </a:lnTo>
                    <a:lnTo>
                      <a:pt x="74174" y="0"/>
                    </a:lnTo>
                    <a:lnTo>
                      <a:pt x="76310" y="2195"/>
                    </a:lnTo>
                    <a:lnTo>
                      <a:pt x="77087" y="2926"/>
                    </a:lnTo>
                    <a:lnTo>
                      <a:pt x="78058" y="5853"/>
                    </a:lnTo>
                    <a:lnTo>
                      <a:pt x="78446" y="6951"/>
                    </a:lnTo>
                    <a:lnTo>
                      <a:pt x="79029" y="8414"/>
                    </a:lnTo>
                    <a:lnTo>
                      <a:pt x="79029" y="9878"/>
                    </a:lnTo>
                    <a:lnTo>
                      <a:pt x="80970" y="11341"/>
                    </a:lnTo>
                    <a:lnTo>
                      <a:pt x="82330" y="12073"/>
                    </a:lnTo>
                    <a:lnTo>
                      <a:pt x="82912" y="10975"/>
                    </a:lnTo>
                    <a:lnTo>
                      <a:pt x="83106" y="10975"/>
                    </a:lnTo>
                    <a:lnTo>
                      <a:pt x="84660" y="10975"/>
                    </a:lnTo>
                    <a:lnTo>
                      <a:pt x="85436" y="12073"/>
                    </a:lnTo>
                    <a:lnTo>
                      <a:pt x="87378" y="15365"/>
                    </a:lnTo>
                    <a:lnTo>
                      <a:pt x="88155" y="15365"/>
                    </a:lnTo>
                    <a:lnTo>
                      <a:pt x="88543" y="15365"/>
                    </a:lnTo>
                    <a:lnTo>
                      <a:pt x="88932" y="15365"/>
                    </a:lnTo>
                    <a:lnTo>
                      <a:pt x="89320" y="13536"/>
                    </a:lnTo>
                    <a:lnTo>
                      <a:pt x="90679" y="12073"/>
                    </a:lnTo>
                    <a:lnTo>
                      <a:pt x="93398" y="12804"/>
                    </a:lnTo>
                    <a:lnTo>
                      <a:pt x="94951" y="15365"/>
                    </a:lnTo>
                    <a:lnTo>
                      <a:pt x="95145" y="14634"/>
                    </a:lnTo>
                    <a:lnTo>
                      <a:pt x="95728" y="13536"/>
                    </a:lnTo>
                    <a:lnTo>
                      <a:pt x="97087" y="13536"/>
                    </a:lnTo>
                    <a:lnTo>
                      <a:pt x="98640" y="8780"/>
                    </a:lnTo>
                    <a:lnTo>
                      <a:pt x="101165" y="7317"/>
                    </a:lnTo>
                    <a:lnTo>
                      <a:pt x="101747" y="12073"/>
                    </a:lnTo>
                    <a:lnTo>
                      <a:pt x="102718" y="14634"/>
                    </a:lnTo>
                    <a:lnTo>
                      <a:pt x="103495" y="14634"/>
                    </a:lnTo>
                    <a:lnTo>
                      <a:pt x="105242" y="16097"/>
                    </a:lnTo>
                    <a:lnTo>
                      <a:pt x="106019" y="16829"/>
                    </a:lnTo>
                    <a:lnTo>
                      <a:pt x="106796" y="19024"/>
                    </a:lnTo>
                    <a:lnTo>
                      <a:pt x="106796" y="20853"/>
                    </a:lnTo>
                    <a:lnTo>
                      <a:pt x="107378" y="25609"/>
                    </a:lnTo>
                    <a:lnTo>
                      <a:pt x="106990" y="25609"/>
                    </a:lnTo>
                    <a:lnTo>
                      <a:pt x="106990" y="30731"/>
                    </a:lnTo>
                    <a:lnTo>
                      <a:pt x="109708" y="35121"/>
                    </a:lnTo>
                    <a:lnTo>
                      <a:pt x="109708" y="37317"/>
                    </a:lnTo>
                    <a:lnTo>
                      <a:pt x="109708" y="37682"/>
                    </a:lnTo>
                    <a:lnTo>
                      <a:pt x="111456" y="39878"/>
                    </a:lnTo>
                    <a:lnTo>
                      <a:pt x="111456" y="40243"/>
                    </a:lnTo>
                    <a:lnTo>
                      <a:pt x="112233" y="42073"/>
                    </a:lnTo>
                    <a:lnTo>
                      <a:pt x="113203" y="44268"/>
                    </a:lnTo>
                    <a:lnTo>
                      <a:pt x="113009" y="44634"/>
                    </a:lnTo>
                    <a:lnTo>
                      <a:pt x="117087" y="49756"/>
                    </a:lnTo>
                    <a:lnTo>
                      <a:pt x="117087" y="50853"/>
                    </a:lnTo>
                    <a:lnTo>
                      <a:pt x="119805" y="50853"/>
                    </a:lnTo>
                    <a:lnTo>
                      <a:pt x="118058" y="54512"/>
                    </a:lnTo>
                    <a:lnTo>
                      <a:pt x="116504" y="58536"/>
                    </a:lnTo>
                    <a:lnTo>
                      <a:pt x="114951" y="61829"/>
                    </a:lnTo>
                    <a:lnTo>
                      <a:pt x="113980" y="63292"/>
                    </a:lnTo>
                    <a:lnTo>
                      <a:pt x="113009" y="64390"/>
                    </a:lnTo>
                    <a:lnTo>
                      <a:pt x="111456" y="66951"/>
                    </a:lnTo>
                    <a:lnTo>
                      <a:pt x="111067" y="66951"/>
                    </a:lnTo>
                    <a:lnTo>
                      <a:pt x="108932" y="70609"/>
                    </a:lnTo>
                    <a:lnTo>
                      <a:pt x="108737" y="75000"/>
                    </a:lnTo>
                    <a:lnTo>
                      <a:pt x="106796" y="77560"/>
                    </a:lnTo>
                    <a:lnTo>
                      <a:pt x="106796" y="80121"/>
                    </a:lnTo>
                    <a:lnTo>
                      <a:pt x="106796" y="80487"/>
                    </a:lnTo>
                    <a:lnTo>
                      <a:pt x="103300" y="85975"/>
                    </a:lnTo>
                    <a:lnTo>
                      <a:pt x="103300" y="87073"/>
                    </a:lnTo>
                    <a:lnTo>
                      <a:pt x="98252" y="92195"/>
                    </a:lnTo>
                    <a:lnTo>
                      <a:pt x="97281" y="92195"/>
                    </a:lnTo>
                    <a:lnTo>
                      <a:pt x="95533" y="94756"/>
                    </a:lnTo>
                    <a:lnTo>
                      <a:pt x="94757" y="95121"/>
                    </a:lnTo>
                    <a:lnTo>
                      <a:pt x="94368" y="96219"/>
                    </a:lnTo>
                    <a:lnTo>
                      <a:pt x="93009" y="96585"/>
                    </a:lnTo>
                    <a:lnTo>
                      <a:pt x="90679" y="97317"/>
                    </a:lnTo>
                    <a:lnTo>
                      <a:pt x="89320" y="97317"/>
                    </a:lnTo>
                    <a:lnTo>
                      <a:pt x="87961" y="97682"/>
                    </a:lnTo>
                    <a:lnTo>
                      <a:pt x="86019" y="98414"/>
                    </a:lnTo>
                    <a:lnTo>
                      <a:pt x="85436" y="98414"/>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1" name="Shape 122" title="Louisiana">
                <a:extLst>
                  <a:ext uri="{FF2B5EF4-FFF2-40B4-BE49-F238E27FC236}">
                    <a16:creationId xmlns:a16="http://schemas.microsoft.com/office/drawing/2014/main" id="{5DA15A18-12E7-674D-A658-0DBF2E939DCA}"/>
                  </a:ext>
                </a:extLst>
              </p:cNvPr>
              <p:cNvSpPr/>
              <p:nvPr/>
            </p:nvSpPr>
            <p:spPr>
              <a:xfrm>
                <a:off x="5214892" y="4144000"/>
                <a:ext cx="780018" cy="669414"/>
              </a:xfrm>
              <a:custGeom>
                <a:avLst/>
                <a:gdLst/>
                <a:ahLst/>
                <a:cxnLst/>
                <a:rect l="0" t="0" r="0" b="0"/>
                <a:pathLst>
                  <a:path w="120000" h="120000" extrusionOk="0">
                    <a:moveTo>
                      <a:pt x="67022" y="60558"/>
                    </a:moveTo>
                    <a:lnTo>
                      <a:pt x="69240" y="60558"/>
                    </a:lnTo>
                    <a:lnTo>
                      <a:pt x="70718" y="60558"/>
                    </a:lnTo>
                    <a:lnTo>
                      <a:pt x="74414" y="60279"/>
                    </a:lnTo>
                    <a:lnTo>
                      <a:pt x="76139" y="60000"/>
                    </a:lnTo>
                    <a:lnTo>
                      <a:pt x="77618" y="60000"/>
                    </a:lnTo>
                    <a:lnTo>
                      <a:pt x="80574" y="60000"/>
                    </a:lnTo>
                    <a:lnTo>
                      <a:pt x="81067" y="59441"/>
                    </a:lnTo>
                    <a:lnTo>
                      <a:pt x="82053" y="59441"/>
                    </a:lnTo>
                    <a:lnTo>
                      <a:pt x="84763" y="59162"/>
                    </a:lnTo>
                    <a:lnTo>
                      <a:pt x="85503" y="59162"/>
                    </a:lnTo>
                    <a:lnTo>
                      <a:pt x="87474" y="59162"/>
                    </a:lnTo>
                    <a:lnTo>
                      <a:pt x="90431" y="58883"/>
                    </a:lnTo>
                    <a:lnTo>
                      <a:pt x="97084" y="58046"/>
                    </a:lnTo>
                    <a:lnTo>
                      <a:pt x="98809" y="58046"/>
                    </a:lnTo>
                    <a:lnTo>
                      <a:pt x="99548" y="58046"/>
                    </a:lnTo>
                    <a:lnTo>
                      <a:pt x="99055" y="60279"/>
                    </a:lnTo>
                    <a:lnTo>
                      <a:pt x="97823" y="65860"/>
                    </a:lnTo>
                    <a:lnTo>
                      <a:pt x="97330" y="68372"/>
                    </a:lnTo>
                    <a:lnTo>
                      <a:pt x="99794" y="73116"/>
                    </a:lnTo>
                    <a:lnTo>
                      <a:pt x="100041" y="73116"/>
                    </a:lnTo>
                    <a:lnTo>
                      <a:pt x="101519" y="74511"/>
                    </a:lnTo>
                    <a:lnTo>
                      <a:pt x="103490" y="80372"/>
                    </a:lnTo>
                    <a:lnTo>
                      <a:pt x="105954" y="82325"/>
                    </a:lnTo>
                    <a:lnTo>
                      <a:pt x="103490" y="83441"/>
                    </a:lnTo>
                    <a:lnTo>
                      <a:pt x="101273" y="87348"/>
                    </a:lnTo>
                    <a:lnTo>
                      <a:pt x="98809" y="88186"/>
                    </a:lnTo>
                    <a:lnTo>
                      <a:pt x="101273" y="90139"/>
                    </a:lnTo>
                    <a:lnTo>
                      <a:pt x="102505" y="92093"/>
                    </a:lnTo>
                    <a:lnTo>
                      <a:pt x="104229" y="92093"/>
                    </a:lnTo>
                    <a:lnTo>
                      <a:pt x="105708" y="87906"/>
                    </a:lnTo>
                    <a:lnTo>
                      <a:pt x="106940" y="87069"/>
                    </a:lnTo>
                    <a:lnTo>
                      <a:pt x="109650" y="85953"/>
                    </a:lnTo>
                    <a:lnTo>
                      <a:pt x="113839" y="82325"/>
                    </a:lnTo>
                    <a:lnTo>
                      <a:pt x="113839" y="89023"/>
                    </a:lnTo>
                    <a:lnTo>
                      <a:pt x="112854" y="89860"/>
                    </a:lnTo>
                    <a:lnTo>
                      <a:pt x="112854" y="91255"/>
                    </a:lnTo>
                    <a:lnTo>
                      <a:pt x="109404" y="95162"/>
                    </a:lnTo>
                    <a:lnTo>
                      <a:pt x="108911" y="97953"/>
                    </a:lnTo>
                    <a:lnTo>
                      <a:pt x="107679" y="96279"/>
                    </a:lnTo>
                    <a:lnTo>
                      <a:pt x="107679" y="99069"/>
                    </a:lnTo>
                    <a:lnTo>
                      <a:pt x="104476" y="97953"/>
                    </a:lnTo>
                    <a:lnTo>
                      <a:pt x="107679" y="99069"/>
                    </a:lnTo>
                    <a:lnTo>
                      <a:pt x="104476" y="99348"/>
                    </a:lnTo>
                    <a:lnTo>
                      <a:pt x="107433" y="102976"/>
                    </a:lnTo>
                    <a:lnTo>
                      <a:pt x="105708" y="102976"/>
                    </a:lnTo>
                    <a:lnTo>
                      <a:pt x="107926" y="106325"/>
                    </a:lnTo>
                    <a:lnTo>
                      <a:pt x="111129" y="106325"/>
                    </a:lnTo>
                    <a:lnTo>
                      <a:pt x="114579" y="108279"/>
                    </a:lnTo>
                    <a:lnTo>
                      <a:pt x="115811" y="107441"/>
                    </a:lnTo>
                    <a:lnTo>
                      <a:pt x="118275" y="109953"/>
                    </a:lnTo>
                    <a:lnTo>
                      <a:pt x="119753" y="110232"/>
                    </a:lnTo>
                    <a:lnTo>
                      <a:pt x="119260" y="115255"/>
                    </a:lnTo>
                    <a:lnTo>
                      <a:pt x="117535" y="115255"/>
                    </a:lnTo>
                    <a:lnTo>
                      <a:pt x="117289" y="118046"/>
                    </a:lnTo>
                    <a:lnTo>
                      <a:pt x="117289" y="117767"/>
                    </a:lnTo>
                    <a:lnTo>
                      <a:pt x="114825" y="114976"/>
                    </a:lnTo>
                    <a:lnTo>
                      <a:pt x="112114" y="119162"/>
                    </a:lnTo>
                    <a:lnTo>
                      <a:pt x="111868" y="118883"/>
                    </a:lnTo>
                    <a:lnTo>
                      <a:pt x="112114" y="118046"/>
                    </a:lnTo>
                    <a:lnTo>
                      <a:pt x="111868" y="115255"/>
                    </a:lnTo>
                    <a:lnTo>
                      <a:pt x="111129" y="115255"/>
                    </a:lnTo>
                    <a:lnTo>
                      <a:pt x="108665" y="111348"/>
                    </a:lnTo>
                    <a:lnTo>
                      <a:pt x="102751" y="109395"/>
                    </a:lnTo>
                    <a:lnTo>
                      <a:pt x="99055" y="110232"/>
                    </a:lnTo>
                    <a:lnTo>
                      <a:pt x="95359" y="114418"/>
                    </a:lnTo>
                    <a:lnTo>
                      <a:pt x="91663" y="117209"/>
                    </a:lnTo>
                    <a:lnTo>
                      <a:pt x="88952" y="118046"/>
                    </a:lnTo>
                    <a:lnTo>
                      <a:pt x="90924" y="117209"/>
                    </a:lnTo>
                    <a:lnTo>
                      <a:pt x="91909" y="116093"/>
                    </a:lnTo>
                    <a:lnTo>
                      <a:pt x="89938" y="112186"/>
                    </a:lnTo>
                    <a:lnTo>
                      <a:pt x="88213" y="112186"/>
                    </a:lnTo>
                    <a:lnTo>
                      <a:pt x="87474" y="114139"/>
                    </a:lnTo>
                    <a:lnTo>
                      <a:pt x="85749" y="113302"/>
                    </a:lnTo>
                    <a:lnTo>
                      <a:pt x="81560" y="116930"/>
                    </a:lnTo>
                    <a:lnTo>
                      <a:pt x="78850" y="119720"/>
                    </a:lnTo>
                    <a:lnTo>
                      <a:pt x="78110" y="119720"/>
                    </a:lnTo>
                    <a:lnTo>
                      <a:pt x="75893" y="116372"/>
                    </a:lnTo>
                    <a:lnTo>
                      <a:pt x="71704" y="116930"/>
                    </a:lnTo>
                    <a:lnTo>
                      <a:pt x="65297" y="111906"/>
                    </a:lnTo>
                    <a:lnTo>
                      <a:pt x="67022" y="112186"/>
                    </a:lnTo>
                    <a:lnTo>
                      <a:pt x="68254" y="110232"/>
                    </a:lnTo>
                    <a:lnTo>
                      <a:pt x="67515" y="107162"/>
                    </a:lnTo>
                    <a:lnTo>
                      <a:pt x="61848" y="105767"/>
                    </a:lnTo>
                    <a:lnTo>
                      <a:pt x="60862" y="106325"/>
                    </a:lnTo>
                    <a:lnTo>
                      <a:pt x="60369" y="102976"/>
                    </a:lnTo>
                    <a:lnTo>
                      <a:pt x="58644" y="103255"/>
                    </a:lnTo>
                    <a:lnTo>
                      <a:pt x="58644" y="99906"/>
                    </a:lnTo>
                    <a:lnTo>
                      <a:pt x="55687" y="99348"/>
                    </a:lnTo>
                    <a:lnTo>
                      <a:pt x="52977" y="101023"/>
                    </a:lnTo>
                    <a:lnTo>
                      <a:pt x="53223" y="100186"/>
                    </a:lnTo>
                    <a:lnTo>
                      <a:pt x="52977" y="99906"/>
                    </a:lnTo>
                    <a:lnTo>
                      <a:pt x="52977" y="97395"/>
                    </a:lnTo>
                    <a:lnTo>
                      <a:pt x="50513" y="97395"/>
                    </a:lnTo>
                    <a:lnTo>
                      <a:pt x="49774" y="99069"/>
                    </a:lnTo>
                    <a:lnTo>
                      <a:pt x="46324" y="100465"/>
                    </a:lnTo>
                    <a:lnTo>
                      <a:pt x="50266" y="104093"/>
                    </a:lnTo>
                    <a:lnTo>
                      <a:pt x="53963" y="103813"/>
                    </a:lnTo>
                    <a:lnTo>
                      <a:pt x="55934" y="104930"/>
                    </a:lnTo>
                    <a:lnTo>
                      <a:pt x="55934" y="107441"/>
                    </a:lnTo>
                    <a:lnTo>
                      <a:pt x="53223" y="107441"/>
                    </a:lnTo>
                    <a:lnTo>
                      <a:pt x="49034" y="105209"/>
                    </a:lnTo>
                    <a:lnTo>
                      <a:pt x="47063" y="105209"/>
                    </a:lnTo>
                    <a:lnTo>
                      <a:pt x="44599" y="106883"/>
                    </a:lnTo>
                    <a:lnTo>
                      <a:pt x="36221" y="106325"/>
                    </a:lnTo>
                    <a:lnTo>
                      <a:pt x="27843" y="102418"/>
                    </a:lnTo>
                    <a:lnTo>
                      <a:pt x="21190" y="101023"/>
                    </a:lnTo>
                    <a:lnTo>
                      <a:pt x="9856" y="102976"/>
                    </a:lnTo>
                    <a:lnTo>
                      <a:pt x="8131" y="105767"/>
                    </a:lnTo>
                    <a:lnTo>
                      <a:pt x="7145" y="102976"/>
                    </a:lnTo>
                    <a:lnTo>
                      <a:pt x="6406" y="99348"/>
                    </a:lnTo>
                    <a:lnTo>
                      <a:pt x="7392" y="99069"/>
                    </a:lnTo>
                    <a:lnTo>
                      <a:pt x="9117" y="94883"/>
                    </a:lnTo>
                    <a:lnTo>
                      <a:pt x="9856" y="93488"/>
                    </a:lnTo>
                    <a:lnTo>
                      <a:pt x="10102" y="93209"/>
                    </a:lnTo>
                    <a:lnTo>
                      <a:pt x="10595" y="90976"/>
                    </a:lnTo>
                    <a:lnTo>
                      <a:pt x="10595" y="87348"/>
                    </a:lnTo>
                    <a:lnTo>
                      <a:pt x="9117" y="85116"/>
                    </a:lnTo>
                    <a:lnTo>
                      <a:pt x="9117" y="82883"/>
                    </a:lnTo>
                    <a:lnTo>
                      <a:pt x="9117" y="82325"/>
                    </a:lnTo>
                    <a:lnTo>
                      <a:pt x="9856" y="79813"/>
                    </a:lnTo>
                    <a:lnTo>
                      <a:pt x="11827" y="72000"/>
                    </a:lnTo>
                    <a:lnTo>
                      <a:pt x="12813" y="68093"/>
                    </a:lnTo>
                    <a:lnTo>
                      <a:pt x="12073" y="64186"/>
                    </a:lnTo>
                    <a:lnTo>
                      <a:pt x="12813" y="58883"/>
                    </a:lnTo>
                    <a:lnTo>
                      <a:pt x="11581" y="58883"/>
                    </a:lnTo>
                    <a:lnTo>
                      <a:pt x="8131" y="49395"/>
                    </a:lnTo>
                    <a:lnTo>
                      <a:pt x="8377" y="49116"/>
                    </a:lnTo>
                    <a:lnTo>
                      <a:pt x="5667" y="46604"/>
                    </a:lnTo>
                    <a:lnTo>
                      <a:pt x="5667" y="41581"/>
                    </a:lnTo>
                    <a:lnTo>
                      <a:pt x="4681" y="38511"/>
                    </a:lnTo>
                    <a:lnTo>
                      <a:pt x="1478" y="35441"/>
                    </a:lnTo>
                    <a:lnTo>
                      <a:pt x="1478" y="34604"/>
                    </a:lnTo>
                    <a:lnTo>
                      <a:pt x="1232" y="34604"/>
                    </a:lnTo>
                    <a:lnTo>
                      <a:pt x="985" y="34046"/>
                    </a:lnTo>
                    <a:lnTo>
                      <a:pt x="492" y="28186"/>
                    </a:lnTo>
                    <a:lnTo>
                      <a:pt x="492" y="26511"/>
                    </a:lnTo>
                    <a:lnTo>
                      <a:pt x="492" y="22604"/>
                    </a:lnTo>
                    <a:lnTo>
                      <a:pt x="492" y="22325"/>
                    </a:lnTo>
                    <a:lnTo>
                      <a:pt x="246" y="18976"/>
                    </a:lnTo>
                    <a:lnTo>
                      <a:pt x="246" y="15069"/>
                    </a:lnTo>
                    <a:lnTo>
                      <a:pt x="0" y="13116"/>
                    </a:lnTo>
                    <a:lnTo>
                      <a:pt x="0" y="12000"/>
                    </a:lnTo>
                    <a:lnTo>
                      <a:pt x="0" y="11441"/>
                    </a:lnTo>
                    <a:lnTo>
                      <a:pt x="0" y="7255"/>
                    </a:lnTo>
                    <a:lnTo>
                      <a:pt x="0" y="3627"/>
                    </a:lnTo>
                    <a:lnTo>
                      <a:pt x="0" y="3069"/>
                    </a:lnTo>
                    <a:lnTo>
                      <a:pt x="492" y="3069"/>
                    </a:lnTo>
                    <a:lnTo>
                      <a:pt x="2217" y="3069"/>
                    </a:lnTo>
                    <a:lnTo>
                      <a:pt x="4928" y="3069"/>
                    </a:lnTo>
                    <a:lnTo>
                      <a:pt x="7638" y="3069"/>
                    </a:lnTo>
                    <a:lnTo>
                      <a:pt x="8131" y="3069"/>
                    </a:lnTo>
                    <a:lnTo>
                      <a:pt x="11088" y="2511"/>
                    </a:lnTo>
                    <a:lnTo>
                      <a:pt x="11581" y="2511"/>
                    </a:lnTo>
                    <a:lnTo>
                      <a:pt x="11827" y="2511"/>
                    </a:lnTo>
                    <a:lnTo>
                      <a:pt x="15277" y="2511"/>
                    </a:lnTo>
                    <a:lnTo>
                      <a:pt x="17002" y="2511"/>
                    </a:lnTo>
                    <a:lnTo>
                      <a:pt x="17741" y="2511"/>
                    </a:lnTo>
                    <a:lnTo>
                      <a:pt x="17987" y="2511"/>
                    </a:lnTo>
                    <a:lnTo>
                      <a:pt x="18726" y="2511"/>
                    </a:lnTo>
                    <a:lnTo>
                      <a:pt x="22915" y="2232"/>
                    </a:lnTo>
                    <a:lnTo>
                      <a:pt x="26858" y="1674"/>
                    </a:lnTo>
                    <a:lnTo>
                      <a:pt x="28583" y="1674"/>
                    </a:lnTo>
                    <a:lnTo>
                      <a:pt x="33757" y="1674"/>
                    </a:lnTo>
                    <a:lnTo>
                      <a:pt x="40903" y="1116"/>
                    </a:lnTo>
                    <a:lnTo>
                      <a:pt x="43367" y="1116"/>
                    </a:lnTo>
                    <a:lnTo>
                      <a:pt x="53963" y="279"/>
                    </a:lnTo>
                    <a:lnTo>
                      <a:pt x="54209" y="279"/>
                    </a:lnTo>
                    <a:lnTo>
                      <a:pt x="56919" y="279"/>
                    </a:lnTo>
                    <a:lnTo>
                      <a:pt x="57412" y="279"/>
                    </a:lnTo>
                    <a:lnTo>
                      <a:pt x="58151" y="279"/>
                    </a:lnTo>
                    <a:lnTo>
                      <a:pt x="61108" y="0"/>
                    </a:lnTo>
                    <a:lnTo>
                      <a:pt x="62094" y="0"/>
                    </a:lnTo>
                    <a:lnTo>
                      <a:pt x="62587" y="0"/>
                    </a:lnTo>
                    <a:lnTo>
                      <a:pt x="63572" y="0"/>
                    </a:lnTo>
                    <a:lnTo>
                      <a:pt x="64804" y="12279"/>
                    </a:lnTo>
                    <a:lnTo>
                      <a:pt x="67515" y="11162"/>
                    </a:lnTo>
                    <a:lnTo>
                      <a:pt x="67022" y="12558"/>
                    </a:lnTo>
                    <a:lnTo>
                      <a:pt x="66283" y="13116"/>
                    </a:lnTo>
                    <a:lnTo>
                      <a:pt x="68008" y="15348"/>
                    </a:lnTo>
                    <a:lnTo>
                      <a:pt x="65297" y="15069"/>
                    </a:lnTo>
                    <a:lnTo>
                      <a:pt x="68008" y="16186"/>
                    </a:lnTo>
                    <a:lnTo>
                      <a:pt x="68747" y="24279"/>
                    </a:lnTo>
                    <a:lnTo>
                      <a:pt x="65790" y="24000"/>
                    </a:lnTo>
                    <a:lnTo>
                      <a:pt x="65790" y="26511"/>
                    </a:lnTo>
                    <a:lnTo>
                      <a:pt x="67268" y="26232"/>
                    </a:lnTo>
                    <a:lnTo>
                      <a:pt x="67515" y="26232"/>
                    </a:lnTo>
                    <a:lnTo>
                      <a:pt x="68008" y="26232"/>
                    </a:lnTo>
                    <a:lnTo>
                      <a:pt x="68008" y="26511"/>
                    </a:lnTo>
                    <a:lnTo>
                      <a:pt x="65790" y="28186"/>
                    </a:lnTo>
                    <a:lnTo>
                      <a:pt x="67022" y="30139"/>
                    </a:lnTo>
                    <a:lnTo>
                      <a:pt x="63819" y="34325"/>
                    </a:lnTo>
                    <a:lnTo>
                      <a:pt x="63572" y="34325"/>
                    </a:lnTo>
                    <a:lnTo>
                      <a:pt x="63572" y="38232"/>
                    </a:lnTo>
                    <a:lnTo>
                      <a:pt x="62094" y="38232"/>
                    </a:lnTo>
                    <a:lnTo>
                      <a:pt x="61355" y="38232"/>
                    </a:lnTo>
                    <a:lnTo>
                      <a:pt x="61108" y="38511"/>
                    </a:lnTo>
                    <a:lnTo>
                      <a:pt x="60862" y="38511"/>
                    </a:lnTo>
                    <a:lnTo>
                      <a:pt x="58151" y="41581"/>
                    </a:lnTo>
                    <a:lnTo>
                      <a:pt x="58644" y="50232"/>
                    </a:lnTo>
                    <a:lnTo>
                      <a:pt x="56919" y="55534"/>
                    </a:lnTo>
                    <a:lnTo>
                      <a:pt x="56427" y="57488"/>
                    </a:lnTo>
                    <a:lnTo>
                      <a:pt x="56919" y="61116"/>
                    </a:lnTo>
                    <a:lnTo>
                      <a:pt x="56427" y="61395"/>
                    </a:lnTo>
                    <a:lnTo>
                      <a:pt x="62094" y="61116"/>
                    </a:lnTo>
                    <a:lnTo>
                      <a:pt x="65297" y="61116"/>
                    </a:lnTo>
                    <a:lnTo>
                      <a:pt x="67022" y="6055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2" name="Shape 123" title="Nebraska">
                <a:extLst>
                  <a:ext uri="{FF2B5EF4-FFF2-40B4-BE49-F238E27FC236}">
                    <a16:creationId xmlns:a16="http://schemas.microsoft.com/office/drawing/2014/main" id="{A3588DC0-2463-C84E-BF3D-387B68490BB3}"/>
                  </a:ext>
                </a:extLst>
              </p:cNvPr>
              <p:cNvSpPr/>
              <p:nvPr/>
            </p:nvSpPr>
            <p:spPr>
              <a:xfrm>
                <a:off x="3861246" y="2453096"/>
                <a:ext cx="1139215" cy="536690"/>
              </a:xfrm>
              <a:custGeom>
                <a:avLst/>
                <a:gdLst/>
                <a:ahLst/>
                <a:cxnLst/>
                <a:rect l="0" t="0" r="0" b="0"/>
                <a:pathLst>
                  <a:path w="120000" h="120000" extrusionOk="0">
                    <a:moveTo>
                      <a:pt x="72573" y="119652"/>
                    </a:moveTo>
                    <a:lnTo>
                      <a:pt x="72067" y="119652"/>
                    </a:lnTo>
                    <a:lnTo>
                      <a:pt x="70379" y="119652"/>
                    </a:lnTo>
                    <a:lnTo>
                      <a:pt x="67679" y="119652"/>
                    </a:lnTo>
                    <a:lnTo>
                      <a:pt x="67004" y="118956"/>
                    </a:lnTo>
                    <a:lnTo>
                      <a:pt x="66329" y="118956"/>
                    </a:lnTo>
                    <a:lnTo>
                      <a:pt x="64303" y="118956"/>
                    </a:lnTo>
                    <a:lnTo>
                      <a:pt x="63459" y="118956"/>
                    </a:lnTo>
                    <a:lnTo>
                      <a:pt x="59915" y="118956"/>
                    </a:lnTo>
                    <a:lnTo>
                      <a:pt x="57383" y="118956"/>
                    </a:lnTo>
                    <a:lnTo>
                      <a:pt x="53164" y="118956"/>
                    </a:lnTo>
                    <a:lnTo>
                      <a:pt x="52489" y="118956"/>
                    </a:lnTo>
                    <a:lnTo>
                      <a:pt x="52320" y="118956"/>
                    </a:lnTo>
                    <a:lnTo>
                      <a:pt x="49620" y="118608"/>
                    </a:lnTo>
                    <a:lnTo>
                      <a:pt x="47088" y="118608"/>
                    </a:lnTo>
                    <a:lnTo>
                      <a:pt x="44725" y="118608"/>
                    </a:lnTo>
                    <a:lnTo>
                      <a:pt x="44219" y="118608"/>
                    </a:lnTo>
                    <a:lnTo>
                      <a:pt x="42700" y="117913"/>
                    </a:lnTo>
                    <a:lnTo>
                      <a:pt x="39156" y="117913"/>
                    </a:lnTo>
                    <a:lnTo>
                      <a:pt x="36624" y="117913"/>
                    </a:lnTo>
                    <a:lnTo>
                      <a:pt x="35949" y="117913"/>
                    </a:lnTo>
                    <a:lnTo>
                      <a:pt x="35443" y="117913"/>
                    </a:lnTo>
                    <a:lnTo>
                      <a:pt x="26497" y="117217"/>
                    </a:lnTo>
                    <a:lnTo>
                      <a:pt x="26835" y="104000"/>
                    </a:lnTo>
                    <a:lnTo>
                      <a:pt x="26835" y="100521"/>
                    </a:lnTo>
                    <a:lnTo>
                      <a:pt x="26835" y="98086"/>
                    </a:lnTo>
                    <a:lnTo>
                      <a:pt x="27004" y="93217"/>
                    </a:lnTo>
                    <a:lnTo>
                      <a:pt x="27004" y="90782"/>
                    </a:lnTo>
                    <a:lnTo>
                      <a:pt x="27004" y="88347"/>
                    </a:lnTo>
                    <a:lnTo>
                      <a:pt x="27172" y="78956"/>
                    </a:lnTo>
                    <a:lnTo>
                      <a:pt x="19578" y="78260"/>
                    </a:lnTo>
                    <a:lnTo>
                      <a:pt x="19071" y="78260"/>
                    </a:lnTo>
                    <a:lnTo>
                      <a:pt x="8945" y="77217"/>
                    </a:lnTo>
                    <a:lnTo>
                      <a:pt x="6413" y="76521"/>
                    </a:lnTo>
                    <a:lnTo>
                      <a:pt x="5738" y="76521"/>
                    </a:lnTo>
                    <a:lnTo>
                      <a:pt x="0" y="76173"/>
                    </a:lnTo>
                    <a:lnTo>
                      <a:pt x="168" y="71304"/>
                    </a:lnTo>
                    <a:lnTo>
                      <a:pt x="168" y="64347"/>
                    </a:lnTo>
                    <a:lnTo>
                      <a:pt x="337" y="61217"/>
                    </a:lnTo>
                    <a:lnTo>
                      <a:pt x="675" y="57391"/>
                    </a:lnTo>
                    <a:lnTo>
                      <a:pt x="675" y="54956"/>
                    </a:lnTo>
                    <a:lnTo>
                      <a:pt x="675" y="52521"/>
                    </a:lnTo>
                    <a:lnTo>
                      <a:pt x="675" y="49391"/>
                    </a:lnTo>
                    <a:lnTo>
                      <a:pt x="675" y="47652"/>
                    </a:lnTo>
                    <a:lnTo>
                      <a:pt x="843" y="42782"/>
                    </a:lnTo>
                    <a:lnTo>
                      <a:pt x="1012" y="37913"/>
                    </a:lnTo>
                    <a:lnTo>
                      <a:pt x="1012" y="33391"/>
                    </a:lnTo>
                    <a:lnTo>
                      <a:pt x="1350" y="28521"/>
                    </a:lnTo>
                    <a:lnTo>
                      <a:pt x="1856" y="15304"/>
                    </a:lnTo>
                    <a:lnTo>
                      <a:pt x="1856" y="6608"/>
                    </a:lnTo>
                    <a:lnTo>
                      <a:pt x="2025" y="1739"/>
                    </a:lnTo>
                    <a:lnTo>
                      <a:pt x="2194" y="0"/>
                    </a:lnTo>
                    <a:lnTo>
                      <a:pt x="2531" y="347"/>
                    </a:lnTo>
                    <a:lnTo>
                      <a:pt x="2700" y="347"/>
                    </a:lnTo>
                    <a:lnTo>
                      <a:pt x="9451" y="695"/>
                    </a:lnTo>
                    <a:lnTo>
                      <a:pt x="12827" y="695"/>
                    </a:lnTo>
                    <a:lnTo>
                      <a:pt x="13164" y="1391"/>
                    </a:lnTo>
                    <a:lnTo>
                      <a:pt x="16033" y="1739"/>
                    </a:lnTo>
                    <a:lnTo>
                      <a:pt x="17721" y="1739"/>
                    </a:lnTo>
                    <a:lnTo>
                      <a:pt x="18059" y="1739"/>
                    </a:lnTo>
                    <a:lnTo>
                      <a:pt x="18902" y="1739"/>
                    </a:lnTo>
                    <a:lnTo>
                      <a:pt x="23122" y="2086"/>
                    </a:lnTo>
                    <a:lnTo>
                      <a:pt x="26160" y="2782"/>
                    </a:lnTo>
                    <a:lnTo>
                      <a:pt x="28185" y="2782"/>
                    </a:lnTo>
                    <a:lnTo>
                      <a:pt x="32573" y="3130"/>
                    </a:lnTo>
                    <a:lnTo>
                      <a:pt x="33586" y="3130"/>
                    </a:lnTo>
                    <a:lnTo>
                      <a:pt x="39662" y="3826"/>
                    </a:lnTo>
                    <a:lnTo>
                      <a:pt x="44725" y="4173"/>
                    </a:lnTo>
                    <a:lnTo>
                      <a:pt x="49282" y="4173"/>
                    </a:lnTo>
                    <a:lnTo>
                      <a:pt x="53164" y="4173"/>
                    </a:lnTo>
                    <a:lnTo>
                      <a:pt x="62109" y="4521"/>
                    </a:lnTo>
                    <a:lnTo>
                      <a:pt x="65822" y="4521"/>
                    </a:lnTo>
                    <a:lnTo>
                      <a:pt x="75780" y="5217"/>
                    </a:lnTo>
                    <a:lnTo>
                      <a:pt x="77468" y="8695"/>
                    </a:lnTo>
                    <a:lnTo>
                      <a:pt x="78481" y="9391"/>
                    </a:lnTo>
                    <a:lnTo>
                      <a:pt x="79156" y="10086"/>
                    </a:lnTo>
                    <a:lnTo>
                      <a:pt x="80506" y="11130"/>
                    </a:lnTo>
                    <a:lnTo>
                      <a:pt x="82531" y="13913"/>
                    </a:lnTo>
                    <a:lnTo>
                      <a:pt x="84219" y="10086"/>
                    </a:lnTo>
                    <a:lnTo>
                      <a:pt x="87257" y="11130"/>
                    </a:lnTo>
                    <a:lnTo>
                      <a:pt x="87763" y="11130"/>
                    </a:lnTo>
                    <a:lnTo>
                      <a:pt x="89113" y="10086"/>
                    </a:lnTo>
                    <a:lnTo>
                      <a:pt x="89451" y="10434"/>
                    </a:lnTo>
                    <a:lnTo>
                      <a:pt x="92658" y="10086"/>
                    </a:lnTo>
                    <a:lnTo>
                      <a:pt x="93839" y="12521"/>
                    </a:lnTo>
                    <a:lnTo>
                      <a:pt x="94345" y="13565"/>
                    </a:lnTo>
                    <a:lnTo>
                      <a:pt x="95696" y="13913"/>
                    </a:lnTo>
                    <a:lnTo>
                      <a:pt x="98565" y="16000"/>
                    </a:lnTo>
                    <a:lnTo>
                      <a:pt x="99915" y="19130"/>
                    </a:lnTo>
                    <a:lnTo>
                      <a:pt x="100759" y="22608"/>
                    </a:lnTo>
                    <a:lnTo>
                      <a:pt x="102278" y="23652"/>
                    </a:lnTo>
                    <a:lnTo>
                      <a:pt x="103459" y="24000"/>
                    </a:lnTo>
                    <a:lnTo>
                      <a:pt x="104641" y="32000"/>
                    </a:lnTo>
                    <a:lnTo>
                      <a:pt x="104978" y="33391"/>
                    </a:lnTo>
                    <a:lnTo>
                      <a:pt x="104641" y="34434"/>
                    </a:lnTo>
                    <a:lnTo>
                      <a:pt x="105485" y="37913"/>
                    </a:lnTo>
                    <a:lnTo>
                      <a:pt x="105654" y="40695"/>
                    </a:lnTo>
                    <a:lnTo>
                      <a:pt x="106160" y="42782"/>
                    </a:lnTo>
                    <a:lnTo>
                      <a:pt x="107172" y="42782"/>
                    </a:lnTo>
                    <a:lnTo>
                      <a:pt x="107679" y="47652"/>
                    </a:lnTo>
                    <a:lnTo>
                      <a:pt x="107848" y="48000"/>
                    </a:lnTo>
                    <a:lnTo>
                      <a:pt x="108354" y="52521"/>
                    </a:lnTo>
                    <a:lnTo>
                      <a:pt x="107848" y="54956"/>
                    </a:lnTo>
                    <a:lnTo>
                      <a:pt x="108016" y="56695"/>
                    </a:lnTo>
                    <a:lnTo>
                      <a:pt x="109704" y="60173"/>
                    </a:lnTo>
                    <a:lnTo>
                      <a:pt x="109704" y="61565"/>
                    </a:lnTo>
                    <a:lnTo>
                      <a:pt x="109535" y="61565"/>
                    </a:lnTo>
                    <a:lnTo>
                      <a:pt x="109704" y="62608"/>
                    </a:lnTo>
                    <a:lnTo>
                      <a:pt x="110717" y="66086"/>
                    </a:lnTo>
                    <a:lnTo>
                      <a:pt x="111392" y="69913"/>
                    </a:lnTo>
                    <a:lnTo>
                      <a:pt x="110886" y="70956"/>
                    </a:lnTo>
                    <a:lnTo>
                      <a:pt x="110886" y="73391"/>
                    </a:lnTo>
                    <a:lnTo>
                      <a:pt x="111392" y="73391"/>
                    </a:lnTo>
                    <a:lnTo>
                      <a:pt x="111561" y="74086"/>
                    </a:lnTo>
                    <a:lnTo>
                      <a:pt x="111392" y="74782"/>
                    </a:lnTo>
                    <a:lnTo>
                      <a:pt x="111561" y="75826"/>
                    </a:lnTo>
                    <a:lnTo>
                      <a:pt x="111392" y="78260"/>
                    </a:lnTo>
                    <a:lnTo>
                      <a:pt x="111392" y="78608"/>
                    </a:lnTo>
                    <a:lnTo>
                      <a:pt x="111561" y="80695"/>
                    </a:lnTo>
                    <a:lnTo>
                      <a:pt x="112236" y="84521"/>
                    </a:lnTo>
                    <a:lnTo>
                      <a:pt x="112573" y="84521"/>
                    </a:lnTo>
                    <a:lnTo>
                      <a:pt x="112236" y="85565"/>
                    </a:lnTo>
                    <a:lnTo>
                      <a:pt x="112236" y="88695"/>
                    </a:lnTo>
                    <a:lnTo>
                      <a:pt x="111561" y="90434"/>
                    </a:lnTo>
                    <a:lnTo>
                      <a:pt x="113417" y="95652"/>
                    </a:lnTo>
                    <a:lnTo>
                      <a:pt x="113248" y="96695"/>
                    </a:lnTo>
                    <a:lnTo>
                      <a:pt x="112911" y="96695"/>
                    </a:lnTo>
                    <a:lnTo>
                      <a:pt x="113417" y="99130"/>
                    </a:lnTo>
                    <a:lnTo>
                      <a:pt x="113924" y="99130"/>
                    </a:lnTo>
                    <a:lnTo>
                      <a:pt x="114430" y="97739"/>
                    </a:lnTo>
                    <a:lnTo>
                      <a:pt x="115274" y="106782"/>
                    </a:lnTo>
                    <a:lnTo>
                      <a:pt x="116286" y="108869"/>
                    </a:lnTo>
                    <a:lnTo>
                      <a:pt x="116962" y="108869"/>
                    </a:lnTo>
                    <a:lnTo>
                      <a:pt x="118818" y="117565"/>
                    </a:lnTo>
                    <a:lnTo>
                      <a:pt x="119831" y="118608"/>
                    </a:lnTo>
                    <a:lnTo>
                      <a:pt x="119324" y="118608"/>
                    </a:lnTo>
                    <a:lnTo>
                      <a:pt x="112911" y="118956"/>
                    </a:lnTo>
                    <a:lnTo>
                      <a:pt x="111729" y="118956"/>
                    </a:lnTo>
                    <a:lnTo>
                      <a:pt x="110210" y="118956"/>
                    </a:lnTo>
                    <a:lnTo>
                      <a:pt x="109873" y="118956"/>
                    </a:lnTo>
                    <a:lnTo>
                      <a:pt x="108523" y="118956"/>
                    </a:lnTo>
                    <a:lnTo>
                      <a:pt x="106835" y="118956"/>
                    </a:lnTo>
                    <a:lnTo>
                      <a:pt x="106666" y="118956"/>
                    </a:lnTo>
                    <a:lnTo>
                      <a:pt x="104978" y="118956"/>
                    </a:lnTo>
                    <a:lnTo>
                      <a:pt x="103797" y="118956"/>
                    </a:lnTo>
                    <a:lnTo>
                      <a:pt x="103459" y="118956"/>
                    </a:lnTo>
                    <a:lnTo>
                      <a:pt x="99915" y="118956"/>
                    </a:lnTo>
                    <a:lnTo>
                      <a:pt x="98902" y="118956"/>
                    </a:lnTo>
                    <a:lnTo>
                      <a:pt x="98059" y="119652"/>
                    </a:lnTo>
                    <a:lnTo>
                      <a:pt x="97552" y="119652"/>
                    </a:lnTo>
                    <a:lnTo>
                      <a:pt x="94514" y="119652"/>
                    </a:lnTo>
                    <a:lnTo>
                      <a:pt x="92827" y="119652"/>
                    </a:lnTo>
                    <a:lnTo>
                      <a:pt x="91308" y="119652"/>
                    </a:lnTo>
                    <a:lnTo>
                      <a:pt x="87763" y="119652"/>
                    </a:lnTo>
                    <a:lnTo>
                      <a:pt x="84894" y="119652"/>
                    </a:lnTo>
                    <a:lnTo>
                      <a:pt x="84219" y="119652"/>
                    </a:lnTo>
                    <a:lnTo>
                      <a:pt x="83375" y="119652"/>
                    </a:lnTo>
                    <a:lnTo>
                      <a:pt x="82531" y="119652"/>
                    </a:lnTo>
                    <a:lnTo>
                      <a:pt x="80675" y="119652"/>
                    </a:lnTo>
                    <a:lnTo>
                      <a:pt x="78649" y="119652"/>
                    </a:lnTo>
                    <a:lnTo>
                      <a:pt x="77299" y="119652"/>
                    </a:lnTo>
                    <a:lnTo>
                      <a:pt x="75611" y="119652"/>
                    </a:lnTo>
                    <a:lnTo>
                      <a:pt x="73755" y="119652"/>
                    </a:lnTo>
                    <a:lnTo>
                      <a:pt x="72573" y="119652"/>
                    </a:lnTo>
                  </a:path>
                </a:pathLst>
              </a:custGeom>
              <a:solidFill>
                <a:sysClr val="window" lastClr="FFFFFF">
                  <a:lumMod val="85000"/>
                </a:sys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3" name="Shape 124" title="South Carolina">
                <a:extLst>
                  <a:ext uri="{FF2B5EF4-FFF2-40B4-BE49-F238E27FC236}">
                    <a16:creationId xmlns:a16="http://schemas.microsoft.com/office/drawing/2014/main" id="{8A81DE61-58F5-014C-BCED-A54046AFF5B4}"/>
                  </a:ext>
                </a:extLst>
              </p:cNvPr>
              <p:cNvSpPr/>
              <p:nvPr/>
            </p:nvSpPr>
            <p:spPr>
              <a:xfrm>
                <a:off x="6702291" y="3618946"/>
                <a:ext cx="699435" cy="516676"/>
              </a:xfrm>
              <a:custGeom>
                <a:avLst/>
                <a:gdLst/>
                <a:ahLst/>
                <a:cxnLst/>
                <a:rect l="0" t="0" r="0" b="0"/>
                <a:pathLst>
                  <a:path w="120000" h="120000" extrusionOk="0">
                    <a:moveTo>
                      <a:pt x="20965" y="52048"/>
                    </a:moveTo>
                    <a:lnTo>
                      <a:pt x="21241" y="52048"/>
                    </a:lnTo>
                    <a:lnTo>
                      <a:pt x="22068" y="53855"/>
                    </a:lnTo>
                    <a:lnTo>
                      <a:pt x="27034" y="57469"/>
                    </a:lnTo>
                    <a:lnTo>
                      <a:pt x="30344" y="59999"/>
                    </a:lnTo>
                    <a:lnTo>
                      <a:pt x="31724" y="62530"/>
                    </a:lnTo>
                    <a:lnTo>
                      <a:pt x="32827" y="65060"/>
                    </a:lnTo>
                    <a:lnTo>
                      <a:pt x="34206" y="65783"/>
                    </a:lnTo>
                    <a:lnTo>
                      <a:pt x="34758" y="65783"/>
                    </a:lnTo>
                    <a:lnTo>
                      <a:pt x="36689" y="66867"/>
                    </a:lnTo>
                    <a:lnTo>
                      <a:pt x="36689" y="67228"/>
                    </a:lnTo>
                    <a:lnTo>
                      <a:pt x="36965" y="67228"/>
                    </a:lnTo>
                    <a:lnTo>
                      <a:pt x="40000" y="73373"/>
                    </a:lnTo>
                    <a:lnTo>
                      <a:pt x="41931" y="75542"/>
                    </a:lnTo>
                    <a:lnTo>
                      <a:pt x="42758" y="78072"/>
                    </a:lnTo>
                    <a:lnTo>
                      <a:pt x="45517" y="79518"/>
                    </a:lnTo>
                    <a:lnTo>
                      <a:pt x="45793" y="80963"/>
                    </a:lnTo>
                    <a:lnTo>
                      <a:pt x="46620" y="82048"/>
                    </a:lnTo>
                    <a:lnTo>
                      <a:pt x="49103" y="82771"/>
                    </a:lnTo>
                    <a:lnTo>
                      <a:pt x="51034" y="84578"/>
                    </a:lnTo>
                    <a:lnTo>
                      <a:pt x="52689" y="85301"/>
                    </a:lnTo>
                    <a:lnTo>
                      <a:pt x="52689" y="88554"/>
                    </a:lnTo>
                    <a:lnTo>
                      <a:pt x="56000" y="95060"/>
                    </a:lnTo>
                    <a:lnTo>
                      <a:pt x="56551" y="99759"/>
                    </a:lnTo>
                    <a:lnTo>
                      <a:pt x="57103" y="100843"/>
                    </a:lnTo>
                    <a:lnTo>
                      <a:pt x="57655" y="100843"/>
                    </a:lnTo>
                    <a:lnTo>
                      <a:pt x="59862" y="101566"/>
                    </a:lnTo>
                    <a:lnTo>
                      <a:pt x="64827" y="110602"/>
                    </a:lnTo>
                    <a:lnTo>
                      <a:pt x="64827" y="112771"/>
                    </a:lnTo>
                    <a:lnTo>
                      <a:pt x="64827" y="113855"/>
                    </a:lnTo>
                    <a:lnTo>
                      <a:pt x="66482" y="117831"/>
                    </a:lnTo>
                    <a:lnTo>
                      <a:pt x="68965" y="117831"/>
                    </a:lnTo>
                    <a:lnTo>
                      <a:pt x="72275" y="119638"/>
                    </a:lnTo>
                    <a:lnTo>
                      <a:pt x="72275" y="117831"/>
                    </a:lnTo>
                    <a:lnTo>
                      <a:pt x="75310" y="114939"/>
                    </a:lnTo>
                    <a:lnTo>
                      <a:pt x="76689" y="111325"/>
                    </a:lnTo>
                    <a:lnTo>
                      <a:pt x="74482" y="109879"/>
                    </a:lnTo>
                    <a:lnTo>
                      <a:pt x="72827" y="105903"/>
                    </a:lnTo>
                    <a:lnTo>
                      <a:pt x="77517" y="109879"/>
                    </a:lnTo>
                    <a:lnTo>
                      <a:pt x="80551" y="107349"/>
                    </a:lnTo>
                    <a:lnTo>
                      <a:pt x="81655" y="103373"/>
                    </a:lnTo>
                    <a:lnTo>
                      <a:pt x="79172" y="99397"/>
                    </a:lnTo>
                    <a:lnTo>
                      <a:pt x="80827" y="99397"/>
                    </a:lnTo>
                    <a:lnTo>
                      <a:pt x="82206" y="99759"/>
                    </a:lnTo>
                    <a:lnTo>
                      <a:pt x="82758" y="99036"/>
                    </a:lnTo>
                    <a:lnTo>
                      <a:pt x="83310" y="99036"/>
                    </a:lnTo>
                    <a:lnTo>
                      <a:pt x="83586" y="99759"/>
                    </a:lnTo>
                    <a:lnTo>
                      <a:pt x="84413" y="98313"/>
                    </a:lnTo>
                    <a:lnTo>
                      <a:pt x="87724" y="94337"/>
                    </a:lnTo>
                    <a:lnTo>
                      <a:pt x="91310" y="92530"/>
                    </a:lnTo>
                    <a:lnTo>
                      <a:pt x="93241" y="86385"/>
                    </a:lnTo>
                    <a:lnTo>
                      <a:pt x="96551" y="83855"/>
                    </a:lnTo>
                    <a:lnTo>
                      <a:pt x="99586" y="78072"/>
                    </a:lnTo>
                    <a:lnTo>
                      <a:pt x="99310" y="74819"/>
                    </a:lnTo>
                    <a:lnTo>
                      <a:pt x="104275" y="73373"/>
                    </a:lnTo>
                    <a:lnTo>
                      <a:pt x="105931" y="69036"/>
                    </a:lnTo>
                    <a:lnTo>
                      <a:pt x="106482" y="68313"/>
                    </a:lnTo>
                    <a:lnTo>
                      <a:pt x="107862" y="58554"/>
                    </a:lnTo>
                    <a:lnTo>
                      <a:pt x="110068" y="49518"/>
                    </a:lnTo>
                    <a:lnTo>
                      <a:pt x="113931" y="41204"/>
                    </a:lnTo>
                    <a:lnTo>
                      <a:pt x="115034" y="39759"/>
                    </a:lnTo>
                    <a:lnTo>
                      <a:pt x="119724" y="35783"/>
                    </a:lnTo>
                    <a:lnTo>
                      <a:pt x="118896" y="34698"/>
                    </a:lnTo>
                    <a:lnTo>
                      <a:pt x="116965" y="33253"/>
                    </a:lnTo>
                    <a:lnTo>
                      <a:pt x="116137" y="32891"/>
                    </a:lnTo>
                    <a:lnTo>
                      <a:pt x="110068" y="26746"/>
                    </a:lnTo>
                    <a:lnTo>
                      <a:pt x="105931" y="23493"/>
                    </a:lnTo>
                    <a:lnTo>
                      <a:pt x="104275" y="21686"/>
                    </a:lnTo>
                    <a:lnTo>
                      <a:pt x="98482" y="16265"/>
                    </a:lnTo>
                    <a:lnTo>
                      <a:pt x="96551" y="14457"/>
                    </a:lnTo>
                    <a:lnTo>
                      <a:pt x="93517" y="11204"/>
                    </a:lnTo>
                    <a:lnTo>
                      <a:pt x="93241" y="11204"/>
                    </a:lnTo>
                    <a:lnTo>
                      <a:pt x="93241" y="10843"/>
                    </a:lnTo>
                    <a:lnTo>
                      <a:pt x="89103" y="7228"/>
                    </a:lnTo>
                    <a:lnTo>
                      <a:pt x="87172" y="5783"/>
                    </a:lnTo>
                    <a:lnTo>
                      <a:pt x="86620" y="5783"/>
                    </a:lnTo>
                    <a:lnTo>
                      <a:pt x="85517" y="5783"/>
                    </a:lnTo>
                    <a:lnTo>
                      <a:pt x="82482" y="6867"/>
                    </a:lnTo>
                    <a:lnTo>
                      <a:pt x="80827" y="6867"/>
                    </a:lnTo>
                    <a:lnTo>
                      <a:pt x="79448" y="7228"/>
                    </a:lnTo>
                    <a:lnTo>
                      <a:pt x="72827" y="8313"/>
                    </a:lnTo>
                    <a:lnTo>
                      <a:pt x="71448" y="8674"/>
                    </a:lnTo>
                    <a:lnTo>
                      <a:pt x="68413" y="9397"/>
                    </a:lnTo>
                    <a:lnTo>
                      <a:pt x="65931" y="10481"/>
                    </a:lnTo>
                    <a:lnTo>
                      <a:pt x="60413" y="10843"/>
                    </a:lnTo>
                    <a:lnTo>
                      <a:pt x="59862" y="6867"/>
                    </a:lnTo>
                    <a:lnTo>
                      <a:pt x="58482" y="4337"/>
                    </a:lnTo>
                    <a:lnTo>
                      <a:pt x="57931" y="3975"/>
                    </a:lnTo>
                    <a:lnTo>
                      <a:pt x="57103" y="2891"/>
                    </a:lnTo>
                    <a:lnTo>
                      <a:pt x="56551" y="1807"/>
                    </a:lnTo>
                    <a:lnTo>
                      <a:pt x="54068" y="2168"/>
                    </a:lnTo>
                    <a:lnTo>
                      <a:pt x="52689" y="0"/>
                    </a:lnTo>
                    <a:lnTo>
                      <a:pt x="52965" y="0"/>
                    </a:lnTo>
                    <a:lnTo>
                      <a:pt x="50482" y="0"/>
                    </a:lnTo>
                    <a:lnTo>
                      <a:pt x="47724" y="361"/>
                    </a:lnTo>
                    <a:lnTo>
                      <a:pt x="45793" y="722"/>
                    </a:lnTo>
                    <a:lnTo>
                      <a:pt x="44965" y="722"/>
                    </a:lnTo>
                    <a:lnTo>
                      <a:pt x="41931" y="1445"/>
                    </a:lnTo>
                    <a:lnTo>
                      <a:pt x="35862" y="2168"/>
                    </a:lnTo>
                    <a:lnTo>
                      <a:pt x="35310" y="2168"/>
                    </a:lnTo>
                    <a:lnTo>
                      <a:pt x="32827" y="2168"/>
                    </a:lnTo>
                    <a:lnTo>
                      <a:pt x="30344" y="2891"/>
                    </a:lnTo>
                    <a:lnTo>
                      <a:pt x="28137" y="3253"/>
                    </a:lnTo>
                    <a:lnTo>
                      <a:pt x="26758" y="3253"/>
                    </a:lnTo>
                    <a:lnTo>
                      <a:pt x="24827" y="3975"/>
                    </a:lnTo>
                    <a:lnTo>
                      <a:pt x="24275" y="3975"/>
                    </a:lnTo>
                    <a:lnTo>
                      <a:pt x="24000" y="3975"/>
                    </a:lnTo>
                    <a:lnTo>
                      <a:pt x="21241" y="4698"/>
                    </a:lnTo>
                    <a:lnTo>
                      <a:pt x="18206" y="6506"/>
                    </a:lnTo>
                    <a:lnTo>
                      <a:pt x="16275" y="7951"/>
                    </a:lnTo>
                    <a:lnTo>
                      <a:pt x="14344" y="8313"/>
                    </a:lnTo>
                    <a:lnTo>
                      <a:pt x="13517" y="8674"/>
                    </a:lnTo>
                    <a:lnTo>
                      <a:pt x="12137" y="11204"/>
                    </a:lnTo>
                    <a:lnTo>
                      <a:pt x="9931" y="11927"/>
                    </a:lnTo>
                    <a:lnTo>
                      <a:pt x="9103" y="12289"/>
                    </a:lnTo>
                    <a:lnTo>
                      <a:pt x="6620" y="13734"/>
                    </a:lnTo>
                    <a:lnTo>
                      <a:pt x="6344" y="14457"/>
                    </a:lnTo>
                    <a:lnTo>
                      <a:pt x="4413" y="15180"/>
                    </a:lnTo>
                    <a:lnTo>
                      <a:pt x="4137" y="18433"/>
                    </a:lnTo>
                    <a:lnTo>
                      <a:pt x="1379" y="21686"/>
                    </a:lnTo>
                    <a:lnTo>
                      <a:pt x="0" y="27831"/>
                    </a:lnTo>
                    <a:lnTo>
                      <a:pt x="275" y="28915"/>
                    </a:lnTo>
                    <a:lnTo>
                      <a:pt x="2482" y="30722"/>
                    </a:lnTo>
                    <a:lnTo>
                      <a:pt x="5517" y="32891"/>
                    </a:lnTo>
                    <a:lnTo>
                      <a:pt x="6344" y="33975"/>
                    </a:lnTo>
                    <a:lnTo>
                      <a:pt x="8000" y="34698"/>
                    </a:lnTo>
                    <a:lnTo>
                      <a:pt x="8275" y="35421"/>
                    </a:lnTo>
                    <a:lnTo>
                      <a:pt x="9103" y="35783"/>
                    </a:lnTo>
                    <a:lnTo>
                      <a:pt x="9379" y="35421"/>
                    </a:lnTo>
                    <a:lnTo>
                      <a:pt x="12413" y="35421"/>
                    </a:lnTo>
                    <a:lnTo>
                      <a:pt x="13517" y="39036"/>
                    </a:lnTo>
                    <a:lnTo>
                      <a:pt x="15448" y="41927"/>
                    </a:lnTo>
                    <a:lnTo>
                      <a:pt x="16275" y="42289"/>
                    </a:lnTo>
                    <a:lnTo>
                      <a:pt x="16275" y="43373"/>
                    </a:lnTo>
                    <a:lnTo>
                      <a:pt x="16827" y="44819"/>
                    </a:lnTo>
                    <a:lnTo>
                      <a:pt x="18482" y="47710"/>
                    </a:lnTo>
                    <a:lnTo>
                      <a:pt x="20137" y="49879"/>
                    </a:lnTo>
                    <a:lnTo>
                      <a:pt x="20965" y="52048"/>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4" name="Shape 125" title="Tennessee">
                <a:extLst>
                  <a:ext uri="{FF2B5EF4-FFF2-40B4-BE49-F238E27FC236}">
                    <a16:creationId xmlns:a16="http://schemas.microsoft.com/office/drawing/2014/main" id="{2A24B696-B5C1-A94E-9B79-978F853154EE}"/>
                  </a:ext>
                </a:extLst>
              </p:cNvPr>
              <p:cNvSpPr/>
              <p:nvPr/>
            </p:nvSpPr>
            <p:spPr>
              <a:xfrm>
                <a:off x="5724121" y="3384098"/>
                <a:ext cx="1160283" cy="416080"/>
              </a:xfrm>
              <a:custGeom>
                <a:avLst/>
                <a:gdLst/>
                <a:ahLst/>
                <a:cxnLst/>
                <a:rect l="0" t="0" r="0" b="0"/>
                <a:pathLst>
                  <a:path w="120000" h="120000" extrusionOk="0">
                    <a:moveTo>
                      <a:pt x="18729" y="40150"/>
                    </a:moveTo>
                    <a:lnTo>
                      <a:pt x="18729" y="40150"/>
                    </a:lnTo>
                    <a:lnTo>
                      <a:pt x="16740" y="40601"/>
                    </a:lnTo>
                    <a:lnTo>
                      <a:pt x="12099" y="41503"/>
                    </a:lnTo>
                    <a:lnTo>
                      <a:pt x="11436" y="41954"/>
                    </a:lnTo>
                    <a:lnTo>
                      <a:pt x="10441" y="41954"/>
                    </a:lnTo>
                    <a:lnTo>
                      <a:pt x="9281" y="42406"/>
                    </a:lnTo>
                    <a:lnTo>
                      <a:pt x="8618" y="42406"/>
                    </a:lnTo>
                    <a:lnTo>
                      <a:pt x="9281" y="48721"/>
                    </a:lnTo>
                    <a:lnTo>
                      <a:pt x="8950" y="50526"/>
                    </a:lnTo>
                    <a:lnTo>
                      <a:pt x="9116" y="55037"/>
                    </a:lnTo>
                    <a:lnTo>
                      <a:pt x="6795" y="55939"/>
                    </a:lnTo>
                    <a:lnTo>
                      <a:pt x="7955" y="58195"/>
                    </a:lnTo>
                    <a:lnTo>
                      <a:pt x="8453" y="61353"/>
                    </a:lnTo>
                    <a:lnTo>
                      <a:pt x="8121" y="62706"/>
                    </a:lnTo>
                    <a:lnTo>
                      <a:pt x="6629" y="67669"/>
                    </a:lnTo>
                    <a:lnTo>
                      <a:pt x="8121" y="72180"/>
                    </a:lnTo>
                    <a:lnTo>
                      <a:pt x="6629" y="72631"/>
                    </a:lnTo>
                    <a:lnTo>
                      <a:pt x="4972" y="80751"/>
                    </a:lnTo>
                    <a:lnTo>
                      <a:pt x="4972" y="91578"/>
                    </a:lnTo>
                    <a:lnTo>
                      <a:pt x="3314" y="90225"/>
                    </a:lnTo>
                    <a:lnTo>
                      <a:pt x="2983" y="93383"/>
                    </a:lnTo>
                    <a:lnTo>
                      <a:pt x="1823" y="97443"/>
                    </a:lnTo>
                    <a:lnTo>
                      <a:pt x="1325" y="99699"/>
                    </a:lnTo>
                    <a:lnTo>
                      <a:pt x="1823" y="99699"/>
                    </a:lnTo>
                    <a:lnTo>
                      <a:pt x="1988" y="97894"/>
                    </a:lnTo>
                    <a:lnTo>
                      <a:pt x="2486" y="101052"/>
                    </a:lnTo>
                    <a:lnTo>
                      <a:pt x="2983" y="112330"/>
                    </a:lnTo>
                    <a:lnTo>
                      <a:pt x="1988" y="112330"/>
                    </a:lnTo>
                    <a:lnTo>
                      <a:pt x="0" y="119548"/>
                    </a:lnTo>
                    <a:lnTo>
                      <a:pt x="4309" y="118646"/>
                    </a:lnTo>
                    <a:lnTo>
                      <a:pt x="6629" y="118195"/>
                    </a:lnTo>
                    <a:lnTo>
                      <a:pt x="8121" y="117293"/>
                    </a:lnTo>
                    <a:lnTo>
                      <a:pt x="9281" y="117293"/>
                    </a:lnTo>
                    <a:lnTo>
                      <a:pt x="10939" y="117293"/>
                    </a:lnTo>
                    <a:lnTo>
                      <a:pt x="12099" y="116842"/>
                    </a:lnTo>
                    <a:lnTo>
                      <a:pt x="13756" y="116390"/>
                    </a:lnTo>
                    <a:lnTo>
                      <a:pt x="14419" y="116390"/>
                    </a:lnTo>
                    <a:lnTo>
                      <a:pt x="15248" y="116390"/>
                    </a:lnTo>
                    <a:lnTo>
                      <a:pt x="15911" y="116390"/>
                    </a:lnTo>
                    <a:lnTo>
                      <a:pt x="17071" y="115488"/>
                    </a:lnTo>
                    <a:lnTo>
                      <a:pt x="18066" y="115488"/>
                    </a:lnTo>
                    <a:lnTo>
                      <a:pt x="18563" y="115488"/>
                    </a:lnTo>
                    <a:lnTo>
                      <a:pt x="18729" y="115037"/>
                    </a:lnTo>
                    <a:lnTo>
                      <a:pt x="19889" y="115037"/>
                    </a:lnTo>
                    <a:lnTo>
                      <a:pt x="21215" y="115037"/>
                    </a:lnTo>
                    <a:lnTo>
                      <a:pt x="21878" y="114135"/>
                    </a:lnTo>
                    <a:lnTo>
                      <a:pt x="23038" y="114135"/>
                    </a:lnTo>
                    <a:lnTo>
                      <a:pt x="24530" y="114135"/>
                    </a:lnTo>
                    <a:lnTo>
                      <a:pt x="27679" y="113233"/>
                    </a:lnTo>
                    <a:lnTo>
                      <a:pt x="27845" y="113233"/>
                    </a:lnTo>
                    <a:lnTo>
                      <a:pt x="29502" y="112330"/>
                    </a:lnTo>
                    <a:lnTo>
                      <a:pt x="30165" y="112330"/>
                    </a:lnTo>
                    <a:lnTo>
                      <a:pt x="30165" y="111879"/>
                    </a:lnTo>
                    <a:lnTo>
                      <a:pt x="33480" y="110977"/>
                    </a:lnTo>
                    <a:lnTo>
                      <a:pt x="34640" y="110977"/>
                    </a:lnTo>
                    <a:lnTo>
                      <a:pt x="37790" y="110075"/>
                    </a:lnTo>
                    <a:lnTo>
                      <a:pt x="38950" y="110075"/>
                    </a:lnTo>
                    <a:lnTo>
                      <a:pt x="42099" y="108721"/>
                    </a:lnTo>
                    <a:lnTo>
                      <a:pt x="43922" y="108721"/>
                    </a:lnTo>
                    <a:lnTo>
                      <a:pt x="44419" y="107819"/>
                    </a:lnTo>
                    <a:lnTo>
                      <a:pt x="48895" y="107368"/>
                    </a:lnTo>
                    <a:lnTo>
                      <a:pt x="49558" y="106917"/>
                    </a:lnTo>
                    <a:lnTo>
                      <a:pt x="49889" y="106917"/>
                    </a:lnTo>
                    <a:lnTo>
                      <a:pt x="50883" y="106917"/>
                    </a:lnTo>
                    <a:lnTo>
                      <a:pt x="54861" y="105563"/>
                    </a:lnTo>
                    <a:lnTo>
                      <a:pt x="56685" y="104661"/>
                    </a:lnTo>
                    <a:lnTo>
                      <a:pt x="57513" y="104210"/>
                    </a:lnTo>
                    <a:lnTo>
                      <a:pt x="58176" y="104210"/>
                    </a:lnTo>
                    <a:lnTo>
                      <a:pt x="60994" y="103759"/>
                    </a:lnTo>
                    <a:lnTo>
                      <a:pt x="63812" y="102857"/>
                    </a:lnTo>
                    <a:lnTo>
                      <a:pt x="64143" y="102406"/>
                    </a:lnTo>
                    <a:lnTo>
                      <a:pt x="67458" y="101503"/>
                    </a:lnTo>
                    <a:lnTo>
                      <a:pt x="67624" y="101503"/>
                    </a:lnTo>
                    <a:lnTo>
                      <a:pt x="69281" y="101052"/>
                    </a:lnTo>
                    <a:lnTo>
                      <a:pt x="69779" y="101052"/>
                    </a:lnTo>
                    <a:lnTo>
                      <a:pt x="71104" y="100601"/>
                    </a:lnTo>
                    <a:lnTo>
                      <a:pt x="71270" y="100601"/>
                    </a:lnTo>
                    <a:lnTo>
                      <a:pt x="71933" y="99699"/>
                    </a:lnTo>
                    <a:lnTo>
                      <a:pt x="72430" y="99699"/>
                    </a:lnTo>
                    <a:lnTo>
                      <a:pt x="72928" y="99699"/>
                    </a:lnTo>
                    <a:lnTo>
                      <a:pt x="76740" y="98345"/>
                    </a:lnTo>
                    <a:lnTo>
                      <a:pt x="77569" y="97894"/>
                    </a:lnTo>
                    <a:lnTo>
                      <a:pt x="78729" y="97894"/>
                    </a:lnTo>
                    <a:lnTo>
                      <a:pt x="79060" y="97443"/>
                    </a:lnTo>
                    <a:lnTo>
                      <a:pt x="79558" y="97443"/>
                    </a:lnTo>
                    <a:lnTo>
                      <a:pt x="80055" y="97443"/>
                    </a:lnTo>
                    <a:lnTo>
                      <a:pt x="80552" y="96541"/>
                    </a:lnTo>
                    <a:lnTo>
                      <a:pt x="81878" y="96541"/>
                    </a:lnTo>
                    <a:lnTo>
                      <a:pt x="83867" y="96090"/>
                    </a:lnTo>
                    <a:lnTo>
                      <a:pt x="85524" y="95639"/>
                    </a:lnTo>
                    <a:lnTo>
                      <a:pt x="86187" y="94736"/>
                    </a:lnTo>
                    <a:lnTo>
                      <a:pt x="86187" y="94285"/>
                    </a:lnTo>
                    <a:lnTo>
                      <a:pt x="86022" y="88421"/>
                    </a:lnTo>
                    <a:lnTo>
                      <a:pt x="86022" y="83909"/>
                    </a:lnTo>
                    <a:lnTo>
                      <a:pt x="86685" y="81654"/>
                    </a:lnTo>
                    <a:lnTo>
                      <a:pt x="88839" y="80751"/>
                    </a:lnTo>
                    <a:lnTo>
                      <a:pt x="89668" y="78496"/>
                    </a:lnTo>
                    <a:lnTo>
                      <a:pt x="89668" y="73984"/>
                    </a:lnTo>
                    <a:lnTo>
                      <a:pt x="89668" y="71729"/>
                    </a:lnTo>
                    <a:lnTo>
                      <a:pt x="90165" y="69473"/>
                    </a:lnTo>
                    <a:lnTo>
                      <a:pt x="91325" y="66315"/>
                    </a:lnTo>
                    <a:lnTo>
                      <a:pt x="92817" y="63157"/>
                    </a:lnTo>
                    <a:lnTo>
                      <a:pt x="94309" y="62706"/>
                    </a:lnTo>
                    <a:lnTo>
                      <a:pt x="94475" y="62706"/>
                    </a:lnTo>
                    <a:lnTo>
                      <a:pt x="96629" y="62255"/>
                    </a:lnTo>
                    <a:lnTo>
                      <a:pt x="99779" y="54586"/>
                    </a:lnTo>
                    <a:lnTo>
                      <a:pt x="99613" y="53233"/>
                    </a:lnTo>
                    <a:lnTo>
                      <a:pt x="101436" y="50075"/>
                    </a:lnTo>
                    <a:lnTo>
                      <a:pt x="102928" y="48721"/>
                    </a:lnTo>
                    <a:lnTo>
                      <a:pt x="103425" y="47819"/>
                    </a:lnTo>
                    <a:lnTo>
                      <a:pt x="104088" y="43308"/>
                    </a:lnTo>
                    <a:lnTo>
                      <a:pt x="104088" y="42406"/>
                    </a:lnTo>
                    <a:lnTo>
                      <a:pt x="104088" y="40150"/>
                    </a:lnTo>
                    <a:lnTo>
                      <a:pt x="105745" y="36992"/>
                    </a:lnTo>
                    <a:lnTo>
                      <a:pt x="107569" y="32481"/>
                    </a:lnTo>
                    <a:lnTo>
                      <a:pt x="108066" y="33834"/>
                    </a:lnTo>
                    <a:lnTo>
                      <a:pt x="107734" y="35639"/>
                    </a:lnTo>
                    <a:lnTo>
                      <a:pt x="109723" y="36090"/>
                    </a:lnTo>
                    <a:lnTo>
                      <a:pt x="109723" y="35639"/>
                    </a:lnTo>
                    <a:lnTo>
                      <a:pt x="109889" y="34285"/>
                    </a:lnTo>
                    <a:lnTo>
                      <a:pt x="110386" y="31127"/>
                    </a:lnTo>
                    <a:lnTo>
                      <a:pt x="111049" y="29323"/>
                    </a:lnTo>
                    <a:lnTo>
                      <a:pt x="112707" y="26616"/>
                    </a:lnTo>
                    <a:lnTo>
                      <a:pt x="113038" y="25714"/>
                    </a:lnTo>
                    <a:lnTo>
                      <a:pt x="114198" y="26616"/>
                    </a:lnTo>
                    <a:lnTo>
                      <a:pt x="114530" y="27518"/>
                    </a:lnTo>
                    <a:lnTo>
                      <a:pt x="115193" y="27518"/>
                    </a:lnTo>
                    <a:lnTo>
                      <a:pt x="115690" y="26165"/>
                    </a:lnTo>
                    <a:lnTo>
                      <a:pt x="115856" y="26165"/>
                    </a:lnTo>
                    <a:lnTo>
                      <a:pt x="116685" y="18496"/>
                    </a:lnTo>
                    <a:lnTo>
                      <a:pt x="117016" y="17593"/>
                    </a:lnTo>
                    <a:lnTo>
                      <a:pt x="117513" y="15338"/>
                    </a:lnTo>
                    <a:lnTo>
                      <a:pt x="119005" y="14436"/>
                    </a:lnTo>
                    <a:lnTo>
                      <a:pt x="119337" y="11278"/>
                    </a:lnTo>
                    <a:lnTo>
                      <a:pt x="119502" y="5413"/>
                    </a:lnTo>
                    <a:lnTo>
                      <a:pt x="119502" y="902"/>
                    </a:lnTo>
                    <a:lnTo>
                      <a:pt x="119834" y="0"/>
                    </a:lnTo>
                    <a:lnTo>
                      <a:pt x="118342" y="451"/>
                    </a:lnTo>
                    <a:lnTo>
                      <a:pt x="117182" y="902"/>
                    </a:lnTo>
                    <a:lnTo>
                      <a:pt x="115856" y="902"/>
                    </a:lnTo>
                    <a:lnTo>
                      <a:pt x="115856" y="2255"/>
                    </a:lnTo>
                    <a:lnTo>
                      <a:pt x="112872" y="3609"/>
                    </a:lnTo>
                    <a:lnTo>
                      <a:pt x="112375" y="3609"/>
                    </a:lnTo>
                    <a:lnTo>
                      <a:pt x="111878" y="4060"/>
                    </a:lnTo>
                    <a:lnTo>
                      <a:pt x="111546" y="4060"/>
                    </a:lnTo>
                    <a:lnTo>
                      <a:pt x="111215" y="4060"/>
                    </a:lnTo>
                    <a:lnTo>
                      <a:pt x="110718" y="4962"/>
                    </a:lnTo>
                    <a:lnTo>
                      <a:pt x="109723" y="4962"/>
                    </a:lnTo>
                    <a:lnTo>
                      <a:pt x="107734" y="5413"/>
                    </a:lnTo>
                    <a:lnTo>
                      <a:pt x="106408" y="6766"/>
                    </a:lnTo>
                    <a:lnTo>
                      <a:pt x="105911" y="6766"/>
                    </a:lnTo>
                    <a:lnTo>
                      <a:pt x="105745" y="6766"/>
                    </a:lnTo>
                    <a:lnTo>
                      <a:pt x="103259" y="8120"/>
                    </a:lnTo>
                    <a:lnTo>
                      <a:pt x="102596" y="8120"/>
                    </a:lnTo>
                    <a:lnTo>
                      <a:pt x="100939" y="8571"/>
                    </a:lnTo>
                    <a:lnTo>
                      <a:pt x="97292" y="9924"/>
                    </a:lnTo>
                    <a:lnTo>
                      <a:pt x="96961" y="9924"/>
                    </a:lnTo>
                    <a:lnTo>
                      <a:pt x="94309" y="11278"/>
                    </a:lnTo>
                    <a:lnTo>
                      <a:pt x="92154" y="11729"/>
                    </a:lnTo>
                    <a:lnTo>
                      <a:pt x="91823" y="11729"/>
                    </a:lnTo>
                    <a:lnTo>
                      <a:pt x="91325" y="11729"/>
                    </a:lnTo>
                    <a:lnTo>
                      <a:pt x="90994" y="13082"/>
                    </a:lnTo>
                    <a:lnTo>
                      <a:pt x="89834" y="13533"/>
                    </a:lnTo>
                    <a:lnTo>
                      <a:pt x="87845" y="14436"/>
                    </a:lnTo>
                    <a:lnTo>
                      <a:pt x="86685" y="14436"/>
                    </a:lnTo>
                    <a:lnTo>
                      <a:pt x="85524" y="14887"/>
                    </a:lnTo>
                    <a:lnTo>
                      <a:pt x="83867" y="15338"/>
                    </a:lnTo>
                    <a:lnTo>
                      <a:pt x="83535" y="15338"/>
                    </a:lnTo>
                    <a:lnTo>
                      <a:pt x="83204" y="15338"/>
                    </a:lnTo>
                    <a:lnTo>
                      <a:pt x="80552" y="16240"/>
                    </a:lnTo>
                    <a:lnTo>
                      <a:pt x="79060" y="17593"/>
                    </a:lnTo>
                    <a:lnTo>
                      <a:pt x="75745" y="18045"/>
                    </a:lnTo>
                    <a:lnTo>
                      <a:pt x="74585" y="18045"/>
                    </a:lnTo>
                    <a:lnTo>
                      <a:pt x="73425" y="18496"/>
                    </a:lnTo>
                    <a:lnTo>
                      <a:pt x="72928" y="18496"/>
                    </a:lnTo>
                    <a:lnTo>
                      <a:pt x="72762" y="18496"/>
                    </a:lnTo>
                    <a:lnTo>
                      <a:pt x="70773" y="18496"/>
                    </a:lnTo>
                    <a:lnTo>
                      <a:pt x="68784" y="19398"/>
                    </a:lnTo>
                    <a:lnTo>
                      <a:pt x="68618" y="19398"/>
                    </a:lnTo>
                    <a:lnTo>
                      <a:pt x="67790" y="19398"/>
                    </a:lnTo>
                    <a:lnTo>
                      <a:pt x="66464" y="20751"/>
                    </a:lnTo>
                    <a:lnTo>
                      <a:pt x="65635" y="20751"/>
                    </a:lnTo>
                    <a:lnTo>
                      <a:pt x="63812" y="21203"/>
                    </a:lnTo>
                    <a:lnTo>
                      <a:pt x="61491" y="21654"/>
                    </a:lnTo>
                    <a:lnTo>
                      <a:pt x="60994" y="21654"/>
                    </a:lnTo>
                    <a:lnTo>
                      <a:pt x="59834" y="22556"/>
                    </a:lnTo>
                    <a:lnTo>
                      <a:pt x="58839" y="22556"/>
                    </a:lnTo>
                    <a:lnTo>
                      <a:pt x="58508" y="22556"/>
                    </a:lnTo>
                    <a:lnTo>
                      <a:pt x="56685" y="23007"/>
                    </a:lnTo>
                    <a:lnTo>
                      <a:pt x="55524" y="23007"/>
                    </a:lnTo>
                    <a:lnTo>
                      <a:pt x="54364" y="23007"/>
                    </a:lnTo>
                    <a:lnTo>
                      <a:pt x="53867" y="23007"/>
                    </a:lnTo>
                    <a:lnTo>
                      <a:pt x="52707" y="23007"/>
                    </a:lnTo>
                    <a:lnTo>
                      <a:pt x="51381" y="23909"/>
                    </a:lnTo>
                    <a:lnTo>
                      <a:pt x="50883" y="24360"/>
                    </a:lnTo>
                    <a:lnTo>
                      <a:pt x="50386" y="24812"/>
                    </a:lnTo>
                    <a:lnTo>
                      <a:pt x="50220" y="23909"/>
                    </a:lnTo>
                    <a:lnTo>
                      <a:pt x="48563" y="24812"/>
                    </a:lnTo>
                    <a:lnTo>
                      <a:pt x="47734" y="24812"/>
                    </a:lnTo>
                    <a:lnTo>
                      <a:pt x="46740" y="24812"/>
                    </a:lnTo>
                    <a:lnTo>
                      <a:pt x="46077" y="25714"/>
                    </a:lnTo>
                    <a:lnTo>
                      <a:pt x="43591" y="26165"/>
                    </a:lnTo>
                    <a:lnTo>
                      <a:pt x="42928" y="26616"/>
                    </a:lnTo>
                    <a:lnTo>
                      <a:pt x="42596" y="26616"/>
                    </a:lnTo>
                    <a:lnTo>
                      <a:pt x="40939" y="26616"/>
                    </a:lnTo>
                    <a:lnTo>
                      <a:pt x="39613" y="27518"/>
                    </a:lnTo>
                    <a:lnTo>
                      <a:pt x="37790" y="27969"/>
                    </a:lnTo>
                    <a:lnTo>
                      <a:pt x="36629" y="28872"/>
                    </a:lnTo>
                    <a:lnTo>
                      <a:pt x="35303" y="29323"/>
                    </a:lnTo>
                    <a:lnTo>
                      <a:pt x="34640" y="29323"/>
                    </a:lnTo>
                    <a:lnTo>
                      <a:pt x="32320" y="29774"/>
                    </a:lnTo>
                    <a:lnTo>
                      <a:pt x="32320" y="28872"/>
                    </a:lnTo>
                    <a:lnTo>
                      <a:pt x="29005" y="28872"/>
                    </a:lnTo>
                    <a:lnTo>
                      <a:pt x="29337" y="29774"/>
                    </a:lnTo>
                    <a:lnTo>
                      <a:pt x="29502" y="31127"/>
                    </a:lnTo>
                    <a:lnTo>
                      <a:pt x="29834" y="37443"/>
                    </a:lnTo>
                    <a:lnTo>
                      <a:pt x="26519" y="38345"/>
                    </a:lnTo>
                    <a:lnTo>
                      <a:pt x="25193" y="38796"/>
                    </a:lnTo>
                    <a:lnTo>
                      <a:pt x="23535" y="38796"/>
                    </a:lnTo>
                    <a:lnTo>
                      <a:pt x="23038" y="38796"/>
                    </a:lnTo>
                    <a:lnTo>
                      <a:pt x="22707" y="38796"/>
                    </a:lnTo>
                    <a:lnTo>
                      <a:pt x="19723" y="40150"/>
                    </a:lnTo>
                    <a:lnTo>
                      <a:pt x="18895" y="40150"/>
                    </a:lnTo>
                    <a:lnTo>
                      <a:pt x="18729" y="40150"/>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5" name="Shape 126" title="Wyoming">
                <a:extLst>
                  <a:ext uri="{FF2B5EF4-FFF2-40B4-BE49-F238E27FC236}">
                    <a16:creationId xmlns:a16="http://schemas.microsoft.com/office/drawing/2014/main" id="{F7127386-00FC-9948-8BF1-DD4AA3F3B6CF}"/>
                  </a:ext>
                </a:extLst>
              </p:cNvPr>
              <p:cNvSpPr/>
              <p:nvPr/>
            </p:nvSpPr>
            <p:spPr>
              <a:xfrm>
                <a:off x="2955594" y="2043789"/>
                <a:ext cx="945923" cy="753157"/>
              </a:xfrm>
              <a:custGeom>
                <a:avLst/>
                <a:gdLst/>
                <a:ahLst/>
                <a:cxnLst/>
                <a:rect l="0" t="0" r="0" b="0"/>
                <a:pathLst>
                  <a:path w="120000" h="120000" extrusionOk="0">
                    <a:moveTo>
                      <a:pt x="77491" y="116536"/>
                    </a:moveTo>
                    <a:lnTo>
                      <a:pt x="76474" y="116536"/>
                    </a:lnTo>
                    <a:lnTo>
                      <a:pt x="74237" y="115793"/>
                    </a:lnTo>
                    <a:lnTo>
                      <a:pt x="68338" y="115546"/>
                    </a:lnTo>
                    <a:lnTo>
                      <a:pt x="67728" y="115051"/>
                    </a:lnTo>
                    <a:lnTo>
                      <a:pt x="61016" y="114556"/>
                    </a:lnTo>
                    <a:lnTo>
                      <a:pt x="60203" y="114556"/>
                    </a:lnTo>
                    <a:lnTo>
                      <a:pt x="55728" y="114061"/>
                    </a:lnTo>
                    <a:lnTo>
                      <a:pt x="51254" y="113567"/>
                    </a:lnTo>
                    <a:lnTo>
                      <a:pt x="46983" y="112824"/>
                    </a:lnTo>
                    <a:lnTo>
                      <a:pt x="36610" y="111835"/>
                    </a:lnTo>
                    <a:lnTo>
                      <a:pt x="32542" y="111092"/>
                    </a:lnTo>
                    <a:lnTo>
                      <a:pt x="25220" y="110103"/>
                    </a:lnTo>
                    <a:lnTo>
                      <a:pt x="24610" y="110103"/>
                    </a:lnTo>
                    <a:lnTo>
                      <a:pt x="17084" y="109113"/>
                    </a:lnTo>
                    <a:lnTo>
                      <a:pt x="16271" y="109113"/>
                    </a:lnTo>
                    <a:lnTo>
                      <a:pt x="12610" y="108618"/>
                    </a:lnTo>
                    <a:lnTo>
                      <a:pt x="0" y="106639"/>
                    </a:lnTo>
                    <a:lnTo>
                      <a:pt x="406" y="99711"/>
                    </a:lnTo>
                    <a:lnTo>
                      <a:pt x="1016" y="94515"/>
                    </a:lnTo>
                    <a:lnTo>
                      <a:pt x="1220" y="92783"/>
                    </a:lnTo>
                    <a:lnTo>
                      <a:pt x="1627" y="90804"/>
                    </a:lnTo>
                    <a:lnTo>
                      <a:pt x="1830" y="86350"/>
                    </a:lnTo>
                    <a:lnTo>
                      <a:pt x="2440" y="84371"/>
                    </a:lnTo>
                    <a:lnTo>
                      <a:pt x="2644" y="79422"/>
                    </a:lnTo>
                    <a:lnTo>
                      <a:pt x="3050" y="76453"/>
                    </a:lnTo>
                    <a:lnTo>
                      <a:pt x="4067" y="67051"/>
                    </a:lnTo>
                    <a:lnTo>
                      <a:pt x="4067" y="66061"/>
                    </a:lnTo>
                    <a:lnTo>
                      <a:pt x="4881" y="59628"/>
                    </a:lnTo>
                    <a:lnTo>
                      <a:pt x="5491" y="52948"/>
                    </a:lnTo>
                    <a:lnTo>
                      <a:pt x="5898" y="52701"/>
                    </a:lnTo>
                    <a:lnTo>
                      <a:pt x="5898" y="51463"/>
                    </a:lnTo>
                    <a:lnTo>
                      <a:pt x="6305" y="46515"/>
                    </a:lnTo>
                    <a:lnTo>
                      <a:pt x="6305" y="44783"/>
                    </a:lnTo>
                    <a:lnTo>
                      <a:pt x="6915" y="41072"/>
                    </a:lnTo>
                    <a:lnTo>
                      <a:pt x="6915" y="39587"/>
                    </a:lnTo>
                    <a:lnTo>
                      <a:pt x="7728" y="33154"/>
                    </a:lnTo>
                    <a:lnTo>
                      <a:pt x="8135" y="29690"/>
                    </a:lnTo>
                    <a:lnTo>
                      <a:pt x="8338" y="26721"/>
                    </a:lnTo>
                    <a:lnTo>
                      <a:pt x="8542" y="22762"/>
                    </a:lnTo>
                    <a:lnTo>
                      <a:pt x="9152" y="19793"/>
                    </a:lnTo>
                    <a:lnTo>
                      <a:pt x="9762" y="13855"/>
                    </a:lnTo>
                    <a:lnTo>
                      <a:pt x="9762" y="13360"/>
                    </a:lnTo>
                    <a:lnTo>
                      <a:pt x="10372" y="8907"/>
                    </a:lnTo>
                    <a:lnTo>
                      <a:pt x="11186" y="0"/>
                    </a:lnTo>
                    <a:lnTo>
                      <a:pt x="21355" y="1484"/>
                    </a:lnTo>
                    <a:lnTo>
                      <a:pt x="27457" y="2226"/>
                    </a:lnTo>
                    <a:lnTo>
                      <a:pt x="29491" y="2721"/>
                    </a:lnTo>
                    <a:lnTo>
                      <a:pt x="30711" y="2721"/>
                    </a:lnTo>
                    <a:lnTo>
                      <a:pt x="41084" y="3958"/>
                    </a:lnTo>
                    <a:lnTo>
                      <a:pt x="43118" y="4701"/>
                    </a:lnTo>
                    <a:lnTo>
                      <a:pt x="49016" y="5443"/>
                    </a:lnTo>
                    <a:lnTo>
                      <a:pt x="50644" y="5690"/>
                    </a:lnTo>
                    <a:lnTo>
                      <a:pt x="52677" y="5690"/>
                    </a:lnTo>
                    <a:lnTo>
                      <a:pt x="54508" y="5938"/>
                    </a:lnTo>
                    <a:lnTo>
                      <a:pt x="60000" y="6680"/>
                    </a:lnTo>
                    <a:lnTo>
                      <a:pt x="72000" y="8164"/>
                    </a:lnTo>
                    <a:lnTo>
                      <a:pt x="74033" y="8412"/>
                    </a:lnTo>
                    <a:lnTo>
                      <a:pt x="85220" y="9896"/>
                    </a:lnTo>
                    <a:lnTo>
                      <a:pt x="85627" y="9896"/>
                    </a:lnTo>
                    <a:lnTo>
                      <a:pt x="87661" y="9896"/>
                    </a:lnTo>
                    <a:lnTo>
                      <a:pt x="89288" y="9896"/>
                    </a:lnTo>
                    <a:lnTo>
                      <a:pt x="89491" y="9896"/>
                    </a:lnTo>
                    <a:lnTo>
                      <a:pt x="90915" y="9896"/>
                    </a:lnTo>
                    <a:lnTo>
                      <a:pt x="103932" y="11134"/>
                    </a:lnTo>
                    <a:lnTo>
                      <a:pt x="104542" y="11134"/>
                    </a:lnTo>
                    <a:lnTo>
                      <a:pt x="107593" y="11628"/>
                    </a:lnTo>
                    <a:lnTo>
                      <a:pt x="109220" y="11628"/>
                    </a:lnTo>
                    <a:lnTo>
                      <a:pt x="119796" y="12618"/>
                    </a:lnTo>
                    <a:lnTo>
                      <a:pt x="119389" y="19051"/>
                    </a:lnTo>
                    <a:lnTo>
                      <a:pt x="119389" y="24000"/>
                    </a:lnTo>
                    <a:lnTo>
                      <a:pt x="119186" y="25731"/>
                    </a:lnTo>
                    <a:lnTo>
                      <a:pt x="118779" y="32412"/>
                    </a:lnTo>
                    <a:lnTo>
                      <a:pt x="118779" y="34639"/>
                    </a:lnTo>
                    <a:lnTo>
                      <a:pt x="118779" y="35134"/>
                    </a:lnTo>
                    <a:lnTo>
                      <a:pt x="118576" y="39092"/>
                    </a:lnTo>
                    <a:lnTo>
                      <a:pt x="118372" y="43051"/>
                    </a:lnTo>
                    <a:lnTo>
                      <a:pt x="118372" y="45773"/>
                    </a:lnTo>
                    <a:lnTo>
                      <a:pt x="117966" y="48989"/>
                    </a:lnTo>
                    <a:lnTo>
                      <a:pt x="117762" y="52453"/>
                    </a:lnTo>
                    <a:lnTo>
                      <a:pt x="117762" y="52701"/>
                    </a:lnTo>
                    <a:lnTo>
                      <a:pt x="117762" y="52948"/>
                    </a:lnTo>
                    <a:lnTo>
                      <a:pt x="117762" y="55917"/>
                    </a:lnTo>
                    <a:lnTo>
                      <a:pt x="117355" y="62597"/>
                    </a:lnTo>
                    <a:lnTo>
                      <a:pt x="117355" y="65814"/>
                    </a:lnTo>
                    <a:lnTo>
                      <a:pt x="117152" y="67051"/>
                    </a:lnTo>
                    <a:lnTo>
                      <a:pt x="116949" y="70515"/>
                    </a:lnTo>
                    <a:lnTo>
                      <a:pt x="116949" y="76701"/>
                    </a:lnTo>
                    <a:lnTo>
                      <a:pt x="116338" y="86103"/>
                    </a:lnTo>
                    <a:lnTo>
                      <a:pt x="115932" y="89319"/>
                    </a:lnTo>
                    <a:lnTo>
                      <a:pt x="115932" y="92536"/>
                    </a:lnTo>
                    <a:lnTo>
                      <a:pt x="115728" y="96000"/>
                    </a:lnTo>
                    <a:lnTo>
                      <a:pt x="115525" y="99463"/>
                    </a:lnTo>
                    <a:lnTo>
                      <a:pt x="115525" y="100701"/>
                    </a:lnTo>
                    <a:lnTo>
                      <a:pt x="115525" y="102927"/>
                    </a:lnTo>
                    <a:lnTo>
                      <a:pt x="115525" y="104412"/>
                    </a:lnTo>
                    <a:lnTo>
                      <a:pt x="115525" y="106144"/>
                    </a:lnTo>
                    <a:lnTo>
                      <a:pt x="115118" y="109113"/>
                    </a:lnTo>
                    <a:lnTo>
                      <a:pt x="114915" y="111340"/>
                    </a:lnTo>
                    <a:lnTo>
                      <a:pt x="114915" y="116288"/>
                    </a:lnTo>
                    <a:lnTo>
                      <a:pt x="114711" y="119752"/>
                    </a:lnTo>
                    <a:lnTo>
                      <a:pt x="104949" y="118515"/>
                    </a:lnTo>
                    <a:lnTo>
                      <a:pt x="101084" y="118515"/>
                    </a:lnTo>
                    <a:lnTo>
                      <a:pt x="99864" y="118515"/>
                    </a:lnTo>
                    <a:lnTo>
                      <a:pt x="96813" y="118268"/>
                    </a:lnTo>
                    <a:lnTo>
                      <a:pt x="94983" y="118268"/>
                    </a:lnTo>
                    <a:lnTo>
                      <a:pt x="94576" y="118268"/>
                    </a:lnTo>
                    <a:lnTo>
                      <a:pt x="91728" y="118020"/>
                    </a:lnTo>
                    <a:lnTo>
                      <a:pt x="81355" y="116783"/>
                    </a:lnTo>
                    <a:lnTo>
                      <a:pt x="79728" y="116536"/>
                    </a:lnTo>
                    <a:lnTo>
                      <a:pt x="79118" y="116536"/>
                    </a:lnTo>
                    <a:lnTo>
                      <a:pt x="77898" y="116536"/>
                    </a:lnTo>
                    <a:lnTo>
                      <a:pt x="77491" y="116536"/>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66" name="Shape 127" title="Mississippi">
                <a:extLst>
                  <a:ext uri="{FF2B5EF4-FFF2-40B4-BE49-F238E27FC236}">
                    <a16:creationId xmlns:a16="http://schemas.microsoft.com/office/drawing/2014/main" id="{7E6F069F-CD66-7344-B9AA-AE7086C9F805}"/>
                  </a:ext>
                </a:extLst>
              </p:cNvPr>
              <p:cNvSpPr/>
              <p:nvPr/>
            </p:nvSpPr>
            <p:spPr>
              <a:xfrm>
                <a:off x="5582310" y="3773276"/>
                <a:ext cx="486655" cy="830579"/>
              </a:xfrm>
              <a:custGeom>
                <a:avLst/>
                <a:gdLst/>
                <a:ahLst/>
                <a:cxnLst/>
                <a:rect l="0" t="0" r="0" b="0"/>
                <a:pathLst>
                  <a:path w="120000" h="120000" extrusionOk="0">
                    <a:moveTo>
                      <a:pt x="9078" y="84269"/>
                    </a:moveTo>
                    <a:lnTo>
                      <a:pt x="11447" y="84269"/>
                    </a:lnTo>
                    <a:lnTo>
                      <a:pt x="11447" y="81123"/>
                    </a:lnTo>
                    <a:lnTo>
                      <a:pt x="11842" y="81123"/>
                    </a:lnTo>
                    <a:lnTo>
                      <a:pt x="16578" y="77752"/>
                    </a:lnTo>
                    <a:lnTo>
                      <a:pt x="15000" y="76179"/>
                    </a:lnTo>
                    <a:lnTo>
                      <a:pt x="18552" y="74831"/>
                    </a:lnTo>
                    <a:lnTo>
                      <a:pt x="18552" y="74606"/>
                    </a:lnTo>
                    <a:lnTo>
                      <a:pt x="17763" y="74606"/>
                    </a:lnTo>
                    <a:lnTo>
                      <a:pt x="17368" y="74606"/>
                    </a:lnTo>
                    <a:lnTo>
                      <a:pt x="15000" y="74831"/>
                    </a:lnTo>
                    <a:lnTo>
                      <a:pt x="15000" y="72584"/>
                    </a:lnTo>
                    <a:lnTo>
                      <a:pt x="19342" y="73033"/>
                    </a:lnTo>
                    <a:lnTo>
                      <a:pt x="18552" y="66516"/>
                    </a:lnTo>
                    <a:lnTo>
                      <a:pt x="13815" y="65617"/>
                    </a:lnTo>
                    <a:lnTo>
                      <a:pt x="18552" y="65842"/>
                    </a:lnTo>
                    <a:lnTo>
                      <a:pt x="15789" y="64044"/>
                    </a:lnTo>
                    <a:lnTo>
                      <a:pt x="16578" y="63595"/>
                    </a:lnTo>
                    <a:lnTo>
                      <a:pt x="17763" y="62471"/>
                    </a:lnTo>
                    <a:lnTo>
                      <a:pt x="13421" y="63370"/>
                    </a:lnTo>
                    <a:lnTo>
                      <a:pt x="11447" y="53483"/>
                    </a:lnTo>
                    <a:lnTo>
                      <a:pt x="11447" y="43820"/>
                    </a:lnTo>
                    <a:lnTo>
                      <a:pt x="9473" y="44044"/>
                    </a:lnTo>
                    <a:lnTo>
                      <a:pt x="11447" y="41797"/>
                    </a:lnTo>
                    <a:lnTo>
                      <a:pt x="7500" y="42921"/>
                    </a:lnTo>
                    <a:lnTo>
                      <a:pt x="8684" y="40898"/>
                    </a:lnTo>
                    <a:lnTo>
                      <a:pt x="7500" y="40674"/>
                    </a:lnTo>
                    <a:lnTo>
                      <a:pt x="6710" y="39775"/>
                    </a:lnTo>
                    <a:lnTo>
                      <a:pt x="10263" y="35955"/>
                    </a:lnTo>
                    <a:lnTo>
                      <a:pt x="10263" y="34157"/>
                    </a:lnTo>
                    <a:lnTo>
                      <a:pt x="14605" y="34382"/>
                    </a:lnTo>
                    <a:lnTo>
                      <a:pt x="11447" y="29438"/>
                    </a:lnTo>
                    <a:lnTo>
                      <a:pt x="13815" y="28089"/>
                    </a:lnTo>
                    <a:lnTo>
                      <a:pt x="15000" y="25617"/>
                    </a:lnTo>
                    <a:lnTo>
                      <a:pt x="18552" y="22696"/>
                    </a:lnTo>
                    <a:lnTo>
                      <a:pt x="21710" y="21348"/>
                    </a:lnTo>
                    <a:lnTo>
                      <a:pt x="20526" y="19775"/>
                    </a:lnTo>
                    <a:lnTo>
                      <a:pt x="23684" y="19101"/>
                    </a:lnTo>
                    <a:lnTo>
                      <a:pt x="23289" y="20449"/>
                    </a:lnTo>
                    <a:lnTo>
                      <a:pt x="24473" y="20674"/>
                    </a:lnTo>
                    <a:lnTo>
                      <a:pt x="27236" y="15505"/>
                    </a:lnTo>
                    <a:lnTo>
                      <a:pt x="26052" y="12359"/>
                    </a:lnTo>
                    <a:lnTo>
                      <a:pt x="27631" y="11910"/>
                    </a:lnTo>
                    <a:lnTo>
                      <a:pt x="28026" y="13033"/>
                    </a:lnTo>
                    <a:lnTo>
                      <a:pt x="30394" y="11460"/>
                    </a:lnTo>
                    <a:lnTo>
                      <a:pt x="26447" y="10112"/>
                    </a:lnTo>
                    <a:lnTo>
                      <a:pt x="27631" y="9887"/>
                    </a:lnTo>
                    <a:lnTo>
                      <a:pt x="28815" y="10112"/>
                    </a:lnTo>
                    <a:lnTo>
                      <a:pt x="30394" y="9887"/>
                    </a:lnTo>
                    <a:lnTo>
                      <a:pt x="30000" y="9213"/>
                    </a:lnTo>
                    <a:lnTo>
                      <a:pt x="31578" y="7640"/>
                    </a:lnTo>
                    <a:lnTo>
                      <a:pt x="31973" y="7640"/>
                    </a:lnTo>
                    <a:lnTo>
                      <a:pt x="32763" y="6966"/>
                    </a:lnTo>
                    <a:lnTo>
                      <a:pt x="35131" y="6741"/>
                    </a:lnTo>
                    <a:lnTo>
                      <a:pt x="37105" y="5393"/>
                    </a:lnTo>
                    <a:lnTo>
                      <a:pt x="37105" y="4494"/>
                    </a:lnTo>
                    <a:lnTo>
                      <a:pt x="34736" y="3370"/>
                    </a:lnTo>
                    <a:lnTo>
                      <a:pt x="45000" y="2921"/>
                    </a:lnTo>
                    <a:lnTo>
                      <a:pt x="50526" y="2696"/>
                    </a:lnTo>
                    <a:lnTo>
                      <a:pt x="54473" y="2471"/>
                    </a:lnTo>
                    <a:lnTo>
                      <a:pt x="57236" y="2471"/>
                    </a:lnTo>
                    <a:lnTo>
                      <a:pt x="60789" y="2471"/>
                    </a:lnTo>
                    <a:lnTo>
                      <a:pt x="63552" y="2022"/>
                    </a:lnTo>
                    <a:lnTo>
                      <a:pt x="67500" y="1797"/>
                    </a:lnTo>
                    <a:lnTo>
                      <a:pt x="69078" y="1797"/>
                    </a:lnTo>
                    <a:lnTo>
                      <a:pt x="71447" y="1797"/>
                    </a:lnTo>
                    <a:lnTo>
                      <a:pt x="73026" y="1797"/>
                    </a:lnTo>
                    <a:lnTo>
                      <a:pt x="75789" y="1348"/>
                    </a:lnTo>
                    <a:lnTo>
                      <a:pt x="77763" y="1348"/>
                    </a:lnTo>
                    <a:lnTo>
                      <a:pt x="78947" y="1348"/>
                    </a:lnTo>
                    <a:lnTo>
                      <a:pt x="79736" y="1123"/>
                    </a:lnTo>
                    <a:lnTo>
                      <a:pt x="82105" y="1123"/>
                    </a:lnTo>
                    <a:lnTo>
                      <a:pt x="85657" y="1123"/>
                    </a:lnTo>
                    <a:lnTo>
                      <a:pt x="87236" y="898"/>
                    </a:lnTo>
                    <a:lnTo>
                      <a:pt x="90000" y="898"/>
                    </a:lnTo>
                    <a:lnTo>
                      <a:pt x="93157" y="898"/>
                    </a:lnTo>
                    <a:lnTo>
                      <a:pt x="100657" y="224"/>
                    </a:lnTo>
                    <a:lnTo>
                      <a:pt x="101447" y="224"/>
                    </a:lnTo>
                    <a:lnTo>
                      <a:pt x="105394" y="0"/>
                    </a:lnTo>
                    <a:lnTo>
                      <a:pt x="106973" y="0"/>
                    </a:lnTo>
                    <a:lnTo>
                      <a:pt x="110131" y="2022"/>
                    </a:lnTo>
                    <a:lnTo>
                      <a:pt x="111315" y="2471"/>
                    </a:lnTo>
                    <a:lnTo>
                      <a:pt x="111315" y="3595"/>
                    </a:lnTo>
                    <a:lnTo>
                      <a:pt x="110526" y="7640"/>
                    </a:lnTo>
                    <a:lnTo>
                      <a:pt x="110526" y="9887"/>
                    </a:lnTo>
                    <a:lnTo>
                      <a:pt x="110526" y="11910"/>
                    </a:lnTo>
                    <a:lnTo>
                      <a:pt x="110526" y="13033"/>
                    </a:lnTo>
                    <a:lnTo>
                      <a:pt x="110526" y="13258"/>
                    </a:lnTo>
                    <a:lnTo>
                      <a:pt x="110526" y="15056"/>
                    </a:lnTo>
                    <a:lnTo>
                      <a:pt x="110526" y="16404"/>
                    </a:lnTo>
                    <a:lnTo>
                      <a:pt x="110526" y="19550"/>
                    </a:lnTo>
                    <a:lnTo>
                      <a:pt x="110526" y="20000"/>
                    </a:lnTo>
                    <a:lnTo>
                      <a:pt x="110526" y="22022"/>
                    </a:lnTo>
                    <a:lnTo>
                      <a:pt x="110526" y="22921"/>
                    </a:lnTo>
                    <a:lnTo>
                      <a:pt x="110526" y="24044"/>
                    </a:lnTo>
                    <a:lnTo>
                      <a:pt x="110526" y="28089"/>
                    </a:lnTo>
                    <a:lnTo>
                      <a:pt x="110526" y="30337"/>
                    </a:lnTo>
                    <a:lnTo>
                      <a:pt x="110526" y="30786"/>
                    </a:lnTo>
                    <a:lnTo>
                      <a:pt x="110526" y="35730"/>
                    </a:lnTo>
                    <a:lnTo>
                      <a:pt x="110526" y="36629"/>
                    </a:lnTo>
                    <a:lnTo>
                      <a:pt x="110526" y="38876"/>
                    </a:lnTo>
                    <a:lnTo>
                      <a:pt x="110526" y="41573"/>
                    </a:lnTo>
                    <a:lnTo>
                      <a:pt x="110526" y="43370"/>
                    </a:lnTo>
                    <a:lnTo>
                      <a:pt x="110526" y="43820"/>
                    </a:lnTo>
                    <a:lnTo>
                      <a:pt x="110526" y="48988"/>
                    </a:lnTo>
                    <a:lnTo>
                      <a:pt x="110526" y="49887"/>
                    </a:lnTo>
                    <a:lnTo>
                      <a:pt x="110526" y="50561"/>
                    </a:lnTo>
                    <a:lnTo>
                      <a:pt x="110526" y="56179"/>
                    </a:lnTo>
                    <a:lnTo>
                      <a:pt x="110526" y="57078"/>
                    </a:lnTo>
                    <a:lnTo>
                      <a:pt x="110526" y="59101"/>
                    </a:lnTo>
                    <a:lnTo>
                      <a:pt x="110526" y="63595"/>
                    </a:lnTo>
                    <a:lnTo>
                      <a:pt x="110526" y="64269"/>
                    </a:lnTo>
                    <a:lnTo>
                      <a:pt x="110526" y="65842"/>
                    </a:lnTo>
                    <a:lnTo>
                      <a:pt x="110526" y="67415"/>
                    </a:lnTo>
                    <a:lnTo>
                      <a:pt x="110526" y="67640"/>
                    </a:lnTo>
                    <a:lnTo>
                      <a:pt x="110526" y="68539"/>
                    </a:lnTo>
                    <a:lnTo>
                      <a:pt x="110526" y="70112"/>
                    </a:lnTo>
                    <a:lnTo>
                      <a:pt x="110131" y="76179"/>
                    </a:lnTo>
                    <a:lnTo>
                      <a:pt x="110526" y="76629"/>
                    </a:lnTo>
                    <a:lnTo>
                      <a:pt x="110526" y="77078"/>
                    </a:lnTo>
                    <a:lnTo>
                      <a:pt x="111710" y="80674"/>
                    </a:lnTo>
                    <a:lnTo>
                      <a:pt x="112500" y="85842"/>
                    </a:lnTo>
                    <a:lnTo>
                      <a:pt x="112500" y="86067"/>
                    </a:lnTo>
                    <a:lnTo>
                      <a:pt x="112894" y="87415"/>
                    </a:lnTo>
                    <a:lnTo>
                      <a:pt x="113289" y="88539"/>
                    </a:lnTo>
                    <a:lnTo>
                      <a:pt x="114078" y="91685"/>
                    </a:lnTo>
                    <a:lnTo>
                      <a:pt x="114868" y="95056"/>
                    </a:lnTo>
                    <a:lnTo>
                      <a:pt x="114868" y="95730"/>
                    </a:lnTo>
                    <a:lnTo>
                      <a:pt x="115657" y="96629"/>
                    </a:lnTo>
                    <a:lnTo>
                      <a:pt x="115657" y="97977"/>
                    </a:lnTo>
                    <a:lnTo>
                      <a:pt x="117236" y="103820"/>
                    </a:lnTo>
                    <a:lnTo>
                      <a:pt x="117236" y="104044"/>
                    </a:lnTo>
                    <a:lnTo>
                      <a:pt x="117631" y="107640"/>
                    </a:lnTo>
                    <a:lnTo>
                      <a:pt x="118815" y="110561"/>
                    </a:lnTo>
                    <a:lnTo>
                      <a:pt x="119605" y="113483"/>
                    </a:lnTo>
                    <a:lnTo>
                      <a:pt x="115657" y="114382"/>
                    </a:lnTo>
                    <a:lnTo>
                      <a:pt x="106184" y="114382"/>
                    </a:lnTo>
                    <a:lnTo>
                      <a:pt x="102631" y="112808"/>
                    </a:lnTo>
                    <a:lnTo>
                      <a:pt x="102631" y="113707"/>
                    </a:lnTo>
                    <a:lnTo>
                      <a:pt x="97500" y="113707"/>
                    </a:lnTo>
                    <a:lnTo>
                      <a:pt x="87236" y="115955"/>
                    </a:lnTo>
                    <a:lnTo>
                      <a:pt x="84868" y="114606"/>
                    </a:lnTo>
                    <a:lnTo>
                      <a:pt x="85657" y="115955"/>
                    </a:lnTo>
                    <a:lnTo>
                      <a:pt x="79736" y="119775"/>
                    </a:lnTo>
                    <a:lnTo>
                      <a:pt x="78947" y="119775"/>
                    </a:lnTo>
                    <a:lnTo>
                      <a:pt x="75000" y="118202"/>
                    </a:lnTo>
                    <a:lnTo>
                      <a:pt x="71842" y="113483"/>
                    </a:lnTo>
                    <a:lnTo>
                      <a:pt x="69868" y="112134"/>
                    </a:lnTo>
                    <a:lnTo>
                      <a:pt x="69078" y="112134"/>
                    </a:lnTo>
                    <a:lnTo>
                      <a:pt x="65526" y="108539"/>
                    </a:lnTo>
                    <a:lnTo>
                      <a:pt x="65921" y="106292"/>
                    </a:lnTo>
                    <a:lnTo>
                      <a:pt x="67894" y="102022"/>
                    </a:lnTo>
                    <a:lnTo>
                      <a:pt x="68684" y="100000"/>
                    </a:lnTo>
                    <a:lnTo>
                      <a:pt x="67500" y="100000"/>
                    </a:lnTo>
                    <a:lnTo>
                      <a:pt x="64736" y="100000"/>
                    </a:lnTo>
                    <a:lnTo>
                      <a:pt x="54473" y="100674"/>
                    </a:lnTo>
                    <a:lnTo>
                      <a:pt x="49342" y="100898"/>
                    </a:lnTo>
                    <a:lnTo>
                      <a:pt x="46184" y="100898"/>
                    </a:lnTo>
                    <a:lnTo>
                      <a:pt x="45000" y="100898"/>
                    </a:lnTo>
                    <a:lnTo>
                      <a:pt x="40657" y="101348"/>
                    </a:lnTo>
                    <a:lnTo>
                      <a:pt x="39078" y="101348"/>
                    </a:lnTo>
                    <a:lnTo>
                      <a:pt x="38684" y="101573"/>
                    </a:lnTo>
                    <a:lnTo>
                      <a:pt x="33552" y="101573"/>
                    </a:lnTo>
                    <a:lnTo>
                      <a:pt x="31578" y="101573"/>
                    </a:lnTo>
                    <a:lnTo>
                      <a:pt x="28815" y="102022"/>
                    </a:lnTo>
                    <a:lnTo>
                      <a:pt x="22894" y="102247"/>
                    </a:lnTo>
                    <a:lnTo>
                      <a:pt x="20526" y="102247"/>
                    </a:lnTo>
                    <a:lnTo>
                      <a:pt x="16578" y="102247"/>
                    </a:lnTo>
                    <a:lnTo>
                      <a:pt x="13815" y="102471"/>
                    </a:lnTo>
                    <a:lnTo>
                      <a:pt x="9078" y="102471"/>
                    </a:lnTo>
                    <a:lnTo>
                      <a:pt x="0" y="102921"/>
                    </a:lnTo>
                    <a:lnTo>
                      <a:pt x="789" y="102471"/>
                    </a:lnTo>
                    <a:lnTo>
                      <a:pt x="0" y="99775"/>
                    </a:lnTo>
                    <a:lnTo>
                      <a:pt x="789" y="98202"/>
                    </a:lnTo>
                    <a:lnTo>
                      <a:pt x="3552" y="93932"/>
                    </a:lnTo>
                    <a:lnTo>
                      <a:pt x="2368" y="86966"/>
                    </a:lnTo>
                    <a:lnTo>
                      <a:pt x="6710" y="84494"/>
                    </a:lnTo>
                    <a:lnTo>
                      <a:pt x="7500" y="84494"/>
                    </a:lnTo>
                    <a:lnTo>
                      <a:pt x="7894" y="84269"/>
                    </a:lnTo>
                    <a:lnTo>
                      <a:pt x="9078" y="84269"/>
                    </a:lnTo>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sp>
          <p:nvSpPr>
            <p:cNvPr id="75" name="Freeform 206">
              <a:extLst>
                <a:ext uri="{FF2B5EF4-FFF2-40B4-BE49-F238E27FC236}">
                  <a16:creationId xmlns:a16="http://schemas.microsoft.com/office/drawing/2014/main" id="{1B3114F0-2274-DF44-999C-0A81581D7091}"/>
                </a:ext>
              </a:extLst>
            </p:cNvPr>
            <p:cNvSpPr>
              <a:spLocks/>
            </p:cNvSpPr>
            <p:nvPr/>
          </p:nvSpPr>
          <p:spPr bwMode="auto">
            <a:xfrm>
              <a:off x="724400" y="3959761"/>
              <a:ext cx="1259278" cy="928629"/>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rgbClr val="D9D9D9"/>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1" name="5-Point Star 90">
              <a:extLst>
                <a:ext uri="{FF2B5EF4-FFF2-40B4-BE49-F238E27FC236}">
                  <a16:creationId xmlns:a16="http://schemas.microsoft.com/office/drawing/2014/main" id="{814713FF-798C-044D-AA1E-CD3AA2BC3523}"/>
                </a:ext>
              </a:extLst>
            </p:cNvPr>
            <p:cNvSpPr/>
            <p:nvPr/>
          </p:nvSpPr>
          <p:spPr>
            <a:xfrm>
              <a:off x="6431436" y="3006978"/>
              <a:ext cx="171081" cy="171787"/>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grpSp>
      <p:grpSp>
        <p:nvGrpSpPr>
          <p:cNvPr id="108" name="Group 107">
            <a:extLst>
              <a:ext uri="{FF2B5EF4-FFF2-40B4-BE49-F238E27FC236}">
                <a16:creationId xmlns:a16="http://schemas.microsoft.com/office/drawing/2014/main" id="{2F7EB883-6253-F246-BAB4-A62CDE2A7A17}"/>
              </a:ext>
            </a:extLst>
          </p:cNvPr>
          <p:cNvGrpSpPr/>
          <p:nvPr/>
        </p:nvGrpSpPr>
        <p:grpSpPr>
          <a:xfrm>
            <a:off x="9452394" y="3441047"/>
            <a:ext cx="2725503" cy="3295429"/>
            <a:chOff x="7104877" y="2571750"/>
            <a:chExt cx="1890116" cy="2471572"/>
          </a:xfrm>
        </p:grpSpPr>
        <p:sp>
          <p:nvSpPr>
            <p:cNvPr id="107" name="Rectangle 106">
              <a:extLst>
                <a:ext uri="{FF2B5EF4-FFF2-40B4-BE49-F238E27FC236}">
                  <a16:creationId xmlns:a16="http://schemas.microsoft.com/office/drawing/2014/main" id="{EA429E82-EC58-2F42-AC44-7DB8F9F49FD5}"/>
                </a:ext>
              </a:extLst>
            </p:cNvPr>
            <p:cNvSpPr/>
            <p:nvPr/>
          </p:nvSpPr>
          <p:spPr>
            <a:xfrm>
              <a:off x="7104877" y="2571750"/>
              <a:ext cx="1810168" cy="2471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Rectangle 284">
              <a:extLst>
                <a:ext uri="{FF2B5EF4-FFF2-40B4-BE49-F238E27FC236}">
                  <a16:creationId xmlns:a16="http://schemas.microsoft.com/office/drawing/2014/main" id="{6AD0D24E-15E9-4943-9BCC-A0CA812655BD}"/>
                </a:ext>
              </a:extLst>
            </p:cNvPr>
            <p:cNvSpPr>
              <a:spLocks noChangeArrowheads="1"/>
            </p:cNvSpPr>
            <p:nvPr/>
          </p:nvSpPr>
          <p:spPr bwMode="auto">
            <a:xfrm>
              <a:off x="7190639" y="3250821"/>
              <a:ext cx="245339" cy="154162"/>
            </a:xfrm>
            <a:prstGeom prst="rect">
              <a:avLst/>
            </a:prstGeom>
            <a:solidFill>
              <a:srgbClr val="B7DEE8"/>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79" name="Text Box 279">
              <a:extLst>
                <a:ext uri="{FF2B5EF4-FFF2-40B4-BE49-F238E27FC236}">
                  <a16:creationId xmlns:a16="http://schemas.microsoft.com/office/drawing/2014/main" id="{CA65D56D-B983-AF4B-A6DA-F024D27E97C5}"/>
                </a:ext>
              </a:extLst>
            </p:cNvPr>
            <p:cNvSpPr txBox="1">
              <a:spLocks noChangeArrowheads="1"/>
            </p:cNvSpPr>
            <p:nvPr/>
          </p:nvSpPr>
          <p:spPr bwMode="auto">
            <a:xfrm>
              <a:off x="7528988" y="406636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Introduced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Standard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80" name="Rectangle 284">
              <a:extLst>
                <a:ext uri="{FF2B5EF4-FFF2-40B4-BE49-F238E27FC236}">
                  <a16:creationId xmlns:a16="http://schemas.microsoft.com/office/drawing/2014/main" id="{3034F95E-9A8C-6E42-8D8C-A79ECF0F4913}"/>
                </a:ext>
              </a:extLst>
            </p:cNvPr>
            <p:cNvSpPr>
              <a:spLocks noChangeArrowheads="1"/>
            </p:cNvSpPr>
            <p:nvPr/>
          </p:nvSpPr>
          <p:spPr bwMode="auto">
            <a:xfrm>
              <a:off x="7181939" y="4084972"/>
              <a:ext cx="245339" cy="154162"/>
            </a:xfrm>
            <a:prstGeom prst="rect">
              <a:avLst/>
            </a:pr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81" name="Text Box 279">
              <a:extLst>
                <a:ext uri="{FF2B5EF4-FFF2-40B4-BE49-F238E27FC236}">
                  <a16:creationId xmlns:a16="http://schemas.microsoft.com/office/drawing/2014/main" id="{6300FC4F-C5F0-AB44-BEF8-525035E0C39D}"/>
                </a:ext>
              </a:extLst>
            </p:cNvPr>
            <p:cNvSpPr txBox="1">
              <a:spLocks noChangeArrowheads="1"/>
            </p:cNvSpPr>
            <p:nvPr/>
          </p:nvSpPr>
          <p:spPr bwMode="auto">
            <a:xfrm>
              <a:off x="7546440" y="4481809"/>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Enacted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a 100% Clean Electricity Standard	</a:t>
              </a:r>
            </a:p>
          </p:txBody>
        </p:sp>
        <p:sp>
          <p:nvSpPr>
            <p:cNvPr id="82" name="Rectangle 284">
              <a:extLst>
                <a:ext uri="{FF2B5EF4-FFF2-40B4-BE49-F238E27FC236}">
                  <a16:creationId xmlns:a16="http://schemas.microsoft.com/office/drawing/2014/main" id="{AC0A9827-A425-E846-8DF4-84CF873AAAF9}"/>
                </a:ext>
              </a:extLst>
            </p:cNvPr>
            <p:cNvSpPr>
              <a:spLocks noChangeArrowheads="1"/>
            </p:cNvSpPr>
            <p:nvPr/>
          </p:nvSpPr>
          <p:spPr bwMode="auto">
            <a:xfrm>
              <a:off x="7188530" y="4518592"/>
              <a:ext cx="245339" cy="154162"/>
            </a:xfrm>
            <a:prstGeom prst="rect">
              <a:avLst/>
            </a:prstGeom>
            <a:solidFill>
              <a:srgbClr val="70AD47">
                <a:lumMod val="75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2" name="Text Box 279">
              <a:extLst>
                <a:ext uri="{FF2B5EF4-FFF2-40B4-BE49-F238E27FC236}">
                  <a16:creationId xmlns:a16="http://schemas.microsoft.com/office/drawing/2014/main" id="{A4082788-4FFC-7B48-9ACC-52223CEA48BC}"/>
                </a:ext>
              </a:extLst>
            </p:cNvPr>
            <p:cNvSpPr txBox="1">
              <a:spLocks noChangeArrowheads="1"/>
            </p:cNvSpPr>
            <p:nvPr/>
          </p:nvSpPr>
          <p:spPr bwMode="auto">
            <a:xfrm>
              <a:off x="7519103" y="2801892"/>
              <a:ext cx="1228962" cy="380873"/>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Legislation Anticipated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on</a:t>
              </a: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 </a:t>
              </a: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Clean Electricity to be Introduced in 2019</a:t>
              </a:r>
            </a:p>
          </p:txBody>
        </p:sp>
        <p:sp>
          <p:nvSpPr>
            <p:cNvPr id="103" name="Rectangle 284">
              <a:extLst>
                <a:ext uri="{FF2B5EF4-FFF2-40B4-BE49-F238E27FC236}">
                  <a16:creationId xmlns:a16="http://schemas.microsoft.com/office/drawing/2014/main" id="{CFC6B5F7-F0C3-4B47-8102-BFB5BD6B6E5B}"/>
                </a:ext>
              </a:extLst>
            </p:cNvPr>
            <p:cNvSpPr>
              <a:spLocks noChangeArrowheads="1"/>
            </p:cNvSpPr>
            <p:nvPr/>
          </p:nvSpPr>
          <p:spPr bwMode="auto">
            <a:xfrm>
              <a:off x="7190639" y="2829273"/>
              <a:ext cx="245339" cy="154162"/>
            </a:xfrm>
            <a:prstGeom prst="rect">
              <a:avLst/>
            </a:pr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05" name="Text Box 279">
              <a:extLst>
                <a:ext uri="{FF2B5EF4-FFF2-40B4-BE49-F238E27FC236}">
                  <a16:creationId xmlns:a16="http://schemas.microsoft.com/office/drawing/2014/main" id="{EF1042B6-51F6-5C44-986A-C86FE446623F}"/>
                </a:ext>
              </a:extLst>
            </p:cNvPr>
            <p:cNvSpPr txBox="1">
              <a:spLocks noChangeArrowheads="1"/>
            </p:cNvSpPr>
            <p:nvPr/>
          </p:nvSpPr>
          <p:spPr bwMode="auto">
            <a:xfrm>
              <a:off x="7781989" y="2612788"/>
              <a:ext cx="1213004" cy="126958"/>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charset="0"/>
                  <a:ea typeface="Arial" charset="0"/>
                  <a:cs typeface="Arial" charset="0"/>
                </a:rPr>
                <a:t>KEY</a:t>
              </a:r>
            </a:p>
          </p:txBody>
        </p:sp>
      </p:grpSp>
      <p:sp>
        <p:nvSpPr>
          <p:cNvPr id="74" name="Text Box 279">
            <a:extLst>
              <a:ext uri="{FF2B5EF4-FFF2-40B4-BE49-F238E27FC236}">
                <a16:creationId xmlns:a16="http://schemas.microsoft.com/office/drawing/2014/main" id="{FC4274BE-924E-E447-AC28-8BF10E64374F}"/>
              </a:ext>
            </a:extLst>
          </p:cNvPr>
          <p:cNvSpPr txBox="1">
            <a:spLocks noChangeArrowheads="1"/>
          </p:cNvSpPr>
          <p:nvPr/>
        </p:nvSpPr>
        <p:spPr bwMode="auto">
          <a:xfrm>
            <a:off x="290019" y="6655611"/>
            <a:ext cx="6656683" cy="169277"/>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charset="0"/>
                <a:ea typeface="Helvetica" charset="0"/>
                <a:cs typeface="Helvetica" charset="0"/>
              </a:rPr>
              <a:t>Source: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EQ Research Policy </a:t>
            </a:r>
            <a:r>
              <a:rPr kumimoji="0" lang="en-US" sz="1100" b="0" i="0" u="none" strike="noStrike" kern="1200" cap="none" spc="0" normalizeH="0" baseline="0" noProof="0" dirty="0" err="1">
                <a:ln>
                  <a:noFill/>
                </a:ln>
                <a:solidFill>
                  <a:prstClr val="black"/>
                </a:solidFill>
                <a:effectLst/>
                <a:uLnTx/>
                <a:uFillTx/>
                <a:latin typeface="Helvetica" charset="0"/>
                <a:ea typeface="Helvetica" charset="0"/>
                <a:cs typeface="Helvetica" charset="0"/>
              </a:rPr>
              <a:t>Vista</a:t>
            </a:r>
            <a:r>
              <a:rPr kumimoji="0" lang="en-US" sz="1100" b="0" i="0" u="none" strike="noStrike" kern="1200" cap="none" spc="0" normalizeH="0" baseline="30000" noProof="0" dirty="0" err="1">
                <a:ln>
                  <a:noFill/>
                </a:ln>
                <a:solidFill>
                  <a:prstClr val="black"/>
                </a:solidFill>
                <a:effectLst/>
                <a:uLnTx/>
                <a:uFillTx/>
                <a:latin typeface="Helvetica" charset="0"/>
                <a:ea typeface="Helvetica" charset="0"/>
                <a:cs typeface="Helvetica" charset="0"/>
              </a:rPr>
              <a:t>TM</a:t>
            </a:r>
            <a:r>
              <a:rPr kumimoji="0" lang="en-US" sz="1100" b="0" i="0" u="none" strike="noStrike" kern="1200" cap="none" spc="0" normalizeH="0" baseline="30000" noProof="0" dirty="0">
                <a:ln>
                  <a:noFill/>
                </a:ln>
                <a:solidFill>
                  <a:prstClr val="black"/>
                </a:solidFill>
                <a:effectLst/>
                <a:uLnTx/>
                <a:uFillTx/>
                <a:latin typeface="Helvetica" charset="0"/>
                <a:ea typeface="Helvetica" charset="0"/>
                <a:cs typeface="Helvetica" charset="0"/>
              </a:rPr>
              <a:t> </a:t>
            </a:r>
            <a:r>
              <a:rPr kumimoji="0" lang="en-US" sz="1100" b="0" i="0" u="none" strike="noStrike" kern="1200" cap="none" spc="0" normalizeH="0" baseline="0" noProof="0" dirty="0">
                <a:ln>
                  <a:noFill/>
                </a:ln>
                <a:solidFill>
                  <a:prstClr val="black"/>
                </a:solidFill>
                <a:effectLst/>
                <a:uLnTx/>
                <a:uFillTx/>
                <a:latin typeface="Helvetica" charset="0"/>
                <a:ea typeface="Helvetica" charset="0"/>
                <a:cs typeface="Helvetica" charset="0"/>
              </a:rPr>
              <a:t>Legislative Tracking Database</a:t>
            </a:r>
            <a:endParaRPr kumimoji="0" lang="en-US" sz="1100" b="0" i="1"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94" name="Text Box 279">
            <a:extLst>
              <a:ext uri="{FF2B5EF4-FFF2-40B4-BE49-F238E27FC236}">
                <a16:creationId xmlns:a16="http://schemas.microsoft.com/office/drawing/2014/main" id="{E24C69B3-EC60-4112-9941-47A723F2B438}"/>
              </a:ext>
            </a:extLst>
          </p:cNvPr>
          <p:cNvSpPr txBox="1">
            <a:spLocks noChangeArrowheads="1"/>
          </p:cNvSpPr>
          <p:nvPr/>
        </p:nvSpPr>
        <p:spPr bwMode="auto">
          <a:xfrm>
            <a:off x="10053501" y="4315561"/>
            <a:ext cx="1955236"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Introduced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introduced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1" name="Text Box 279">
            <a:extLst>
              <a:ext uri="{FF2B5EF4-FFF2-40B4-BE49-F238E27FC236}">
                <a16:creationId xmlns:a16="http://schemas.microsoft.com/office/drawing/2014/main" id="{4BAED081-9B6B-4588-8D46-197594290244}"/>
              </a:ext>
            </a:extLst>
          </p:cNvPr>
          <p:cNvSpPr txBox="1">
            <a:spLocks noChangeArrowheads="1"/>
          </p:cNvSpPr>
          <p:nvPr/>
        </p:nvSpPr>
        <p:spPr bwMode="auto">
          <a:xfrm>
            <a:off x="10041570" y="4823392"/>
            <a:ext cx="1946455" cy="507831"/>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rPr>
              <a:t>Non-Binding Goal Enacted</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Arial" charset="0"/>
                <a:cs typeface="Arial" charset="0"/>
              </a:rPr>
              <a:t>100% CES EO/Ballot Measure has been enacted</a:t>
            </a:r>
            <a:endParaRPr kumimoji="0" lang="en-US" sz="11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115" name="Rectangle 284">
            <a:extLst>
              <a:ext uri="{FF2B5EF4-FFF2-40B4-BE49-F238E27FC236}">
                <a16:creationId xmlns:a16="http://schemas.microsoft.com/office/drawing/2014/main" id="{F48ADB03-F935-43D1-ADEC-8D4B00048B62}"/>
              </a:ext>
            </a:extLst>
          </p:cNvPr>
          <p:cNvSpPr>
            <a:spLocks noChangeArrowheads="1"/>
          </p:cNvSpPr>
          <p:nvPr/>
        </p:nvSpPr>
        <p:spPr bwMode="auto">
          <a:xfrm>
            <a:off x="9573318" y="4920963"/>
            <a:ext cx="327119" cy="205549"/>
          </a:xfrm>
          <a:prstGeom prst="rect">
            <a:avLst/>
          </a:pr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96" name="Shape 89" descr="Nevada, 25 percent by 2025." title="Nevada">
            <a:extLst>
              <a:ext uri="{FF2B5EF4-FFF2-40B4-BE49-F238E27FC236}">
                <a16:creationId xmlns:a16="http://schemas.microsoft.com/office/drawing/2014/main" id="{BADD8A13-27DC-4154-A643-0CA5AF5871B9}"/>
              </a:ext>
            </a:extLst>
          </p:cNvPr>
          <p:cNvSpPr/>
          <p:nvPr/>
        </p:nvSpPr>
        <p:spPr>
          <a:xfrm>
            <a:off x="2284473" y="3450126"/>
            <a:ext cx="951873" cy="1428101"/>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rgbClr val="B7DEE8"/>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97" name="Shape 64" descr="Colorado, 30 percent by 2020 for investor owned utilities. 10 percent by 2020 for cooperative and large municipal utilities." title="Colorado">
            <a:extLst>
              <a:ext uri="{FF2B5EF4-FFF2-40B4-BE49-F238E27FC236}">
                <a16:creationId xmlns:a16="http://schemas.microsoft.com/office/drawing/2014/main" id="{CD52FEC2-7B13-464D-889F-DC08AE6C62E0}"/>
              </a:ext>
            </a:extLst>
          </p:cNvPr>
          <p:cNvSpPr/>
          <p:nvPr/>
        </p:nvSpPr>
        <p:spPr>
          <a:xfrm>
            <a:off x="3831619" y="3870944"/>
            <a:ext cx="1081069" cy="824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rgbClr val="B7DEE8"/>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0" name="Shape 103" descr="Wisconsin, varies by utility, 10 percent by 2015 statewide." title="Wisconsin">
            <a:extLst>
              <a:ext uri="{FF2B5EF4-FFF2-40B4-BE49-F238E27FC236}">
                <a16:creationId xmlns:a16="http://schemas.microsoft.com/office/drawing/2014/main" id="{EC5D3735-5B91-4433-B4DD-0AA353FB9A83}"/>
              </a:ext>
            </a:extLst>
          </p:cNvPr>
          <p:cNvSpPr/>
          <p:nvPr/>
        </p:nvSpPr>
        <p:spPr>
          <a:xfrm>
            <a:off x="6163860" y="2828336"/>
            <a:ext cx="801243" cy="820941"/>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chemeClr val="accent5">
              <a:lumMod val="40000"/>
              <a:lumOff val="60000"/>
            </a:scheme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06" name="Shape 93" descr="New York, 29 percent by 2015." title="New York">
            <a:extLst>
              <a:ext uri="{FF2B5EF4-FFF2-40B4-BE49-F238E27FC236}">
                <a16:creationId xmlns:a16="http://schemas.microsoft.com/office/drawing/2014/main" id="{8D589D61-049E-4F44-AB08-4EC0A1F9C989}"/>
              </a:ext>
            </a:extLst>
          </p:cNvPr>
          <p:cNvSpPr/>
          <p:nvPr/>
        </p:nvSpPr>
        <p:spPr>
          <a:xfrm>
            <a:off x="8029011" y="2820888"/>
            <a:ext cx="1132632" cy="845275"/>
          </a:xfrm>
          <a:custGeom>
            <a:avLst/>
            <a:gdLst/>
            <a:ahLst/>
            <a:cxnLst/>
            <a:rect l="0" t="0" r="0" b="0"/>
            <a:pathLst>
              <a:path w="120000" h="120000" extrusionOk="0">
                <a:moveTo>
                  <a:pt x="91446" y="104939"/>
                </a:moveTo>
                <a:lnTo>
                  <a:pt x="91259" y="104939"/>
                </a:lnTo>
                <a:lnTo>
                  <a:pt x="87340" y="103481"/>
                </a:lnTo>
                <a:lnTo>
                  <a:pt x="86034" y="103238"/>
                </a:lnTo>
                <a:lnTo>
                  <a:pt x="85847" y="102753"/>
                </a:lnTo>
                <a:lnTo>
                  <a:pt x="85287" y="102510"/>
                </a:lnTo>
                <a:lnTo>
                  <a:pt x="83981" y="102024"/>
                </a:lnTo>
                <a:lnTo>
                  <a:pt x="83421" y="101781"/>
                </a:lnTo>
                <a:lnTo>
                  <a:pt x="81928" y="101052"/>
                </a:lnTo>
                <a:lnTo>
                  <a:pt x="80435" y="100566"/>
                </a:lnTo>
                <a:lnTo>
                  <a:pt x="78009" y="99352"/>
                </a:lnTo>
                <a:lnTo>
                  <a:pt x="77822" y="99109"/>
                </a:lnTo>
                <a:lnTo>
                  <a:pt x="76702" y="97651"/>
                </a:lnTo>
                <a:lnTo>
                  <a:pt x="75023" y="97651"/>
                </a:lnTo>
                <a:lnTo>
                  <a:pt x="72970" y="96680"/>
                </a:lnTo>
                <a:lnTo>
                  <a:pt x="71290" y="94736"/>
                </a:lnTo>
                <a:lnTo>
                  <a:pt x="71664" y="94008"/>
                </a:lnTo>
                <a:lnTo>
                  <a:pt x="71104" y="91093"/>
                </a:lnTo>
                <a:lnTo>
                  <a:pt x="69051" y="88663"/>
                </a:lnTo>
                <a:lnTo>
                  <a:pt x="68678" y="88421"/>
                </a:lnTo>
                <a:lnTo>
                  <a:pt x="67371" y="88663"/>
                </a:lnTo>
                <a:lnTo>
                  <a:pt x="65318" y="85748"/>
                </a:lnTo>
                <a:lnTo>
                  <a:pt x="65132" y="85748"/>
                </a:lnTo>
                <a:lnTo>
                  <a:pt x="63639" y="86234"/>
                </a:lnTo>
                <a:lnTo>
                  <a:pt x="58973" y="87692"/>
                </a:lnTo>
                <a:lnTo>
                  <a:pt x="55987" y="88421"/>
                </a:lnTo>
                <a:lnTo>
                  <a:pt x="54494" y="88663"/>
                </a:lnTo>
                <a:lnTo>
                  <a:pt x="54307" y="88906"/>
                </a:lnTo>
                <a:lnTo>
                  <a:pt x="53748" y="88906"/>
                </a:lnTo>
                <a:lnTo>
                  <a:pt x="52441" y="89392"/>
                </a:lnTo>
                <a:lnTo>
                  <a:pt x="50575" y="90121"/>
                </a:lnTo>
                <a:lnTo>
                  <a:pt x="47962" y="90607"/>
                </a:lnTo>
                <a:lnTo>
                  <a:pt x="44416" y="91821"/>
                </a:lnTo>
                <a:lnTo>
                  <a:pt x="43110" y="92064"/>
                </a:lnTo>
                <a:lnTo>
                  <a:pt x="42550" y="92064"/>
                </a:lnTo>
                <a:lnTo>
                  <a:pt x="41804" y="92307"/>
                </a:lnTo>
                <a:lnTo>
                  <a:pt x="40311" y="92793"/>
                </a:lnTo>
                <a:lnTo>
                  <a:pt x="34152" y="94493"/>
                </a:lnTo>
                <a:lnTo>
                  <a:pt x="32472" y="94979"/>
                </a:lnTo>
                <a:lnTo>
                  <a:pt x="32286" y="94979"/>
                </a:lnTo>
                <a:lnTo>
                  <a:pt x="30979" y="95465"/>
                </a:lnTo>
                <a:lnTo>
                  <a:pt x="30419" y="95465"/>
                </a:lnTo>
                <a:lnTo>
                  <a:pt x="28180" y="96194"/>
                </a:lnTo>
                <a:lnTo>
                  <a:pt x="25007" y="96680"/>
                </a:lnTo>
                <a:lnTo>
                  <a:pt x="23701" y="97165"/>
                </a:lnTo>
                <a:lnTo>
                  <a:pt x="22954" y="97408"/>
                </a:lnTo>
                <a:lnTo>
                  <a:pt x="22208" y="97408"/>
                </a:lnTo>
                <a:lnTo>
                  <a:pt x="17729" y="98866"/>
                </a:lnTo>
                <a:lnTo>
                  <a:pt x="14183" y="99352"/>
                </a:lnTo>
                <a:lnTo>
                  <a:pt x="13437" y="99838"/>
                </a:lnTo>
                <a:lnTo>
                  <a:pt x="12317" y="100080"/>
                </a:lnTo>
                <a:lnTo>
                  <a:pt x="12130" y="100080"/>
                </a:lnTo>
                <a:lnTo>
                  <a:pt x="11384" y="100080"/>
                </a:lnTo>
                <a:lnTo>
                  <a:pt x="9517" y="100809"/>
                </a:lnTo>
                <a:lnTo>
                  <a:pt x="5412" y="101781"/>
                </a:lnTo>
                <a:lnTo>
                  <a:pt x="3359" y="102510"/>
                </a:lnTo>
                <a:lnTo>
                  <a:pt x="2426" y="102510"/>
                </a:lnTo>
                <a:lnTo>
                  <a:pt x="933" y="102753"/>
                </a:lnTo>
                <a:lnTo>
                  <a:pt x="0" y="95708"/>
                </a:lnTo>
                <a:lnTo>
                  <a:pt x="1679" y="93765"/>
                </a:lnTo>
                <a:lnTo>
                  <a:pt x="5598" y="87935"/>
                </a:lnTo>
                <a:lnTo>
                  <a:pt x="7838" y="85748"/>
                </a:lnTo>
                <a:lnTo>
                  <a:pt x="9517" y="81619"/>
                </a:lnTo>
                <a:lnTo>
                  <a:pt x="10824" y="80161"/>
                </a:lnTo>
                <a:lnTo>
                  <a:pt x="9704" y="75303"/>
                </a:lnTo>
                <a:lnTo>
                  <a:pt x="8211" y="74574"/>
                </a:lnTo>
                <a:lnTo>
                  <a:pt x="7838" y="72631"/>
                </a:lnTo>
                <a:lnTo>
                  <a:pt x="6905" y="71417"/>
                </a:lnTo>
                <a:lnTo>
                  <a:pt x="6345" y="67530"/>
                </a:lnTo>
                <a:lnTo>
                  <a:pt x="14743" y="62672"/>
                </a:lnTo>
                <a:lnTo>
                  <a:pt x="19222" y="61457"/>
                </a:lnTo>
                <a:lnTo>
                  <a:pt x="21461" y="61214"/>
                </a:lnTo>
                <a:lnTo>
                  <a:pt x="25007" y="61214"/>
                </a:lnTo>
                <a:lnTo>
                  <a:pt x="28367" y="62672"/>
                </a:lnTo>
                <a:lnTo>
                  <a:pt x="30793" y="61214"/>
                </a:lnTo>
                <a:lnTo>
                  <a:pt x="34152" y="60000"/>
                </a:lnTo>
                <a:lnTo>
                  <a:pt x="35832" y="59757"/>
                </a:lnTo>
                <a:lnTo>
                  <a:pt x="39751" y="56842"/>
                </a:lnTo>
                <a:lnTo>
                  <a:pt x="40497" y="55627"/>
                </a:lnTo>
                <a:lnTo>
                  <a:pt x="40870" y="54412"/>
                </a:lnTo>
                <a:lnTo>
                  <a:pt x="42923" y="51740"/>
                </a:lnTo>
                <a:lnTo>
                  <a:pt x="45723" y="50283"/>
                </a:lnTo>
                <a:lnTo>
                  <a:pt x="46283" y="47368"/>
                </a:lnTo>
                <a:lnTo>
                  <a:pt x="45723" y="45910"/>
                </a:lnTo>
                <a:lnTo>
                  <a:pt x="44976" y="42995"/>
                </a:lnTo>
                <a:lnTo>
                  <a:pt x="44230" y="42510"/>
                </a:lnTo>
                <a:lnTo>
                  <a:pt x="43856" y="41295"/>
                </a:lnTo>
                <a:lnTo>
                  <a:pt x="44976" y="41538"/>
                </a:lnTo>
                <a:lnTo>
                  <a:pt x="45723" y="39838"/>
                </a:lnTo>
                <a:lnTo>
                  <a:pt x="43856" y="38623"/>
                </a:lnTo>
                <a:lnTo>
                  <a:pt x="43297" y="39352"/>
                </a:lnTo>
                <a:lnTo>
                  <a:pt x="43297" y="38137"/>
                </a:lnTo>
                <a:lnTo>
                  <a:pt x="41804" y="37651"/>
                </a:lnTo>
                <a:lnTo>
                  <a:pt x="42177" y="33279"/>
                </a:lnTo>
                <a:lnTo>
                  <a:pt x="43856" y="31578"/>
                </a:lnTo>
                <a:lnTo>
                  <a:pt x="43670" y="30607"/>
                </a:lnTo>
                <a:lnTo>
                  <a:pt x="46656" y="26720"/>
                </a:lnTo>
                <a:lnTo>
                  <a:pt x="47589" y="26234"/>
                </a:lnTo>
                <a:lnTo>
                  <a:pt x="47962" y="24048"/>
                </a:lnTo>
                <a:lnTo>
                  <a:pt x="53188" y="13117"/>
                </a:lnTo>
                <a:lnTo>
                  <a:pt x="55614" y="10688"/>
                </a:lnTo>
                <a:lnTo>
                  <a:pt x="55614" y="9959"/>
                </a:lnTo>
                <a:lnTo>
                  <a:pt x="58600" y="6558"/>
                </a:lnTo>
                <a:lnTo>
                  <a:pt x="60653" y="6315"/>
                </a:lnTo>
                <a:lnTo>
                  <a:pt x="61026" y="5829"/>
                </a:lnTo>
                <a:lnTo>
                  <a:pt x="70544" y="3157"/>
                </a:lnTo>
                <a:lnTo>
                  <a:pt x="70730" y="3157"/>
                </a:lnTo>
                <a:lnTo>
                  <a:pt x="75956" y="1214"/>
                </a:lnTo>
                <a:lnTo>
                  <a:pt x="79875" y="0"/>
                </a:lnTo>
                <a:lnTo>
                  <a:pt x="80062" y="3643"/>
                </a:lnTo>
                <a:lnTo>
                  <a:pt x="81741" y="10931"/>
                </a:lnTo>
                <a:lnTo>
                  <a:pt x="81741" y="11417"/>
                </a:lnTo>
                <a:lnTo>
                  <a:pt x="82115" y="11659"/>
                </a:lnTo>
                <a:lnTo>
                  <a:pt x="83048" y="12631"/>
                </a:lnTo>
                <a:lnTo>
                  <a:pt x="83981" y="18704"/>
                </a:lnTo>
                <a:lnTo>
                  <a:pt x="83234" y="21133"/>
                </a:lnTo>
                <a:lnTo>
                  <a:pt x="83234" y="24048"/>
                </a:lnTo>
                <a:lnTo>
                  <a:pt x="85287" y="30850"/>
                </a:lnTo>
                <a:lnTo>
                  <a:pt x="85847" y="31821"/>
                </a:lnTo>
                <a:lnTo>
                  <a:pt x="85474" y="35465"/>
                </a:lnTo>
                <a:lnTo>
                  <a:pt x="87153" y="34979"/>
                </a:lnTo>
                <a:lnTo>
                  <a:pt x="89393" y="42510"/>
                </a:lnTo>
                <a:lnTo>
                  <a:pt x="89766" y="44210"/>
                </a:lnTo>
                <a:lnTo>
                  <a:pt x="90139" y="47611"/>
                </a:lnTo>
                <a:lnTo>
                  <a:pt x="91073" y="52469"/>
                </a:lnTo>
                <a:lnTo>
                  <a:pt x="91446" y="55141"/>
                </a:lnTo>
                <a:lnTo>
                  <a:pt x="92006" y="57327"/>
                </a:lnTo>
                <a:lnTo>
                  <a:pt x="92006" y="57085"/>
                </a:lnTo>
                <a:lnTo>
                  <a:pt x="92006" y="59028"/>
                </a:lnTo>
                <a:lnTo>
                  <a:pt x="92006" y="60485"/>
                </a:lnTo>
                <a:lnTo>
                  <a:pt x="92006" y="63886"/>
                </a:lnTo>
                <a:lnTo>
                  <a:pt x="91819" y="74331"/>
                </a:lnTo>
                <a:lnTo>
                  <a:pt x="91819" y="75303"/>
                </a:lnTo>
                <a:lnTo>
                  <a:pt x="92006" y="75789"/>
                </a:lnTo>
                <a:lnTo>
                  <a:pt x="92379" y="75789"/>
                </a:lnTo>
                <a:lnTo>
                  <a:pt x="92566" y="77246"/>
                </a:lnTo>
                <a:lnTo>
                  <a:pt x="93312" y="84048"/>
                </a:lnTo>
                <a:lnTo>
                  <a:pt x="93872" y="85991"/>
                </a:lnTo>
                <a:lnTo>
                  <a:pt x="93872" y="86963"/>
                </a:lnTo>
                <a:lnTo>
                  <a:pt x="93872" y="87692"/>
                </a:lnTo>
                <a:lnTo>
                  <a:pt x="94059" y="89635"/>
                </a:lnTo>
                <a:lnTo>
                  <a:pt x="94618" y="92064"/>
                </a:lnTo>
                <a:lnTo>
                  <a:pt x="94618" y="92793"/>
                </a:lnTo>
                <a:lnTo>
                  <a:pt x="94618" y="93765"/>
                </a:lnTo>
                <a:lnTo>
                  <a:pt x="96485" y="97408"/>
                </a:lnTo>
                <a:lnTo>
                  <a:pt x="93312" y="101538"/>
                </a:lnTo>
                <a:lnTo>
                  <a:pt x="95178" y="104210"/>
                </a:lnTo>
                <a:lnTo>
                  <a:pt x="93872" y="106396"/>
                </a:lnTo>
                <a:lnTo>
                  <a:pt x="93872" y="107611"/>
                </a:lnTo>
                <a:lnTo>
                  <a:pt x="93499" y="107611"/>
                </a:lnTo>
                <a:lnTo>
                  <a:pt x="93872" y="107854"/>
                </a:lnTo>
                <a:lnTo>
                  <a:pt x="94059" y="108097"/>
                </a:lnTo>
                <a:lnTo>
                  <a:pt x="95738" y="107125"/>
                </a:lnTo>
                <a:lnTo>
                  <a:pt x="95925" y="106153"/>
                </a:lnTo>
                <a:lnTo>
                  <a:pt x="97791" y="105182"/>
                </a:lnTo>
                <a:lnTo>
                  <a:pt x="99097" y="103724"/>
                </a:lnTo>
                <a:lnTo>
                  <a:pt x="101337" y="104210"/>
                </a:lnTo>
                <a:lnTo>
                  <a:pt x="102830" y="101781"/>
                </a:lnTo>
                <a:lnTo>
                  <a:pt x="109922" y="99352"/>
                </a:lnTo>
                <a:lnTo>
                  <a:pt x="113281" y="94493"/>
                </a:lnTo>
                <a:lnTo>
                  <a:pt x="115147" y="92793"/>
                </a:lnTo>
                <a:lnTo>
                  <a:pt x="114214" y="94008"/>
                </a:lnTo>
                <a:lnTo>
                  <a:pt x="115334" y="96194"/>
                </a:lnTo>
                <a:lnTo>
                  <a:pt x="117387" y="96437"/>
                </a:lnTo>
                <a:lnTo>
                  <a:pt x="119440" y="93765"/>
                </a:lnTo>
                <a:lnTo>
                  <a:pt x="119813" y="94736"/>
                </a:lnTo>
                <a:lnTo>
                  <a:pt x="116080" y="99109"/>
                </a:lnTo>
                <a:lnTo>
                  <a:pt x="102643" y="111497"/>
                </a:lnTo>
                <a:lnTo>
                  <a:pt x="100404" y="112955"/>
                </a:lnTo>
                <a:lnTo>
                  <a:pt x="97418" y="114170"/>
                </a:lnTo>
                <a:lnTo>
                  <a:pt x="95738" y="114898"/>
                </a:lnTo>
                <a:lnTo>
                  <a:pt x="95365" y="114898"/>
                </a:lnTo>
                <a:lnTo>
                  <a:pt x="93872" y="116356"/>
                </a:lnTo>
                <a:lnTo>
                  <a:pt x="92752" y="116842"/>
                </a:lnTo>
                <a:lnTo>
                  <a:pt x="92752" y="116356"/>
                </a:lnTo>
                <a:lnTo>
                  <a:pt x="92006" y="116356"/>
                </a:lnTo>
                <a:lnTo>
                  <a:pt x="91073" y="115627"/>
                </a:lnTo>
                <a:lnTo>
                  <a:pt x="90139" y="118056"/>
                </a:lnTo>
                <a:lnTo>
                  <a:pt x="88460" y="119757"/>
                </a:lnTo>
                <a:lnTo>
                  <a:pt x="88460" y="119028"/>
                </a:lnTo>
                <a:lnTo>
                  <a:pt x="88460" y="118299"/>
                </a:lnTo>
                <a:lnTo>
                  <a:pt x="88833" y="116842"/>
                </a:lnTo>
                <a:lnTo>
                  <a:pt x="88646" y="116356"/>
                </a:lnTo>
                <a:lnTo>
                  <a:pt x="88646" y="115627"/>
                </a:lnTo>
                <a:lnTo>
                  <a:pt x="89206" y="115141"/>
                </a:lnTo>
                <a:lnTo>
                  <a:pt x="89393" y="115141"/>
                </a:lnTo>
                <a:lnTo>
                  <a:pt x="90139" y="114655"/>
                </a:lnTo>
                <a:lnTo>
                  <a:pt x="90699" y="114655"/>
                </a:lnTo>
                <a:lnTo>
                  <a:pt x="90699" y="113684"/>
                </a:lnTo>
                <a:lnTo>
                  <a:pt x="90699" y="112955"/>
                </a:lnTo>
                <a:lnTo>
                  <a:pt x="90699" y="111497"/>
                </a:lnTo>
                <a:lnTo>
                  <a:pt x="91073" y="110526"/>
                </a:lnTo>
                <a:lnTo>
                  <a:pt x="91259" y="108097"/>
                </a:lnTo>
                <a:lnTo>
                  <a:pt x="91446" y="108097"/>
                </a:lnTo>
                <a:lnTo>
                  <a:pt x="91446" y="107854"/>
                </a:lnTo>
                <a:lnTo>
                  <a:pt x="91446" y="107125"/>
                </a:lnTo>
                <a:lnTo>
                  <a:pt x="91446" y="105425"/>
                </a:lnTo>
                <a:lnTo>
                  <a:pt x="91446" y="105182"/>
                </a:lnTo>
                <a:lnTo>
                  <a:pt x="91446" y="104939"/>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12" name="Shape 97" descr="Pennsylvania, 18 percent by 2021." title="Pennsylvania">
            <a:extLst>
              <a:ext uri="{FF2B5EF4-FFF2-40B4-BE49-F238E27FC236}">
                <a16:creationId xmlns:a16="http://schemas.microsoft.com/office/drawing/2014/main" id="{A3E39473-21F6-437D-BE0B-2C4A2B55F44B}"/>
              </a:ext>
            </a:extLst>
          </p:cNvPr>
          <p:cNvSpPr/>
          <p:nvPr/>
        </p:nvSpPr>
        <p:spPr>
          <a:xfrm>
            <a:off x="7928736" y="3426335"/>
            <a:ext cx="881193" cy="560812"/>
          </a:xfrm>
          <a:custGeom>
            <a:avLst/>
            <a:gdLst/>
            <a:ahLst/>
            <a:cxnLst/>
            <a:rect l="0" t="0" r="0" b="0"/>
            <a:pathLst>
              <a:path w="120000" h="120000" extrusionOk="0">
                <a:moveTo>
                  <a:pt x="78720" y="99449"/>
                </a:moveTo>
                <a:lnTo>
                  <a:pt x="80160" y="99082"/>
                </a:lnTo>
                <a:lnTo>
                  <a:pt x="80400" y="99082"/>
                </a:lnTo>
                <a:lnTo>
                  <a:pt x="82800" y="97981"/>
                </a:lnTo>
                <a:lnTo>
                  <a:pt x="83760" y="97614"/>
                </a:lnTo>
                <a:lnTo>
                  <a:pt x="86160" y="96880"/>
                </a:lnTo>
                <a:lnTo>
                  <a:pt x="86640" y="96513"/>
                </a:lnTo>
                <a:lnTo>
                  <a:pt x="87600" y="96513"/>
                </a:lnTo>
                <a:lnTo>
                  <a:pt x="88320" y="96513"/>
                </a:lnTo>
                <a:lnTo>
                  <a:pt x="93120" y="94678"/>
                </a:lnTo>
                <a:lnTo>
                  <a:pt x="93360" y="94678"/>
                </a:lnTo>
                <a:lnTo>
                  <a:pt x="95280" y="93944"/>
                </a:lnTo>
                <a:lnTo>
                  <a:pt x="97920" y="92844"/>
                </a:lnTo>
                <a:lnTo>
                  <a:pt x="100320" y="92110"/>
                </a:lnTo>
                <a:lnTo>
                  <a:pt x="102000" y="91376"/>
                </a:lnTo>
                <a:lnTo>
                  <a:pt x="102240" y="90275"/>
                </a:lnTo>
                <a:lnTo>
                  <a:pt x="105120" y="85871"/>
                </a:lnTo>
                <a:lnTo>
                  <a:pt x="105360" y="85871"/>
                </a:lnTo>
                <a:lnTo>
                  <a:pt x="106560" y="85504"/>
                </a:lnTo>
                <a:lnTo>
                  <a:pt x="108720" y="85871"/>
                </a:lnTo>
                <a:lnTo>
                  <a:pt x="109440" y="84770"/>
                </a:lnTo>
                <a:lnTo>
                  <a:pt x="111600" y="82935"/>
                </a:lnTo>
                <a:lnTo>
                  <a:pt x="112320" y="82201"/>
                </a:lnTo>
                <a:lnTo>
                  <a:pt x="112320" y="81834"/>
                </a:lnTo>
                <a:lnTo>
                  <a:pt x="113760" y="80733"/>
                </a:lnTo>
                <a:lnTo>
                  <a:pt x="113760" y="80366"/>
                </a:lnTo>
                <a:lnTo>
                  <a:pt x="113280" y="77798"/>
                </a:lnTo>
                <a:lnTo>
                  <a:pt x="114240" y="76330"/>
                </a:lnTo>
                <a:lnTo>
                  <a:pt x="114240" y="75596"/>
                </a:lnTo>
                <a:lnTo>
                  <a:pt x="115200" y="74128"/>
                </a:lnTo>
                <a:lnTo>
                  <a:pt x="115680" y="73761"/>
                </a:lnTo>
                <a:lnTo>
                  <a:pt x="117600" y="71559"/>
                </a:lnTo>
                <a:lnTo>
                  <a:pt x="118320" y="69724"/>
                </a:lnTo>
                <a:lnTo>
                  <a:pt x="119760" y="67889"/>
                </a:lnTo>
                <a:lnTo>
                  <a:pt x="116880" y="64587"/>
                </a:lnTo>
                <a:lnTo>
                  <a:pt x="115920" y="63119"/>
                </a:lnTo>
                <a:lnTo>
                  <a:pt x="114720" y="62018"/>
                </a:lnTo>
                <a:lnTo>
                  <a:pt x="114000" y="60550"/>
                </a:lnTo>
                <a:lnTo>
                  <a:pt x="109680" y="53944"/>
                </a:lnTo>
                <a:lnTo>
                  <a:pt x="108240" y="53944"/>
                </a:lnTo>
                <a:lnTo>
                  <a:pt x="108240" y="53211"/>
                </a:lnTo>
                <a:lnTo>
                  <a:pt x="108000" y="53211"/>
                </a:lnTo>
                <a:lnTo>
                  <a:pt x="107280" y="47706"/>
                </a:lnTo>
                <a:lnTo>
                  <a:pt x="109440" y="41467"/>
                </a:lnTo>
                <a:lnTo>
                  <a:pt x="107280" y="38532"/>
                </a:lnTo>
                <a:lnTo>
                  <a:pt x="107280" y="38165"/>
                </a:lnTo>
                <a:lnTo>
                  <a:pt x="108960" y="33761"/>
                </a:lnTo>
                <a:lnTo>
                  <a:pt x="109680" y="32293"/>
                </a:lnTo>
                <a:lnTo>
                  <a:pt x="108960" y="33027"/>
                </a:lnTo>
                <a:lnTo>
                  <a:pt x="110640" y="28990"/>
                </a:lnTo>
                <a:lnTo>
                  <a:pt x="110640" y="25688"/>
                </a:lnTo>
                <a:lnTo>
                  <a:pt x="112320" y="21284"/>
                </a:lnTo>
                <a:lnTo>
                  <a:pt x="113280" y="20550"/>
                </a:lnTo>
                <a:lnTo>
                  <a:pt x="113040" y="20183"/>
                </a:lnTo>
                <a:lnTo>
                  <a:pt x="111600" y="17981"/>
                </a:lnTo>
                <a:lnTo>
                  <a:pt x="109440" y="17981"/>
                </a:lnTo>
                <a:lnTo>
                  <a:pt x="106560" y="16513"/>
                </a:lnTo>
                <a:lnTo>
                  <a:pt x="104640" y="13577"/>
                </a:lnTo>
                <a:lnTo>
                  <a:pt x="105120" y="12477"/>
                </a:lnTo>
                <a:lnTo>
                  <a:pt x="104400" y="8073"/>
                </a:lnTo>
                <a:lnTo>
                  <a:pt x="101760" y="4403"/>
                </a:lnTo>
                <a:lnTo>
                  <a:pt x="101280" y="4036"/>
                </a:lnTo>
                <a:lnTo>
                  <a:pt x="99600" y="4403"/>
                </a:lnTo>
                <a:lnTo>
                  <a:pt x="96960" y="0"/>
                </a:lnTo>
                <a:lnTo>
                  <a:pt x="96720" y="0"/>
                </a:lnTo>
                <a:lnTo>
                  <a:pt x="94800" y="733"/>
                </a:lnTo>
                <a:lnTo>
                  <a:pt x="88800" y="2935"/>
                </a:lnTo>
                <a:lnTo>
                  <a:pt x="84960" y="4036"/>
                </a:lnTo>
                <a:lnTo>
                  <a:pt x="83040" y="4403"/>
                </a:lnTo>
                <a:lnTo>
                  <a:pt x="82800" y="4770"/>
                </a:lnTo>
                <a:lnTo>
                  <a:pt x="82080" y="4770"/>
                </a:lnTo>
                <a:lnTo>
                  <a:pt x="80400" y="5504"/>
                </a:lnTo>
                <a:lnTo>
                  <a:pt x="78000" y="6605"/>
                </a:lnTo>
                <a:lnTo>
                  <a:pt x="74640" y="7339"/>
                </a:lnTo>
                <a:lnTo>
                  <a:pt x="70080" y="8807"/>
                </a:lnTo>
                <a:lnTo>
                  <a:pt x="68400" y="9541"/>
                </a:lnTo>
                <a:lnTo>
                  <a:pt x="67680" y="9541"/>
                </a:lnTo>
                <a:lnTo>
                  <a:pt x="66720" y="9908"/>
                </a:lnTo>
                <a:lnTo>
                  <a:pt x="64800" y="10642"/>
                </a:lnTo>
                <a:lnTo>
                  <a:pt x="56880" y="13211"/>
                </a:lnTo>
                <a:lnTo>
                  <a:pt x="54720" y="13944"/>
                </a:lnTo>
                <a:lnTo>
                  <a:pt x="54480" y="13944"/>
                </a:lnTo>
                <a:lnTo>
                  <a:pt x="52800" y="14678"/>
                </a:lnTo>
                <a:lnTo>
                  <a:pt x="52080" y="14678"/>
                </a:lnTo>
                <a:lnTo>
                  <a:pt x="49200" y="15779"/>
                </a:lnTo>
                <a:lnTo>
                  <a:pt x="45120" y="16513"/>
                </a:lnTo>
                <a:lnTo>
                  <a:pt x="43440" y="17247"/>
                </a:lnTo>
                <a:lnTo>
                  <a:pt x="42480" y="17614"/>
                </a:lnTo>
                <a:lnTo>
                  <a:pt x="41520" y="17614"/>
                </a:lnTo>
                <a:lnTo>
                  <a:pt x="35760" y="19816"/>
                </a:lnTo>
                <a:lnTo>
                  <a:pt x="31200" y="20550"/>
                </a:lnTo>
                <a:lnTo>
                  <a:pt x="30240" y="21284"/>
                </a:lnTo>
                <a:lnTo>
                  <a:pt x="28800" y="21651"/>
                </a:lnTo>
                <a:lnTo>
                  <a:pt x="28560" y="21651"/>
                </a:lnTo>
                <a:lnTo>
                  <a:pt x="27600" y="21651"/>
                </a:lnTo>
                <a:lnTo>
                  <a:pt x="25200" y="22752"/>
                </a:lnTo>
                <a:lnTo>
                  <a:pt x="19920" y="24220"/>
                </a:lnTo>
                <a:lnTo>
                  <a:pt x="17280" y="25321"/>
                </a:lnTo>
                <a:lnTo>
                  <a:pt x="16080" y="25321"/>
                </a:lnTo>
                <a:lnTo>
                  <a:pt x="14160" y="25688"/>
                </a:lnTo>
                <a:lnTo>
                  <a:pt x="12960" y="15045"/>
                </a:lnTo>
                <a:lnTo>
                  <a:pt x="6240" y="22752"/>
                </a:lnTo>
                <a:lnTo>
                  <a:pt x="1200" y="29357"/>
                </a:lnTo>
                <a:lnTo>
                  <a:pt x="0" y="30458"/>
                </a:lnTo>
                <a:lnTo>
                  <a:pt x="480" y="34495"/>
                </a:lnTo>
                <a:lnTo>
                  <a:pt x="480" y="35596"/>
                </a:lnTo>
                <a:lnTo>
                  <a:pt x="1200" y="41100"/>
                </a:lnTo>
                <a:lnTo>
                  <a:pt x="1440" y="44036"/>
                </a:lnTo>
                <a:lnTo>
                  <a:pt x="2160" y="49174"/>
                </a:lnTo>
                <a:lnTo>
                  <a:pt x="2160" y="49541"/>
                </a:lnTo>
                <a:lnTo>
                  <a:pt x="2640" y="54311"/>
                </a:lnTo>
                <a:lnTo>
                  <a:pt x="3120" y="57247"/>
                </a:lnTo>
                <a:lnTo>
                  <a:pt x="3600" y="63486"/>
                </a:lnTo>
                <a:lnTo>
                  <a:pt x="3840" y="63853"/>
                </a:lnTo>
                <a:lnTo>
                  <a:pt x="4320" y="68990"/>
                </a:lnTo>
                <a:lnTo>
                  <a:pt x="4560" y="70091"/>
                </a:lnTo>
                <a:lnTo>
                  <a:pt x="4800" y="73027"/>
                </a:lnTo>
                <a:lnTo>
                  <a:pt x="4800" y="74128"/>
                </a:lnTo>
                <a:lnTo>
                  <a:pt x="4800" y="74495"/>
                </a:lnTo>
                <a:lnTo>
                  <a:pt x="5520" y="77064"/>
                </a:lnTo>
                <a:lnTo>
                  <a:pt x="5520" y="79633"/>
                </a:lnTo>
                <a:lnTo>
                  <a:pt x="5760" y="83302"/>
                </a:lnTo>
                <a:lnTo>
                  <a:pt x="5760" y="83669"/>
                </a:lnTo>
                <a:lnTo>
                  <a:pt x="6240" y="85504"/>
                </a:lnTo>
                <a:lnTo>
                  <a:pt x="6480" y="89541"/>
                </a:lnTo>
                <a:lnTo>
                  <a:pt x="6960" y="90275"/>
                </a:lnTo>
                <a:lnTo>
                  <a:pt x="6960" y="91376"/>
                </a:lnTo>
                <a:lnTo>
                  <a:pt x="7200" y="92477"/>
                </a:lnTo>
                <a:lnTo>
                  <a:pt x="7440" y="98715"/>
                </a:lnTo>
                <a:lnTo>
                  <a:pt x="7920" y="99082"/>
                </a:lnTo>
                <a:lnTo>
                  <a:pt x="8160" y="102018"/>
                </a:lnTo>
                <a:lnTo>
                  <a:pt x="8160" y="102752"/>
                </a:lnTo>
                <a:lnTo>
                  <a:pt x="8640" y="106055"/>
                </a:lnTo>
                <a:lnTo>
                  <a:pt x="8880" y="107889"/>
                </a:lnTo>
                <a:lnTo>
                  <a:pt x="8880" y="108623"/>
                </a:lnTo>
                <a:lnTo>
                  <a:pt x="8880" y="109724"/>
                </a:lnTo>
                <a:lnTo>
                  <a:pt x="9840" y="118532"/>
                </a:lnTo>
                <a:lnTo>
                  <a:pt x="9840" y="118899"/>
                </a:lnTo>
                <a:lnTo>
                  <a:pt x="10080" y="119633"/>
                </a:lnTo>
                <a:lnTo>
                  <a:pt x="10560" y="119633"/>
                </a:lnTo>
                <a:lnTo>
                  <a:pt x="12240" y="118899"/>
                </a:lnTo>
                <a:lnTo>
                  <a:pt x="12960" y="118899"/>
                </a:lnTo>
                <a:lnTo>
                  <a:pt x="12960" y="118532"/>
                </a:lnTo>
                <a:lnTo>
                  <a:pt x="21840" y="116330"/>
                </a:lnTo>
                <a:lnTo>
                  <a:pt x="22560" y="115963"/>
                </a:lnTo>
                <a:lnTo>
                  <a:pt x="23760" y="115229"/>
                </a:lnTo>
                <a:lnTo>
                  <a:pt x="24720" y="115229"/>
                </a:lnTo>
                <a:lnTo>
                  <a:pt x="28080" y="114495"/>
                </a:lnTo>
                <a:lnTo>
                  <a:pt x="28800" y="114495"/>
                </a:lnTo>
                <a:lnTo>
                  <a:pt x="30480" y="113761"/>
                </a:lnTo>
                <a:lnTo>
                  <a:pt x="31200" y="113761"/>
                </a:lnTo>
                <a:lnTo>
                  <a:pt x="31920" y="113394"/>
                </a:lnTo>
                <a:lnTo>
                  <a:pt x="32160" y="113394"/>
                </a:lnTo>
                <a:lnTo>
                  <a:pt x="38160" y="111926"/>
                </a:lnTo>
                <a:lnTo>
                  <a:pt x="38880" y="111192"/>
                </a:lnTo>
                <a:lnTo>
                  <a:pt x="41520" y="110825"/>
                </a:lnTo>
                <a:lnTo>
                  <a:pt x="42240" y="110458"/>
                </a:lnTo>
                <a:lnTo>
                  <a:pt x="42480" y="110458"/>
                </a:lnTo>
                <a:lnTo>
                  <a:pt x="43440" y="110458"/>
                </a:lnTo>
                <a:lnTo>
                  <a:pt x="48720" y="108623"/>
                </a:lnTo>
                <a:lnTo>
                  <a:pt x="49440" y="108256"/>
                </a:lnTo>
                <a:lnTo>
                  <a:pt x="51840" y="107889"/>
                </a:lnTo>
                <a:lnTo>
                  <a:pt x="52560" y="107155"/>
                </a:lnTo>
                <a:lnTo>
                  <a:pt x="54000" y="106788"/>
                </a:lnTo>
                <a:lnTo>
                  <a:pt x="54480" y="106788"/>
                </a:lnTo>
                <a:lnTo>
                  <a:pt x="57120" y="106055"/>
                </a:lnTo>
                <a:lnTo>
                  <a:pt x="59040" y="105321"/>
                </a:lnTo>
                <a:lnTo>
                  <a:pt x="68640" y="102752"/>
                </a:lnTo>
                <a:lnTo>
                  <a:pt x="69360" y="102752"/>
                </a:lnTo>
                <a:lnTo>
                  <a:pt x="69360" y="102018"/>
                </a:lnTo>
                <a:lnTo>
                  <a:pt x="70080" y="102018"/>
                </a:lnTo>
                <a:lnTo>
                  <a:pt x="72480" y="101651"/>
                </a:lnTo>
                <a:lnTo>
                  <a:pt x="74400" y="100550"/>
                </a:lnTo>
                <a:lnTo>
                  <a:pt x="77280" y="100183"/>
                </a:lnTo>
                <a:lnTo>
                  <a:pt x="78720" y="99449"/>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grpSp>
        <p:nvGrpSpPr>
          <p:cNvPr id="114" name="组合 1">
            <a:extLst>
              <a:ext uri="{FF2B5EF4-FFF2-40B4-BE49-F238E27FC236}">
                <a16:creationId xmlns:a16="http://schemas.microsoft.com/office/drawing/2014/main" id="{4268A59E-54E6-44C5-BC8B-D20D52073E3D}"/>
              </a:ext>
            </a:extLst>
          </p:cNvPr>
          <p:cNvGrpSpPr/>
          <p:nvPr/>
        </p:nvGrpSpPr>
        <p:grpSpPr>
          <a:xfrm>
            <a:off x="5914414" y="6265799"/>
            <a:ext cx="1214967" cy="280268"/>
            <a:chOff x="596900" y="2955925"/>
            <a:chExt cx="8175625" cy="1885950"/>
          </a:xfrm>
        </p:grpSpPr>
        <p:grpSp>
          <p:nvGrpSpPr>
            <p:cNvPr id="116" name="Group 4">
              <a:extLst>
                <a:ext uri="{FF2B5EF4-FFF2-40B4-BE49-F238E27FC236}">
                  <a16:creationId xmlns:a16="http://schemas.microsoft.com/office/drawing/2014/main" id="{1E2E0305-DE32-4164-85E7-5DC26901A675}"/>
                </a:ext>
              </a:extLst>
            </p:cNvPr>
            <p:cNvGrpSpPr>
              <a:grpSpLocks/>
            </p:cNvGrpSpPr>
            <p:nvPr/>
          </p:nvGrpSpPr>
          <p:grpSpPr bwMode="auto">
            <a:xfrm>
              <a:off x="596900" y="2955925"/>
              <a:ext cx="8175625" cy="1885950"/>
              <a:chOff x="376" y="1862"/>
              <a:chExt cx="5150" cy="1188"/>
            </a:xfrm>
          </p:grpSpPr>
          <p:sp>
            <p:nvSpPr>
              <p:cNvPr id="118" name="Freeform 5">
                <a:extLst>
                  <a:ext uri="{FF2B5EF4-FFF2-40B4-BE49-F238E27FC236}">
                    <a16:creationId xmlns:a16="http://schemas.microsoft.com/office/drawing/2014/main" id="{7D6F7E9E-D947-44F7-8921-A1BD2C6B3C14}"/>
                  </a:ext>
                </a:extLst>
              </p:cNvPr>
              <p:cNvSpPr>
                <a:spLocks/>
              </p:cNvSpPr>
              <p:nvPr/>
            </p:nvSpPr>
            <p:spPr bwMode="auto">
              <a:xfrm>
                <a:off x="1655" y="1862"/>
                <a:ext cx="3142" cy="1188"/>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19" name="Freeform 6">
                <a:extLst>
                  <a:ext uri="{FF2B5EF4-FFF2-40B4-BE49-F238E27FC236}">
                    <a16:creationId xmlns:a16="http://schemas.microsoft.com/office/drawing/2014/main" id="{0DA4F412-F909-4471-8122-C7F8C275FAC2}"/>
                  </a:ext>
                </a:extLst>
              </p:cNvPr>
              <p:cNvSpPr>
                <a:spLocks/>
              </p:cNvSpPr>
              <p:nvPr/>
            </p:nvSpPr>
            <p:spPr bwMode="auto">
              <a:xfrm>
                <a:off x="376" y="2632"/>
                <a:ext cx="203" cy="142"/>
              </a:xfrm>
              <a:custGeom>
                <a:avLst/>
                <a:gdLst>
                  <a:gd name="T0" fmla="*/ 960 w 1015"/>
                  <a:gd name="T1" fmla="*/ 119 h 714"/>
                  <a:gd name="T2" fmla="*/ 813 w 1015"/>
                  <a:gd name="T3" fmla="*/ 0 h 714"/>
                  <a:gd name="T4" fmla="*/ 640 w 1015"/>
                  <a:gd name="T5" fmla="*/ 74 h 714"/>
                  <a:gd name="T6" fmla="*/ 530 w 1015"/>
                  <a:gd name="T7" fmla="*/ 83 h 714"/>
                  <a:gd name="T8" fmla="*/ 402 w 1015"/>
                  <a:gd name="T9" fmla="*/ 19 h 714"/>
                  <a:gd name="T10" fmla="*/ 265 w 1015"/>
                  <a:gd name="T11" fmla="*/ 64 h 714"/>
                  <a:gd name="T12" fmla="*/ 128 w 1015"/>
                  <a:gd name="T13" fmla="*/ 92 h 714"/>
                  <a:gd name="T14" fmla="*/ 82 w 1015"/>
                  <a:gd name="T15" fmla="*/ 266 h 714"/>
                  <a:gd name="T16" fmla="*/ 0 w 1015"/>
                  <a:gd name="T17" fmla="*/ 421 h 714"/>
                  <a:gd name="T18" fmla="*/ 146 w 1015"/>
                  <a:gd name="T19" fmla="*/ 522 h 714"/>
                  <a:gd name="T20" fmla="*/ 292 w 1015"/>
                  <a:gd name="T21" fmla="*/ 604 h 714"/>
                  <a:gd name="T22" fmla="*/ 429 w 1015"/>
                  <a:gd name="T23" fmla="*/ 659 h 714"/>
                  <a:gd name="T24" fmla="*/ 512 w 1015"/>
                  <a:gd name="T25" fmla="*/ 714 h 714"/>
                  <a:gd name="T26" fmla="*/ 695 w 1015"/>
                  <a:gd name="T27" fmla="*/ 659 h 714"/>
                  <a:gd name="T28" fmla="*/ 859 w 1015"/>
                  <a:gd name="T29" fmla="*/ 512 h 714"/>
                  <a:gd name="T30" fmla="*/ 941 w 1015"/>
                  <a:gd name="T31" fmla="*/ 421 h 714"/>
                  <a:gd name="T32" fmla="*/ 1015 w 1015"/>
                  <a:gd name="T33" fmla="*/ 330 h 714"/>
                  <a:gd name="T34" fmla="*/ 960 w 1015"/>
                  <a:gd name="T35" fmla="*/ 119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5" h="714">
                    <a:moveTo>
                      <a:pt x="960" y="119"/>
                    </a:moveTo>
                    <a:lnTo>
                      <a:pt x="813" y="0"/>
                    </a:lnTo>
                    <a:lnTo>
                      <a:pt x="640" y="74"/>
                    </a:lnTo>
                    <a:lnTo>
                      <a:pt x="530" y="83"/>
                    </a:lnTo>
                    <a:lnTo>
                      <a:pt x="402" y="19"/>
                    </a:lnTo>
                    <a:lnTo>
                      <a:pt x="265" y="64"/>
                    </a:lnTo>
                    <a:lnTo>
                      <a:pt x="128" y="92"/>
                    </a:lnTo>
                    <a:lnTo>
                      <a:pt x="82" y="266"/>
                    </a:lnTo>
                    <a:lnTo>
                      <a:pt x="0" y="421"/>
                    </a:lnTo>
                    <a:lnTo>
                      <a:pt x="146" y="522"/>
                    </a:lnTo>
                    <a:lnTo>
                      <a:pt x="292" y="604"/>
                    </a:lnTo>
                    <a:lnTo>
                      <a:pt x="429" y="659"/>
                    </a:lnTo>
                    <a:lnTo>
                      <a:pt x="512" y="714"/>
                    </a:lnTo>
                    <a:lnTo>
                      <a:pt x="695" y="659"/>
                    </a:lnTo>
                    <a:lnTo>
                      <a:pt x="859" y="512"/>
                    </a:lnTo>
                    <a:lnTo>
                      <a:pt x="941" y="421"/>
                    </a:lnTo>
                    <a:lnTo>
                      <a:pt x="1015" y="330"/>
                    </a:lnTo>
                    <a:lnTo>
                      <a:pt x="960" y="119"/>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0" name="Freeform 7">
                <a:extLst>
                  <a:ext uri="{FF2B5EF4-FFF2-40B4-BE49-F238E27FC236}">
                    <a16:creationId xmlns:a16="http://schemas.microsoft.com/office/drawing/2014/main" id="{2CFCD799-62D5-4C09-A950-BD25D4058262}"/>
                  </a:ext>
                </a:extLst>
              </p:cNvPr>
              <p:cNvSpPr>
                <a:spLocks/>
              </p:cNvSpPr>
              <p:nvPr/>
            </p:nvSpPr>
            <p:spPr bwMode="auto">
              <a:xfrm>
                <a:off x="4823" y="2544"/>
                <a:ext cx="599" cy="179"/>
              </a:xfrm>
              <a:custGeom>
                <a:avLst/>
                <a:gdLst>
                  <a:gd name="T0" fmla="*/ 1193 w 2997"/>
                  <a:gd name="T1" fmla="*/ 183 h 896"/>
                  <a:gd name="T2" fmla="*/ 1035 w 2997"/>
                  <a:gd name="T3" fmla="*/ 193 h 896"/>
                  <a:gd name="T4" fmla="*/ 914 w 2997"/>
                  <a:gd name="T5" fmla="*/ 289 h 896"/>
                  <a:gd name="T6" fmla="*/ 727 w 2997"/>
                  <a:gd name="T7" fmla="*/ 308 h 896"/>
                  <a:gd name="T8" fmla="*/ 587 w 2997"/>
                  <a:gd name="T9" fmla="*/ 385 h 896"/>
                  <a:gd name="T10" fmla="*/ 457 w 2997"/>
                  <a:gd name="T11" fmla="*/ 443 h 896"/>
                  <a:gd name="T12" fmla="*/ 298 w 2997"/>
                  <a:gd name="T13" fmla="*/ 482 h 896"/>
                  <a:gd name="T14" fmla="*/ 121 w 2997"/>
                  <a:gd name="T15" fmla="*/ 443 h 896"/>
                  <a:gd name="T16" fmla="*/ 0 w 2997"/>
                  <a:gd name="T17" fmla="*/ 453 h 896"/>
                  <a:gd name="T18" fmla="*/ 0 w 2997"/>
                  <a:gd name="T19" fmla="*/ 568 h 896"/>
                  <a:gd name="T20" fmla="*/ 19 w 2997"/>
                  <a:gd name="T21" fmla="*/ 674 h 896"/>
                  <a:gd name="T22" fmla="*/ 112 w 2997"/>
                  <a:gd name="T23" fmla="*/ 761 h 896"/>
                  <a:gd name="T24" fmla="*/ 177 w 2997"/>
                  <a:gd name="T25" fmla="*/ 819 h 896"/>
                  <a:gd name="T26" fmla="*/ 297 w 2997"/>
                  <a:gd name="T27" fmla="*/ 823 h 896"/>
                  <a:gd name="T28" fmla="*/ 438 w 2997"/>
                  <a:gd name="T29" fmla="*/ 896 h 896"/>
                  <a:gd name="T30" fmla="*/ 578 w 2997"/>
                  <a:gd name="T31" fmla="*/ 848 h 896"/>
                  <a:gd name="T32" fmla="*/ 746 w 2997"/>
                  <a:gd name="T33" fmla="*/ 771 h 896"/>
                  <a:gd name="T34" fmla="*/ 951 w 2997"/>
                  <a:gd name="T35" fmla="*/ 751 h 896"/>
                  <a:gd name="T36" fmla="*/ 1100 w 2997"/>
                  <a:gd name="T37" fmla="*/ 742 h 896"/>
                  <a:gd name="T38" fmla="*/ 1268 w 2997"/>
                  <a:gd name="T39" fmla="*/ 819 h 896"/>
                  <a:gd name="T40" fmla="*/ 1398 w 2997"/>
                  <a:gd name="T41" fmla="*/ 761 h 896"/>
                  <a:gd name="T42" fmla="*/ 1538 w 2997"/>
                  <a:gd name="T43" fmla="*/ 722 h 896"/>
                  <a:gd name="T44" fmla="*/ 1669 w 2997"/>
                  <a:gd name="T45" fmla="*/ 568 h 896"/>
                  <a:gd name="T46" fmla="*/ 1808 w 2997"/>
                  <a:gd name="T47" fmla="*/ 568 h 896"/>
                  <a:gd name="T48" fmla="*/ 1967 w 2997"/>
                  <a:gd name="T49" fmla="*/ 559 h 896"/>
                  <a:gd name="T50" fmla="*/ 2023 w 2997"/>
                  <a:gd name="T51" fmla="*/ 482 h 896"/>
                  <a:gd name="T52" fmla="*/ 2023 w 2997"/>
                  <a:gd name="T53" fmla="*/ 385 h 896"/>
                  <a:gd name="T54" fmla="*/ 2153 w 2997"/>
                  <a:gd name="T55" fmla="*/ 356 h 896"/>
                  <a:gd name="T56" fmla="*/ 2265 w 2997"/>
                  <a:gd name="T57" fmla="*/ 395 h 896"/>
                  <a:gd name="T58" fmla="*/ 2331 w 2997"/>
                  <a:gd name="T59" fmla="*/ 491 h 896"/>
                  <a:gd name="T60" fmla="*/ 2442 w 2997"/>
                  <a:gd name="T61" fmla="*/ 395 h 896"/>
                  <a:gd name="T62" fmla="*/ 2545 w 2997"/>
                  <a:gd name="T63" fmla="*/ 356 h 896"/>
                  <a:gd name="T64" fmla="*/ 2625 w 2997"/>
                  <a:gd name="T65" fmla="*/ 403 h 896"/>
                  <a:gd name="T66" fmla="*/ 2655 w 2997"/>
                  <a:gd name="T67" fmla="*/ 325 h 896"/>
                  <a:gd name="T68" fmla="*/ 2759 w 2997"/>
                  <a:gd name="T69" fmla="*/ 289 h 896"/>
                  <a:gd name="T70" fmla="*/ 2787 w 2997"/>
                  <a:gd name="T71" fmla="*/ 397 h 896"/>
                  <a:gd name="T72" fmla="*/ 2997 w 2997"/>
                  <a:gd name="T73" fmla="*/ 349 h 896"/>
                  <a:gd name="T74" fmla="*/ 2895 w 2997"/>
                  <a:gd name="T75" fmla="*/ 163 h 896"/>
                  <a:gd name="T76" fmla="*/ 2715 w 2997"/>
                  <a:gd name="T77" fmla="*/ 223 h 896"/>
                  <a:gd name="T78" fmla="*/ 2545 w 2997"/>
                  <a:gd name="T79" fmla="*/ 144 h 896"/>
                  <a:gd name="T80" fmla="*/ 2386 w 2997"/>
                  <a:gd name="T81" fmla="*/ 154 h 896"/>
                  <a:gd name="T82" fmla="*/ 2284 w 2997"/>
                  <a:gd name="T83" fmla="*/ 87 h 896"/>
                  <a:gd name="T84" fmla="*/ 2023 w 2997"/>
                  <a:gd name="T85" fmla="*/ 29 h 896"/>
                  <a:gd name="T86" fmla="*/ 1827 w 2997"/>
                  <a:gd name="T87" fmla="*/ 10 h 896"/>
                  <a:gd name="T88" fmla="*/ 1585 w 2997"/>
                  <a:gd name="T89" fmla="*/ 0 h 896"/>
                  <a:gd name="T90" fmla="*/ 1380 w 2997"/>
                  <a:gd name="T91" fmla="*/ 19 h 896"/>
                  <a:gd name="T92" fmla="*/ 1296 w 2997"/>
                  <a:gd name="T93" fmla="*/ 116 h 896"/>
                  <a:gd name="T94" fmla="*/ 1193 w 2997"/>
                  <a:gd name="T95" fmla="*/ 183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97" h="896">
                    <a:moveTo>
                      <a:pt x="1193" y="183"/>
                    </a:moveTo>
                    <a:lnTo>
                      <a:pt x="1035" y="193"/>
                    </a:lnTo>
                    <a:lnTo>
                      <a:pt x="914" y="289"/>
                    </a:lnTo>
                    <a:lnTo>
                      <a:pt x="727" y="308"/>
                    </a:lnTo>
                    <a:lnTo>
                      <a:pt x="587" y="385"/>
                    </a:lnTo>
                    <a:lnTo>
                      <a:pt x="457" y="443"/>
                    </a:lnTo>
                    <a:lnTo>
                      <a:pt x="298" y="482"/>
                    </a:lnTo>
                    <a:lnTo>
                      <a:pt x="121" y="443"/>
                    </a:lnTo>
                    <a:lnTo>
                      <a:pt x="0" y="453"/>
                    </a:lnTo>
                    <a:lnTo>
                      <a:pt x="0" y="568"/>
                    </a:lnTo>
                    <a:lnTo>
                      <a:pt x="19" y="674"/>
                    </a:lnTo>
                    <a:lnTo>
                      <a:pt x="112" y="761"/>
                    </a:lnTo>
                    <a:lnTo>
                      <a:pt x="177" y="819"/>
                    </a:lnTo>
                    <a:lnTo>
                      <a:pt x="297" y="823"/>
                    </a:lnTo>
                    <a:lnTo>
                      <a:pt x="438" y="896"/>
                    </a:lnTo>
                    <a:lnTo>
                      <a:pt x="578" y="848"/>
                    </a:lnTo>
                    <a:lnTo>
                      <a:pt x="746" y="771"/>
                    </a:lnTo>
                    <a:lnTo>
                      <a:pt x="951" y="751"/>
                    </a:lnTo>
                    <a:lnTo>
                      <a:pt x="1100" y="742"/>
                    </a:lnTo>
                    <a:lnTo>
                      <a:pt x="1268" y="819"/>
                    </a:lnTo>
                    <a:lnTo>
                      <a:pt x="1398" y="761"/>
                    </a:lnTo>
                    <a:lnTo>
                      <a:pt x="1538" y="722"/>
                    </a:lnTo>
                    <a:lnTo>
                      <a:pt x="1669" y="568"/>
                    </a:lnTo>
                    <a:lnTo>
                      <a:pt x="1808" y="568"/>
                    </a:lnTo>
                    <a:lnTo>
                      <a:pt x="1967" y="559"/>
                    </a:lnTo>
                    <a:lnTo>
                      <a:pt x="2023" y="482"/>
                    </a:lnTo>
                    <a:lnTo>
                      <a:pt x="2023" y="385"/>
                    </a:lnTo>
                    <a:lnTo>
                      <a:pt x="2153" y="356"/>
                    </a:lnTo>
                    <a:lnTo>
                      <a:pt x="2265" y="395"/>
                    </a:lnTo>
                    <a:lnTo>
                      <a:pt x="2331" y="491"/>
                    </a:lnTo>
                    <a:lnTo>
                      <a:pt x="2442" y="395"/>
                    </a:lnTo>
                    <a:lnTo>
                      <a:pt x="2545" y="356"/>
                    </a:lnTo>
                    <a:lnTo>
                      <a:pt x="2625" y="403"/>
                    </a:lnTo>
                    <a:lnTo>
                      <a:pt x="2655" y="325"/>
                    </a:lnTo>
                    <a:lnTo>
                      <a:pt x="2759" y="289"/>
                    </a:lnTo>
                    <a:lnTo>
                      <a:pt x="2787" y="397"/>
                    </a:lnTo>
                    <a:lnTo>
                      <a:pt x="2997" y="349"/>
                    </a:lnTo>
                    <a:lnTo>
                      <a:pt x="2895" y="163"/>
                    </a:lnTo>
                    <a:lnTo>
                      <a:pt x="2715" y="223"/>
                    </a:lnTo>
                    <a:lnTo>
                      <a:pt x="2545" y="144"/>
                    </a:lnTo>
                    <a:lnTo>
                      <a:pt x="2386" y="154"/>
                    </a:lnTo>
                    <a:lnTo>
                      <a:pt x="2284" y="87"/>
                    </a:lnTo>
                    <a:lnTo>
                      <a:pt x="2023" y="29"/>
                    </a:lnTo>
                    <a:lnTo>
                      <a:pt x="1827" y="10"/>
                    </a:lnTo>
                    <a:lnTo>
                      <a:pt x="1585" y="0"/>
                    </a:lnTo>
                    <a:lnTo>
                      <a:pt x="1380" y="19"/>
                    </a:lnTo>
                    <a:lnTo>
                      <a:pt x="1296" y="116"/>
                    </a:lnTo>
                    <a:lnTo>
                      <a:pt x="1193" y="183"/>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1" name="Freeform 8">
                <a:extLst>
                  <a:ext uri="{FF2B5EF4-FFF2-40B4-BE49-F238E27FC236}">
                    <a16:creationId xmlns:a16="http://schemas.microsoft.com/office/drawing/2014/main" id="{A9ACFC29-472E-4EF0-873C-830DF290CA99}"/>
                  </a:ext>
                </a:extLst>
              </p:cNvPr>
              <p:cNvSpPr>
                <a:spLocks/>
              </p:cNvSpPr>
              <p:nvPr/>
            </p:nvSpPr>
            <p:spPr bwMode="auto">
              <a:xfrm>
                <a:off x="5296" y="2170"/>
                <a:ext cx="180" cy="141"/>
              </a:xfrm>
              <a:custGeom>
                <a:avLst/>
                <a:gdLst>
                  <a:gd name="T0" fmla="*/ 483 w 900"/>
                  <a:gd name="T1" fmla="*/ 114 h 709"/>
                  <a:gd name="T2" fmla="*/ 386 w 900"/>
                  <a:gd name="T3" fmla="*/ 138 h 709"/>
                  <a:gd name="T4" fmla="*/ 306 w 900"/>
                  <a:gd name="T5" fmla="*/ 122 h 709"/>
                  <a:gd name="T6" fmla="*/ 241 w 900"/>
                  <a:gd name="T7" fmla="*/ 162 h 709"/>
                  <a:gd name="T8" fmla="*/ 193 w 900"/>
                  <a:gd name="T9" fmla="*/ 106 h 709"/>
                  <a:gd name="T10" fmla="*/ 126 w 900"/>
                  <a:gd name="T11" fmla="*/ 78 h 709"/>
                  <a:gd name="T12" fmla="*/ 24 w 900"/>
                  <a:gd name="T13" fmla="*/ 0 h 709"/>
                  <a:gd name="T14" fmla="*/ 0 w 900"/>
                  <a:gd name="T15" fmla="*/ 57 h 709"/>
                  <a:gd name="T16" fmla="*/ 80 w 900"/>
                  <a:gd name="T17" fmla="*/ 218 h 709"/>
                  <a:gd name="T18" fmla="*/ 161 w 900"/>
                  <a:gd name="T19" fmla="*/ 315 h 709"/>
                  <a:gd name="T20" fmla="*/ 225 w 900"/>
                  <a:gd name="T21" fmla="*/ 460 h 709"/>
                  <a:gd name="T22" fmla="*/ 298 w 900"/>
                  <a:gd name="T23" fmla="*/ 524 h 709"/>
                  <a:gd name="T24" fmla="*/ 370 w 900"/>
                  <a:gd name="T25" fmla="*/ 612 h 709"/>
                  <a:gd name="T26" fmla="*/ 467 w 900"/>
                  <a:gd name="T27" fmla="*/ 709 h 709"/>
                  <a:gd name="T28" fmla="*/ 555 w 900"/>
                  <a:gd name="T29" fmla="*/ 645 h 709"/>
                  <a:gd name="T30" fmla="*/ 531 w 900"/>
                  <a:gd name="T31" fmla="*/ 540 h 709"/>
                  <a:gd name="T32" fmla="*/ 390 w 900"/>
                  <a:gd name="T33" fmla="*/ 462 h 709"/>
                  <a:gd name="T34" fmla="*/ 378 w 900"/>
                  <a:gd name="T35" fmla="*/ 378 h 709"/>
                  <a:gd name="T36" fmla="*/ 468 w 900"/>
                  <a:gd name="T37" fmla="*/ 372 h 709"/>
                  <a:gd name="T38" fmla="*/ 578 w 900"/>
                  <a:gd name="T39" fmla="*/ 394 h 709"/>
                  <a:gd name="T40" fmla="*/ 620 w 900"/>
                  <a:gd name="T41" fmla="*/ 532 h 709"/>
                  <a:gd name="T42" fmla="*/ 696 w 900"/>
                  <a:gd name="T43" fmla="*/ 498 h 709"/>
                  <a:gd name="T44" fmla="*/ 774 w 900"/>
                  <a:gd name="T45" fmla="*/ 564 h 709"/>
                  <a:gd name="T46" fmla="*/ 805 w 900"/>
                  <a:gd name="T47" fmla="*/ 492 h 709"/>
                  <a:gd name="T48" fmla="*/ 774 w 900"/>
                  <a:gd name="T49" fmla="*/ 396 h 709"/>
                  <a:gd name="T50" fmla="*/ 900 w 900"/>
                  <a:gd name="T51" fmla="*/ 426 h 709"/>
                  <a:gd name="T52" fmla="*/ 877 w 900"/>
                  <a:gd name="T53" fmla="*/ 307 h 709"/>
                  <a:gd name="T54" fmla="*/ 837 w 900"/>
                  <a:gd name="T55" fmla="*/ 250 h 709"/>
                  <a:gd name="T56" fmla="*/ 774 w 900"/>
                  <a:gd name="T57" fmla="*/ 246 h 709"/>
                  <a:gd name="T58" fmla="*/ 714 w 900"/>
                  <a:gd name="T59" fmla="*/ 186 h 709"/>
                  <a:gd name="T60" fmla="*/ 595 w 900"/>
                  <a:gd name="T61" fmla="*/ 130 h 709"/>
                  <a:gd name="T62" fmla="*/ 483 w 900"/>
                  <a:gd name="T63" fmla="*/ 11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0" h="709">
                    <a:moveTo>
                      <a:pt x="483" y="114"/>
                    </a:moveTo>
                    <a:lnTo>
                      <a:pt x="386" y="138"/>
                    </a:lnTo>
                    <a:lnTo>
                      <a:pt x="306" y="122"/>
                    </a:lnTo>
                    <a:lnTo>
                      <a:pt x="241" y="162"/>
                    </a:lnTo>
                    <a:lnTo>
                      <a:pt x="193" y="106"/>
                    </a:lnTo>
                    <a:lnTo>
                      <a:pt x="126" y="78"/>
                    </a:lnTo>
                    <a:lnTo>
                      <a:pt x="24" y="0"/>
                    </a:lnTo>
                    <a:lnTo>
                      <a:pt x="0" y="57"/>
                    </a:lnTo>
                    <a:lnTo>
                      <a:pt x="80" y="218"/>
                    </a:lnTo>
                    <a:lnTo>
                      <a:pt x="161" y="315"/>
                    </a:lnTo>
                    <a:lnTo>
                      <a:pt x="225" y="460"/>
                    </a:lnTo>
                    <a:lnTo>
                      <a:pt x="298" y="524"/>
                    </a:lnTo>
                    <a:lnTo>
                      <a:pt x="370" y="612"/>
                    </a:lnTo>
                    <a:lnTo>
                      <a:pt x="467" y="709"/>
                    </a:lnTo>
                    <a:lnTo>
                      <a:pt x="555" y="645"/>
                    </a:lnTo>
                    <a:lnTo>
                      <a:pt x="531" y="540"/>
                    </a:lnTo>
                    <a:lnTo>
                      <a:pt x="390" y="462"/>
                    </a:lnTo>
                    <a:lnTo>
                      <a:pt x="378" y="378"/>
                    </a:lnTo>
                    <a:lnTo>
                      <a:pt x="468" y="372"/>
                    </a:lnTo>
                    <a:lnTo>
                      <a:pt x="578" y="394"/>
                    </a:lnTo>
                    <a:lnTo>
                      <a:pt x="620" y="532"/>
                    </a:lnTo>
                    <a:lnTo>
                      <a:pt x="696" y="498"/>
                    </a:lnTo>
                    <a:lnTo>
                      <a:pt x="774" y="564"/>
                    </a:lnTo>
                    <a:lnTo>
                      <a:pt x="805" y="492"/>
                    </a:lnTo>
                    <a:lnTo>
                      <a:pt x="774" y="396"/>
                    </a:lnTo>
                    <a:lnTo>
                      <a:pt x="900" y="426"/>
                    </a:lnTo>
                    <a:lnTo>
                      <a:pt x="877" y="307"/>
                    </a:lnTo>
                    <a:lnTo>
                      <a:pt x="837" y="250"/>
                    </a:lnTo>
                    <a:lnTo>
                      <a:pt x="774" y="246"/>
                    </a:lnTo>
                    <a:lnTo>
                      <a:pt x="714" y="186"/>
                    </a:lnTo>
                    <a:lnTo>
                      <a:pt x="595" y="130"/>
                    </a:lnTo>
                    <a:lnTo>
                      <a:pt x="483" y="114"/>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2" name="Freeform 9">
                <a:extLst>
                  <a:ext uri="{FF2B5EF4-FFF2-40B4-BE49-F238E27FC236}">
                    <a16:creationId xmlns:a16="http://schemas.microsoft.com/office/drawing/2014/main" id="{46B477E0-3CA6-4216-8501-85470FB393D7}"/>
                  </a:ext>
                </a:extLst>
              </p:cNvPr>
              <p:cNvSpPr>
                <a:spLocks/>
              </p:cNvSpPr>
              <p:nvPr/>
            </p:nvSpPr>
            <p:spPr bwMode="auto">
              <a:xfrm>
                <a:off x="5300" y="2235"/>
                <a:ext cx="18" cy="37"/>
              </a:xfrm>
              <a:custGeom>
                <a:avLst/>
                <a:gdLst>
                  <a:gd name="T0" fmla="*/ 69 w 89"/>
                  <a:gd name="T1" fmla="*/ 0 h 183"/>
                  <a:gd name="T2" fmla="*/ 0 w 89"/>
                  <a:gd name="T3" fmla="*/ 32 h 183"/>
                  <a:gd name="T4" fmla="*/ 0 w 89"/>
                  <a:gd name="T5" fmla="*/ 134 h 183"/>
                  <a:gd name="T6" fmla="*/ 48 w 89"/>
                  <a:gd name="T7" fmla="*/ 183 h 183"/>
                  <a:gd name="T8" fmla="*/ 89 w 89"/>
                  <a:gd name="T9" fmla="*/ 110 h 183"/>
                  <a:gd name="T10" fmla="*/ 69 w 89"/>
                  <a:gd name="T11" fmla="*/ 0 h 183"/>
                </a:gdLst>
                <a:ahLst/>
                <a:cxnLst>
                  <a:cxn ang="0">
                    <a:pos x="T0" y="T1"/>
                  </a:cxn>
                  <a:cxn ang="0">
                    <a:pos x="T2" y="T3"/>
                  </a:cxn>
                  <a:cxn ang="0">
                    <a:pos x="T4" y="T5"/>
                  </a:cxn>
                  <a:cxn ang="0">
                    <a:pos x="T6" y="T7"/>
                  </a:cxn>
                  <a:cxn ang="0">
                    <a:pos x="T8" y="T9"/>
                  </a:cxn>
                  <a:cxn ang="0">
                    <a:pos x="T10" y="T11"/>
                  </a:cxn>
                </a:cxnLst>
                <a:rect l="0" t="0" r="r" b="b"/>
                <a:pathLst>
                  <a:path w="89" h="183">
                    <a:moveTo>
                      <a:pt x="69" y="0"/>
                    </a:moveTo>
                    <a:lnTo>
                      <a:pt x="0" y="32"/>
                    </a:lnTo>
                    <a:lnTo>
                      <a:pt x="0" y="134"/>
                    </a:lnTo>
                    <a:lnTo>
                      <a:pt x="48" y="183"/>
                    </a:lnTo>
                    <a:lnTo>
                      <a:pt x="89" y="110"/>
                    </a:lnTo>
                    <a:lnTo>
                      <a:pt x="69"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3" name="Freeform 10">
                <a:extLst>
                  <a:ext uri="{FF2B5EF4-FFF2-40B4-BE49-F238E27FC236}">
                    <a16:creationId xmlns:a16="http://schemas.microsoft.com/office/drawing/2014/main" id="{3CD3C252-775B-404E-9C3D-069E1A561374}"/>
                  </a:ext>
                </a:extLst>
              </p:cNvPr>
              <p:cNvSpPr>
                <a:spLocks/>
              </p:cNvSpPr>
              <p:nvPr/>
            </p:nvSpPr>
            <p:spPr bwMode="auto">
              <a:xfrm>
                <a:off x="5440" y="2176"/>
                <a:ext cx="30" cy="23"/>
              </a:xfrm>
              <a:custGeom>
                <a:avLst/>
                <a:gdLst>
                  <a:gd name="T0" fmla="*/ 96 w 152"/>
                  <a:gd name="T1" fmla="*/ 0 h 116"/>
                  <a:gd name="T2" fmla="*/ 33 w 152"/>
                  <a:gd name="T3" fmla="*/ 0 h 116"/>
                  <a:gd name="T4" fmla="*/ 0 w 152"/>
                  <a:gd name="T5" fmla="*/ 36 h 116"/>
                  <a:gd name="T6" fmla="*/ 33 w 152"/>
                  <a:gd name="T7" fmla="*/ 102 h 116"/>
                  <a:gd name="T8" fmla="*/ 80 w 152"/>
                  <a:gd name="T9" fmla="*/ 116 h 116"/>
                  <a:gd name="T10" fmla="*/ 152 w 152"/>
                  <a:gd name="T11" fmla="*/ 104 h 116"/>
                  <a:gd name="T12" fmla="*/ 152 w 152"/>
                  <a:gd name="T13" fmla="*/ 56 h 116"/>
                  <a:gd name="T14" fmla="*/ 96 w 152"/>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6">
                    <a:moveTo>
                      <a:pt x="96" y="0"/>
                    </a:moveTo>
                    <a:lnTo>
                      <a:pt x="33" y="0"/>
                    </a:lnTo>
                    <a:lnTo>
                      <a:pt x="0" y="36"/>
                    </a:lnTo>
                    <a:lnTo>
                      <a:pt x="33" y="102"/>
                    </a:lnTo>
                    <a:lnTo>
                      <a:pt x="80" y="116"/>
                    </a:lnTo>
                    <a:lnTo>
                      <a:pt x="152" y="104"/>
                    </a:lnTo>
                    <a:lnTo>
                      <a:pt x="152" y="56"/>
                    </a:lnTo>
                    <a:lnTo>
                      <a:pt x="96"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sp>
            <p:nvSpPr>
              <p:cNvPr id="124" name="Freeform 11">
                <a:extLst>
                  <a:ext uri="{FF2B5EF4-FFF2-40B4-BE49-F238E27FC236}">
                    <a16:creationId xmlns:a16="http://schemas.microsoft.com/office/drawing/2014/main" id="{A623E7B3-1F98-43E5-A450-C558ED7CB5DC}"/>
                  </a:ext>
                </a:extLst>
              </p:cNvPr>
              <p:cNvSpPr>
                <a:spLocks/>
              </p:cNvSpPr>
              <p:nvPr/>
            </p:nvSpPr>
            <p:spPr bwMode="auto">
              <a:xfrm>
                <a:off x="5497" y="2214"/>
                <a:ext cx="29" cy="34"/>
              </a:xfrm>
              <a:custGeom>
                <a:avLst/>
                <a:gdLst>
                  <a:gd name="T0" fmla="*/ 106 w 148"/>
                  <a:gd name="T1" fmla="*/ 0 h 170"/>
                  <a:gd name="T2" fmla="*/ 37 w 148"/>
                  <a:gd name="T3" fmla="*/ 32 h 170"/>
                  <a:gd name="T4" fmla="*/ 0 w 148"/>
                  <a:gd name="T5" fmla="*/ 74 h 170"/>
                  <a:gd name="T6" fmla="*/ 37 w 148"/>
                  <a:gd name="T7" fmla="*/ 134 h 170"/>
                  <a:gd name="T8" fmla="*/ 88 w 148"/>
                  <a:gd name="T9" fmla="*/ 170 h 170"/>
                  <a:gd name="T10" fmla="*/ 126 w 148"/>
                  <a:gd name="T11" fmla="*/ 110 h 170"/>
                  <a:gd name="T12" fmla="*/ 148 w 148"/>
                  <a:gd name="T13" fmla="*/ 50 h 170"/>
                  <a:gd name="T14" fmla="*/ 106 w 148"/>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70">
                    <a:moveTo>
                      <a:pt x="106" y="0"/>
                    </a:moveTo>
                    <a:lnTo>
                      <a:pt x="37" y="32"/>
                    </a:lnTo>
                    <a:lnTo>
                      <a:pt x="0" y="74"/>
                    </a:lnTo>
                    <a:lnTo>
                      <a:pt x="37" y="134"/>
                    </a:lnTo>
                    <a:lnTo>
                      <a:pt x="88" y="170"/>
                    </a:lnTo>
                    <a:lnTo>
                      <a:pt x="126" y="110"/>
                    </a:lnTo>
                    <a:lnTo>
                      <a:pt x="148" y="50"/>
                    </a:lnTo>
                    <a:lnTo>
                      <a:pt x="106" y="0"/>
                    </a:lnTo>
                    <a:close/>
                  </a:path>
                </a:pathLst>
              </a:cu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grpSp>
        <p:sp>
          <p:nvSpPr>
            <p:cNvPr id="117" name="Oval 787">
              <a:extLst>
                <a:ext uri="{FF2B5EF4-FFF2-40B4-BE49-F238E27FC236}">
                  <a16:creationId xmlns:a16="http://schemas.microsoft.com/office/drawing/2014/main" id="{9D7F85BA-C6FF-4FEC-A0D1-AE40F839EABF}"/>
                </a:ext>
              </a:extLst>
            </p:cNvPr>
            <p:cNvSpPr>
              <a:spLocks noChangeArrowheads="1"/>
            </p:cNvSpPr>
            <p:nvPr/>
          </p:nvSpPr>
          <p:spPr bwMode="auto">
            <a:xfrm>
              <a:off x="6116444" y="3241155"/>
              <a:ext cx="53975" cy="52387"/>
            </a:xfrm>
            <a:prstGeom prst="ellipse">
              <a:avLst/>
            </a:prstGeom>
            <a:solidFill>
              <a:srgbClr val="70AD47">
                <a:lumMod val="75000"/>
              </a:srgbClr>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lang="zh-CN" altLang="en-US"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endParaRPr>
            </a:p>
          </p:txBody>
        </p:sp>
      </p:grpSp>
      <p:sp>
        <p:nvSpPr>
          <p:cNvPr id="125" name="Shape 79" descr="Maine, 30 percent by 2000. New renewable energy generation must reach 10 percent by 2017." title="Maine">
            <a:extLst>
              <a:ext uri="{FF2B5EF4-FFF2-40B4-BE49-F238E27FC236}">
                <a16:creationId xmlns:a16="http://schemas.microsoft.com/office/drawing/2014/main" id="{C9710474-5011-49DC-AD1B-66F3BBEFA2EB}"/>
              </a:ext>
            </a:extLst>
          </p:cNvPr>
          <p:cNvSpPr/>
          <p:nvPr/>
        </p:nvSpPr>
        <p:spPr>
          <a:xfrm>
            <a:off x="9069160" y="2235042"/>
            <a:ext cx="558495" cy="852227"/>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6" name="Shape 94" descr="North Carolina, 12.5 percent by 2021 for investor owned utilites. 10 percent by 2018 for cooperative and municipal utilities." title="North Carolina">
            <a:extLst>
              <a:ext uri="{FF2B5EF4-FFF2-40B4-BE49-F238E27FC236}">
                <a16:creationId xmlns:a16="http://schemas.microsoft.com/office/drawing/2014/main" id="{DC16900A-0F09-46EB-A911-DF303B8D4FFD}"/>
              </a:ext>
            </a:extLst>
          </p:cNvPr>
          <p:cNvSpPr/>
          <p:nvPr/>
        </p:nvSpPr>
        <p:spPr>
          <a:xfrm>
            <a:off x="7583736" y="4434087"/>
            <a:ext cx="1329612" cy="575875"/>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rgbClr val="B7DEE8"/>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27" name="Shape 79" descr="Maine, 30 percent by 2000. New renewable energy generation must reach 10 percent by 2017." title="Maine">
            <a:extLst>
              <a:ext uri="{FF2B5EF4-FFF2-40B4-BE49-F238E27FC236}">
                <a16:creationId xmlns:a16="http://schemas.microsoft.com/office/drawing/2014/main" id="{35AD7BF4-00D9-4681-9B50-FE8CAB9D95AF}"/>
              </a:ext>
            </a:extLst>
          </p:cNvPr>
          <p:cNvSpPr/>
          <p:nvPr/>
        </p:nvSpPr>
        <p:spPr>
          <a:xfrm>
            <a:off x="9066086" y="2235503"/>
            <a:ext cx="558495" cy="852227"/>
          </a:xfrm>
          <a:custGeom>
            <a:avLst/>
            <a:gdLst/>
            <a:ahLst/>
            <a:cxnLst/>
            <a:rect l="0" t="0" r="0" b="0"/>
            <a:pathLst>
              <a:path w="120000" h="120000" extrusionOk="0">
                <a:moveTo>
                  <a:pt x="18170" y="102685"/>
                </a:moveTo>
                <a:lnTo>
                  <a:pt x="15520" y="97635"/>
                </a:lnTo>
                <a:lnTo>
                  <a:pt x="12492" y="91142"/>
                </a:lnTo>
                <a:lnTo>
                  <a:pt x="11735" y="90180"/>
                </a:lnTo>
                <a:lnTo>
                  <a:pt x="6056" y="78396"/>
                </a:lnTo>
                <a:lnTo>
                  <a:pt x="0" y="67334"/>
                </a:lnTo>
                <a:lnTo>
                  <a:pt x="0" y="66132"/>
                </a:lnTo>
                <a:lnTo>
                  <a:pt x="757" y="63727"/>
                </a:lnTo>
                <a:lnTo>
                  <a:pt x="6056" y="65410"/>
                </a:lnTo>
                <a:lnTo>
                  <a:pt x="6056" y="64448"/>
                </a:lnTo>
                <a:lnTo>
                  <a:pt x="6813" y="60360"/>
                </a:lnTo>
                <a:lnTo>
                  <a:pt x="10977" y="60360"/>
                </a:lnTo>
                <a:lnTo>
                  <a:pt x="8328" y="55070"/>
                </a:lnTo>
                <a:lnTo>
                  <a:pt x="9842" y="53386"/>
                </a:lnTo>
                <a:lnTo>
                  <a:pt x="13627" y="50501"/>
                </a:lnTo>
                <a:lnTo>
                  <a:pt x="15520" y="44969"/>
                </a:lnTo>
                <a:lnTo>
                  <a:pt x="12870" y="43767"/>
                </a:lnTo>
                <a:lnTo>
                  <a:pt x="12870" y="40400"/>
                </a:lnTo>
                <a:lnTo>
                  <a:pt x="11735" y="37274"/>
                </a:lnTo>
                <a:lnTo>
                  <a:pt x="15141" y="31983"/>
                </a:lnTo>
                <a:lnTo>
                  <a:pt x="14384" y="27895"/>
                </a:lnTo>
                <a:lnTo>
                  <a:pt x="13627" y="25010"/>
                </a:lnTo>
                <a:lnTo>
                  <a:pt x="26119" y="2164"/>
                </a:lnTo>
                <a:lnTo>
                  <a:pt x="32176" y="5531"/>
                </a:lnTo>
                <a:lnTo>
                  <a:pt x="34826" y="6492"/>
                </a:lnTo>
                <a:lnTo>
                  <a:pt x="45047" y="4328"/>
                </a:lnTo>
                <a:lnTo>
                  <a:pt x="50725" y="240"/>
                </a:lnTo>
                <a:lnTo>
                  <a:pt x="53375" y="0"/>
                </a:lnTo>
                <a:lnTo>
                  <a:pt x="63217" y="2164"/>
                </a:lnTo>
                <a:lnTo>
                  <a:pt x="65867" y="3847"/>
                </a:lnTo>
                <a:lnTo>
                  <a:pt x="68517" y="4328"/>
                </a:lnTo>
                <a:lnTo>
                  <a:pt x="85173" y="38717"/>
                </a:lnTo>
                <a:lnTo>
                  <a:pt x="94637" y="39679"/>
                </a:lnTo>
                <a:lnTo>
                  <a:pt x="95772" y="38717"/>
                </a:lnTo>
                <a:lnTo>
                  <a:pt x="99936" y="47615"/>
                </a:lnTo>
                <a:lnTo>
                  <a:pt x="104858" y="50020"/>
                </a:lnTo>
                <a:lnTo>
                  <a:pt x="105615" y="49779"/>
                </a:lnTo>
                <a:lnTo>
                  <a:pt x="105615" y="48336"/>
                </a:lnTo>
                <a:lnTo>
                  <a:pt x="110914" y="49058"/>
                </a:lnTo>
                <a:lnTo>
                  <a:pt x="116971" y="53146"/>
                </a:lnTo>
                <a:lnTo>
                  <a:pt x="119621" y="55791"/>
                </a:lnTo>
                <a:lnTo>
                  <a:pt x="114321" y="62044"/>
                </a:lnTo>
                <a:lnTo>
                  <a:pt x="113186" y="62044"/>
                </a:lnTo>
                <a:lnTo>
                  <a:pt x="113564" y="62765"/>
                </a:lnTo>
                <a:lnTo>
                  <a:pt x="112050" y="62525"/>
                </a:lnTo>
                <a:lnTo>
                  <a:pt x="110157" y="62765"/>
                </a:lnTo>
                <a:lnTo>
                  <a:pt x="110536" y="63486"/>
                </a:lnTo>
                <a:lnTo>
                  <a:pt x="107507" y="65170"/>
                </a:lnTo>
                <a:lnTo>
                  <a:pt x="107886" y="66853"/>
                </a:lnTo>
                <a:lnTo>
                  <a:pt x="105615" y="68777"/>
                </a:lnTo>
                <a:lnTo>
                  <a:pt x="105236" y="67334"/>
                </a:lnTo>
                <a:lnTo>
                  <a:pt x="99558" y="68537"/>
                </a:lnTo>
                <a:lnTo>
                  <a:pt x="98801" y="70701"/>
                </a:lnTo>
                <a:lnTo>
                  <a:pt x="96908" y="71422"/>
                </a:lnTo>
                <a:lnTo>
                  <a:pt x="95394" y="72144"/>
                </a:lnTo>
                <a:lnTo>
                  <a:pt x="95394" y="73827"/>
                </a:lnTo>
                <a:lnTo>
                  <a:pt x="90094" y="77194"/>
                </a:lnTo>
                <a:lnTo>
                  <a:pt x="85930" y="77434"/>
                </a:lnTo>
                <a:lnTo>
                  <a:pt x="81009" y="74068"/>
                </a:lnTo>
                <a:lnTo>
                  <a:pt x="82145" y="76472"/>
                </a:lnTo>
                <a:lnTo>
                  <a:pt x="79116" y="82484"/>
                </a:lnTo>
                <a:lnTo>
                  <a:pt x="73438" y="78396"/>
                </a:lnTo>
                <a:lnTo>
                  <a:pt x="72302" y="73587"/>
                </a:lnTo>
                <a:lnTo>
                  <a:pt x="71545" y="73587"/>
                </a:lnTo>
                <a:lnTo>
                  <a:pt x="70788" y="75751"/>
                </a:lnTo>
                <a:lnTo>
                  <a:pt x="68517" y="77434"/>
                </a:lnTo>
                <a:lnTo>
                  <a:pt x="68517" y="80801"/>
                </a:lnTo>
                <a:lnTo>
                  <a:pt x="68517" y="84408"/>
                </a:lnTo>
                <a:lnTo>
                  <a:pt x="70788" y="87535"/>
                </a:lnTo>
                <a:lnTo>
                  <a:pt x="64353" y="91863"/>
                </a:lnTo>
                <a:lnTo>
                  <a:pt x="62082" y="91863"/>
                </a:lnTo>
                <a:lnTo>
                  <a:pt x="59810" y="92825"/>
                </a:lnTo>
                <a:lnTo>
                  <a:pt x="59053" y="93787"/>
                </a:lnTo>
                <a:lnTo>
                  <a:pt x="56403" y="95230"/>
                </a:lnTo>
                <a:lnTo>
                  <a:pt x="54511" y="95230"/>
                </a:lnTo>
                <a:lnTo>
                  <a:pt x="53375" y="97635"/>
                </a:lnTo>
                <a:lnTo>
                  <a:pt x="51861" y="99318"/>
                </a:lnTo>
                <a:lnTo>
                  <a:pt x="49589" y="97875"/>
                </a:lnTo>
                <a:lnTo>
                  <a:pt x="48454" y="97875"/>
                </a:lnTo>
                <a:lnTo>
                  <a:pt x="46940" y="99559"/>
                </a:lnTo>
                <a:lnTo>
                  <a:pt x="43533" y="101002"/>
                </a:lnTo>
                <a:lnTo>
                  <a:pt x="41640" y="102925"/>
                </a:lnTo>
                <a:lnTo>
                  <a:pt x="42776" y="104368"/>
                </a:lnTo>
                <a:lnTo>
                  <a:pt x="42397" y="105330"/>
                </a:lnTo>
                <a:lnTo>
                  <a:pt x="41261" y="104849"/>
                </a:lnTo>
                <a:lnTo>
                  <a:pt x="38611" y="105811"/>
                </a:lnTo>
                <a:lnTo>
                  <a:pt x="38233" y="107014"/>
                </a:lnTo>
                <a:lnTo>
                  <a:pt x="38611" y="107494"/>
                </a:lnTo>
                <a:lnTo>
                  <a:pt x="40126" y="107494"/>
                </a:lnTo>
                <a:lnTo>
                  <a:pt x="34826" y="114228"/>
                </a:lnTo>
                <a:lnTo>
                  <a:pt x="35962" y="116392"/>
                </a:lnTo>
                <a:lnTo>
                  <a:pt x="34069" y="119759"/>
                </a:lnTo>
                <a:lnTo>
                  <a:pt x="32176" y="119278"/>
                </a:lnTo>
                <a:lnTo>
                  <a:pt x="29905" y="118557"/>
                </a:lnTo>
                <a:lnTo>
                  <a:pt x="28012" y="115671"/>
                </a:lnTo>
                <a:lnTo>
                  <a:pt x="23470" y="113507"/>
                </a:lnTo>
                <a:lnTo>
                  <a:pt x="21198" y="108937"/>
                </a:lnTo>
                <a:lnTo>
                  <a:pt x="18170" y="103647"/>
                </a:lnTo>
                <a:lnTo>
                  <a:pt x="18170" y="102685"/>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3" name="Shape 89" descr="Nevada, 25 percent by 2025." title="Nevada">
            <a:extLst>
              <a:ext uri="{FF2B5EF4-FFF2-40B4-BE49-F238E27FC236}">
                <a16:creationId xmlns:a16="http://schemas.microsoft.com/office/drawing/2014/main" id="{375885D6-B1D0-4FF2-A0F6-80FB38FEF6F6}"/>
              </a:ext>
            </a:extLst>
          </p:cNvPr>
          <p:cNvSpPr/>
          <p:nvPr/>
        </p:nvSpPr>
        <p:spPr>
          <a:xfrm>
            <a:off x="2283880" y="3458142"/>
            <a:ext cx="951873" cy="1428101"/>
          </a:xfrm>
          <a:custGeom>
            <a:avLst/>
            <a:gdLst/>
            <a:ahLst/>
            <a:cxnLst/>
            <a:rect l="0" t="0" r="0" b="0"/>
            <a:pathLst>
              <a:path w="120000" h="120000" extrusionOk="0">
                <a:moveTo>
                  <a:pt x="444" y="44028"/>
                </a:moveTo>
                <a:lnTo>
                  <a:pt x="444" y="44604"/>
                </a:lnTo>
                <a:lnTo>
                  <a:pt x="0" y="45755"/>
                </a:lnTo>
                <a:lnTo>
                  <a:pt x="1111" y="46618"/>
                </a:lnTo>
                <a:lnTo>
                  <a:pt x="1333" y="47050"/>
                </a:lnTo>
                <a:lnTo>
                  <a:pt x="2444" y="47769"/>
                </a:lnTo>
                <a:lnTo>
                  <a:pt x="5111" y="50359"/>
                </a:lnTo>
                <a:lnTo>
                  <a:pt x="6000" y="51223"/>
                </a:lnTo>
                <a:lnTo>
                  <a:pt x="7333" y="52374"/>
                </a:lnTo>
                <a:lnTo>
                  <a:pt x="9777" y="54532"/>
                </a:lnTo>
                <a:lnTo>
                  <a:pt x="10666" y="55107"/>
                </a:lnTo>
                <a:lnTo>
                  <a:pt x="10888" y="55539"/>
                </a:lnTo>
                <a:lnTo>
                  <a:pt x="12222" y="56834"/>
                </a:lnTo>
                <a:lnTo>
                  <a:pt x="16000" y="59999"/>
                </a:lnTo>
                <a:lnTo>
                  <a:pt x="18444" y="62158"/>
                </a:lnTo>
                <a:lnTo>
                  <a:pt x="23333" y="66762"/>
                </a:lnTo>
                <a:lnTo>
                  <a:pt x="28888" y="71654"/>
                </a:lnTo>
                <a:lnTo>
                  <a:pt x="31333" y="74100"/>
                </a:lnTo>
                <a:lnTo>
                  <a:pt x="32000" y="74676"/>
                </a:lnTo>
                <a:lnTo>
                  <a:pt x="35333" y="77697"/>
                </a:lnTo>
                <a:lnTo>
                  <a:pt x="36444" y="78705"/>
                </a:lnTo>
                <a:lnTo>
                  <a:pt x="42000" y="83884"/>
                </a:lnTo>
                <a:lnTo>
                  <a:pt x="51555" y="92517"/>
                </a:lnTo>
                <a:lnTo>
                  <a:pt x="56000" y="96690"/>
                </a:lnTo>
                <a:lnTo>
                  <a:pt x="61555" y="101582"/>
                </a:lnTo>
                <a:lnTo>
                  <a:pt x="61777" y="101582"/>
                </a:lnTo>
                <a:lnTo>
                  <a:pt x="64000" y="103884"/>
                </a:lnTo>
                <a:lnTo>
                  <a:pt x="65777" y="105467"/>
                </a:lnTo>
                <a:lnTo>
                  <a:pt x="71555" y="111079"/>
                </a:lnTo>
                <a:lnTo>
                  <a:pt x="76888" y="115539"/>
                </a:lnTo>
                <a:lnTo>
                  <a:pt x="81555" y="119856"/>
                </a:lnTo>
                <a:lnTo>
                  <a:pt x="83333" y="116258"/>
                </a:lnTo>
                <a:lnTo>
                  <a:pt x="83333" y="108201"/>
                </a:lnTo>
                <a:lnTo>
                  <a:pt x="84222" y="106187"/>
                </a:lnTo>
                <a:lnTo>
                  <a:pt x="83555" y="102877"/>
                </a:lnTo>
                <a:lnTo>
                  <a:pt x="88666" y="102446"/>
                </a:lnTo>
                <a:lnTo>
                  <a:pt x="92888" y="104892"/>
                </a:lnTo>
                <a:lnTo>
                  <a:pt x="97111" y="102589"/>
                </a:lnTo>
                <a:lnTo>
                  <a:pt x="99555" y="92517"/>
                </a:lnTo>
                <a:lnTo>
                  <a:pt x="100666" y="90071"/>
                </a:lnTo>
                <a:lnTo>
                  <a:pt x="100666" y="88489"/>
                </a:lnTo>
                <a:lnTo>
                  <a:pt x="102222" y="83309"/>
                </a:lnTo>
                <a:lnTo>
                  <a:pt x="102666" y="80719"/>
                </a:lnTo>
                <a:lnTo>
                  <a:pt x="103333" y="78273"/>
                </a:lnTo>
                <a:lnTo>
                  <a:pt x="103333" y="78129"/>
                </a:lnTo>
                <a:lnTo>
                  <a:pt x="104888" y="72086"/>
                </a:lnTo>
                <a:lnTo>
                  <a:pt x="105111" y="69928"/>
                </a:lnTo>
                <a:lnTo>
                  <a:pt x="106222" y="66762"/>
                </a:lnTo>
                <a:lnTo>
                  <a:pt x="106444" y="65611"/>
                </a:lnTo>
                <a:lnTo>
                  <a:pt x="106666" y="64748"/>
                </a:lnTo>
                <a:lnTo>
                  <a:pt x="107111" y="63884"/>
                </a:lnTo>
                <a:lnTo>
                  <a:pt x="107333" y="61151"/>
                </a:lnTo>
                <a:lnTo>
                  <a:pt x="110222" y="51223"/>
                </a:lnTo>
                <a:lnTo>
                  <a:pt x="110222" y="50647"/>
                </a:lnTo>
                <a:lnTo>
                  <a:pt x="111111" y="47194"/>
                </a:lnTo>
                <a:lnTo>
                  <a:pt x="111555" y="44748"/>
                </a:lnTo>
                <a:lnTo>
                  <a:pt x="112000" y="43453"/>
                </a:lnTo>
                <a:lnTo>
                  <a:pt x="112222" y="41582"/>
                </a:lnTo>
                <a:lnTo>
                  <a:pt x="113111" y="37985"/>
                </a:lnTo>
                <a:lnTo>
                  <a:pt x="114444" y="33812"/>
                </a:lnTo>
                <a:lnTo>
                  <a:pt x="116000" y="28057"/>
                </a:lnTo>
                <a:lnTo>
                  <a:pt x="117111" y="22877"/>
                </a:lnTo>
                <a:lnTo>
                  <a:pt x="119333" y="14244"/>
                </a:lnTo>
                <a:lnTo>
                  <a:pt x="119777" y="12517"/>
                </a:lnTo>
                <a:lnTo>
                  <a:pt x="116222" y="12230"/>
                </a:lnTo>
                <a:lnTo>
                  <a:pt x="116000" y="12086"/>
                </a:lnTo>
                <a:lnTo>
                  <a:pt x="115333" y="12086"/>
                </a:lnTo>
                <a:lnTo>
                  <a:pt x="110222" y="11510"/>
                </a:lnTo>
                <a:lnTo>
                  <a:pt x="107333" y="11079"/>
                </a:lnTo>
                <a:lnTo>
                  <a:pt x="102444" y="10647"/>
                </a:lnTo>
                <a:lnTo>
                  <a:pt x="84666" y="8633"/>
                </a:lnTo>
                <a:lnTo>
                  <a:pt x="68444" y="6762"/>
                </a:lnTo>
                <a:lnTo>
                  <a:pt x="67555" y="6474"/>
                </a:lnTo>
                <a:lnTo>
                  <a:pt x="63555" y="6043"/>
                </a:lnTo>
                <a:lnTo>
                  <a:pt x="62666" y="6043"/>
                </a:lnTo>
                <a:lnTo>
                  <a:pt x="46888" y="4172"/>
                </a:lnTo>
                <a:lnTo>
                  <a:pt x="41777" y="3309"/>
                </a:lnTo>
                <a:lnTo>
                  <a:pt x="38444" y="2877"/>
                </a:lnTo>
                <a:lnTo>
                  <a:pt x="27555" y="1582"/>
                </a:lnTo>
                <a:lnTo>
                  <a:pt x="26888" y="1294"/>
                </a:lnTo>
                <a:lnTo>
                  <a:pt x="24222" y="863"/>
                </a:lnTo>
                <a:lnTo>
                  <a:pt x="18000" y="143"/>
                </a:lnTo>
                <a:lnTo>
                  <a:pt x="16000" y="0"/>
                </a:lnTo>
                <a:lnTo>
                  <a:pt x="14666" y="3309"/>
                </a:lnTo>
                <a:lnTo>
                  <a:pt x="12222" y="9640"/>
                </a:lnTo>
                <a:lnTo>
                  <a:pt x="11555" y="12086"/>
                </a:lnTo>
                <a:lnTo>
                  <a:pt x="8000" y="22733"/>
                </a:lnTo>
                <a:lnTo>
                  <a:pt x="5111" y="31079"/>
                </a:lnTo>
                <a:lnTo>
                  <a:pt x="4000" y="34676"/>
                </a:lnTo>
                <a:lnTo>
                  <a:pt x="3333" y="35971"/>
                </a:lnTo>
                <a:lnTo>
                  <a:pt x="2666" y="37985"/>
                </a:lnTo>
                <a:lnTo>
                  <a:pt x="2444" y="38848"/>
                </a:lnTo>
                <a:lnTo>
                  <a:pt x="2000" y="39999"/>
                </a:lnTo>
                <a:lnTo>
                  <a:pt x="1333" y="40863"/>
                </a:lnTo>
                <a:lnTo>
                  <a:pt x="1333" y="41870"/>
                </a:lnTo>
                <a:lnTo>
                  <a:pt x="888" y="43165"/>
                </a:lnTo>
                <a:lnTo>
                  <a:pt x="444" y="43741"/>
                </a:lnTo>
                <a:lnTo>
                  <a:pt x="444" y="44028"/>
                </a:lnTo>
              </a:path>
            </a:pathLst>
          </a:custGeom>
          <a:solidFill>
            <a:srgbClr val="548235"/>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4" name="5-Point Star 90">
            <a:extLst>
              <a:ext uri="{FF2B5EF4-FFF2-40B4-BE49-F238E27FC236}">
                <a16:creationId xmlns:a16="http://schemas.microsoft.com/office/drawing/2014/main" id="{0196EC61-292E-4FD7-A7BC-5AB90A293BED}"/>
              </a:ext>
            </a:extLst>
          </p:cNvPr>
          <p:cNvSpPr/>
          <p:nvPr/>
        </p:nvSpPr>
        <p:spPr>
          <a:xfrm>
            <a:off x="8390206" y="3936152"/>
            <a:ext cx="228108" cy="229049"/>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135" name="Shape 65" descr="Connecticut, 27% by 2020." title="Connecticut">
            <a:extLst>
              <a:ext uri="{FF2B5EF4-FFF2-40B4-BE49-F238E27FC236}">
                <a16:creationId xmlns:a16="http://schemas.microsoft.com/office/drawing/2014/main" id="{9F04D612-B983-47E4-B00F-1B9C5194F330}"/>
              </a:ext>
            </a:extLst>
          </p:cNvPr>
          <p:cNvSpPr/>
          <p:nvPr/>
        </p:nvSpPr>
        <p:spPr>
          <a:xfrm>
            <a:off x="8897728" y="3291512"/>
            <a:ext cx="264184" cy="252597"/>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6" name="Shape 77" descr="Iowa, 105 mega watts." title="Iowa">
            <a:extLst>
              <a:ext uri="{FF2B5EF4-FFF2-40B4-BE49-F238E27FC236}">
                <a16:creationId xmlns:a16="http://schemas.microsoft.com/office/drawing/2014/main" id="{D9B773E4-6448-4514-84A4-0FDE2C1A36BC}"/>
              </a:ext>
            </a:extLst>
          </p:cNvPr>
          <p:cNvSpPr/>
          <p:nvPr/>
        </p:nvSpPr>
        <p:spPr>
          <a:xfrm>
            <a:off x="5671032" y="3465228"/>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7" name="Shape 80" descr="Maryland, 20 percent by 2022." title="Maryland">
            <a:extLst>
              <a:ext uri="{FF2B5EF4-FFF2-40B4-BE49-F238E27FC236}">
                <a16:creationId xmlns:a16="http://schemas.microsoft.com/office/drawing/2014/main" id="{A19B85D6-C019-4C9A-8266-49A918188EA3}"/>
              </a:ext>
            </a:extLst>
          </p:cNvPr>
          <p:cNvSpPr/>
          <p:nvPr/>
        </p:nvSpPr>
        <p:spPr>
          <a:xfrm>
            <a:off x="8158126" y="3857809"/>
            <a:ext cx="689428" cy="336024"/>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39" name="Shape 116" descr="Florida," title="Florida">
            <a:extLst>
              <a:ext uri="{FF2B5EF4-FFF2-40B4-BE49-F238E27FC236}">
                <a16:creationId xmlns:a16="http://schemas.microsoft.com/office/drawing/2014/main" id="{91062C9E-01DB-4464-AEA9-20DF341C1E89}"/>
              </a:ext>
            </a:extLst>
          </p:cNvPr>
          <p:cNvSpPr/>
          <p:nvPr/>
        </p:nvSpPr>
        <p:spPr>
          <a:xfrm>
            <a:off x="7164241" y="5659582"/>
            <a:ext cx="1378856" cy="1049785"/>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4" name="Shape 64" descr="Colorado, 30 percent by 2020 for investor owned utilities. 10 percent by 2020 for cooperative and large municipal utilities." title="Colorado">
            <a:extLst>
              <a:ext uri="{FF2B5EF4-FFF2-40B4-BE49-F238E27FC236}">
                <a16:creationId xmlns:a16="http://schemas.microsoft.com/office/drawing/2014/main" id="{CBE59528-4F03-4E1A-8742-870AEE80B14C}"/>
              </a:ext>
            </a:extLst>
          </p:cNvPr>
          <p:cNvSpPr/>
          <p:nvPr/>
        </p:nvSpPr>
        <p:spPr>
          <a:xfrm>
            <a:off x="3837340" y="3878321"/>
            <a:ext cx="1081069" cy="824997"/>
          </a:xfrm>
          <a:custGeom>
            <a:avLst/>
            <a:gdLst/>
            <a:ahLst/>
            <a:cxnLst/>
            <a:rect l="0" t="0" r="0" b="0"/>
            <a:pathLst>
              <a:path w="120000" h="120000" extrusionOk="0">
                <a:moveTo>
                  <a:pt x="118629" y="49397"/>
                </a:moveTo>
                <a:lnTo>
                  <a:pt x="118629" y="49646"/>
                </a:lnTo>
                <a:lnTo>
                  <a:pt x="118433" y="51392"/>
                </a:lnTo>
                <a:lnTo>
                  <a:pt x="118433" y="54885"/>
                </a:lnTo>
                <a:lnTo>
                  <a:pt x="118042" y="61372"/>
                </a:lnTo>
                <a:lnTo>
                  <a:pt x="118042" y="62869"/>
                </a:lnTo>
                <a:lnTo>
                  <a:pt x="118042" y="63866"/>
                </a:lnTo>
                <a:lnTo>
                  <a:pt x="118042" y="64864"/>
                </a:lnTo>
                <a:lnTo>
                  <a:pt x="117846" y="70602"/>
                </a:lnTo>
                <a:lnTo>
                  <a:pt x="117846" y="73347"/>
                </a:lnTo>
                <a:lnTo>
                  <a:pt x="117455" y="75093"/>
                </a:lnTo>
                <a:lnTo>
                  <a:pt x="117455" y="75592"/>
                </a:lnTo>
                <a:lnTo>
                  <a:pt x="117455" y="80083"/>
                </a:lnTo>
                <a:lnTo>
                  <a:pt x="117455" y="82328"/>
                </a:lnTo>
                <a:lnTo>
                  <a:pt x="117455" y="85072"/>
                </a:lnTo>
                <a:lnTo>
                  <a:pt x="117259" y="88814"/>
                </a:lnTo>
                <a:lnTo>
                  <a:pt x="117259" y="92307"/>
                </a:lnTo>
                <a:lnTo>
                  <a:pt x="117063" y="99293"/>
                </a:lnTo>
                <a:lnTo>
                  <a:pt x="117063" y="102037"/>
                </a:lnTo>
                <a:lnTo>
                  <a:pt x="117063" y="102286"/>
                </a:lnTo>
                <a:lnTo>
                  <a:pt x="116672" y="105779"/>
                </a:lnTo>
                <a:lnTo>
                  <a:pt x="116672" y="108773"/>
                </a:lnTo>
                <a:lnTo>
                  <a:pt x="116672" y="112765"/>
                </a:lnTo>
                <a:lnTo>
                  <a:pt x="116476" y="116257"/>
                </a:lnTo>
                <a:lnTo>
                  <a:pt x="116280" y="119750"/>
                </a:lnTo>
                <a:lnTo>
                  <a:pt x="106688" y="119251"/>
                </a:lnTo>
                <a:lnTo>
                  <a:pt x="104535" y="118503"/>
                </a:lnTo>
                <a:lnTo>
                  <a:pt x="100424" y="118503"/>
                </a:lnTo>
                <a:lnTo>
                  <a:pt x="99053" y="118503"/>
                </a:lnTo>
                <a:lnTo>
                  <a:pt x="95334" y="118253"/>
                </a:lnTo>
                <a:lnTo>
                  <a:pt x="94159" y="118253"/>
                </a:lnTo>
                <a:lnTo>
                  <a:pt x="83588" y="117505"/>
                </a:lnTo>
                <a:lnTo>
                  <a:pt x="77716" y="117255"/>
                </a:lnTo>
                <a:lnTo>
                  <a:pt x="68123" y="116507"/>
                </a:lnTo>
                <a:lnTo>
                  <a:pt x="64404" y="115758"/>
                </a:lnTo>
                <a:lnTo>
                  <a:pt x="63425" y="115758"/>
                </a:lnTo>
                <a:lnTo>
                  <a:pt x="55203" y="115010"/>
                </a:lnTo>
                <a:lnTo>
                  <a:pt x="54616" y="115010"/>
                </a:lnTo>
                <a:lnTo>
                  <a:pt x="52463" y="114760"/>
                </a:lnTo>
                <a:lnTo>
                  <a:pt x="50309" y="114511"/>
                </a:lnTo>
                <a:lnTo>
                  <a:pt x="42675" y="114012"/>
                </a:lnTo>
                <a:lnTo>
                  <a:pt x="26818" y="112016"/>
                </a:lnTo>
                <a:lnTo>
                  <a:pt x="26231" y="111767"/>
                </a:lnTo>
                <a:lnTo>
                  <a:pt x="25840" y="111767"/>
                </a:lnTo>
                <a:lnTo>
                  <a:pt x="25644" y="111767"/>
                </a:lnTo>
                <a:lnTo>
                  <a:pt x="15073" y="110270"/>
                </a:lnTo>
                <a:lnTo>
                  <a:pt x="10962" y="110020"/>
                </a:lnTo>
                <a:lnTo>
                  <a:pt x="6068" y="109272"/>
                </a:lnTo>
                <a:lnTo>
                  <a:pt x="4698" y="109272"/>
                </a:lnTo>
                <a:lnTo>
                  <a:pt x="0" y="108523"/>
                </a:lnTo>
                <a:lnTo>
                  <a:pt x="978" y="95301"/>
                </a:lnTo>
                <a:lnTo>
                  <a:pt x="1174" y="95051"/>
                </a:lnTo>
                <a:lnTo>
                  <a:pt x="1566" y="88066"/>
                </a:lnTo>
                <a:lnTo>
                  <a:pt x="2153" y="84324"/>
                </a:lnTo>
                <a:lnTo>
                  <a:pt x="2153" y="81330"/>
                </a:lnTo>
                <a:lnTo>
                  <a:pt x="2544" y="77089"/>
                </a:lnTo>
                <a:lnTo>
                  <a:pt x="2544" y="76590"/>
                </a:lnTo>
                <a:lnTo>
                  <a:pt x="2544" y="73846"/>
                </a:lnTo>
                <a:lnTo>
                  <a:pt x="3132" y="67609"/>
                </a:lnTo>
                <a:lnTo>
                  <a:pt x="3719" y="60873"/>
                </a:lnTo>
                <a:lnTo>
                  <a:pt x="4502" y="54137"/>
                </a:lnTo>
                <a:lnTo>
                  <a:pt x="5285" y="44158"/>
                </a:lnTo>
                <a:lnTo>
                  <a:pt x="5676" y="40665"/>
                </a:lnTo>
                <a:lnTo>
                  <a:pt x="5872" y="37172"/>
                </a:lnTo>
                <a:lnTo>
                  <a:pt x="5872" y="36174"/>
                </a:lnTo>
                <a:lnTo>
                  <a:pt x="6460" y="30436"/>
                </a:lnTo>
                <a:lnTo>
                  <a:pt x="6655" y="27193"/>
                </a:lnTo>
                <a:lnTo>
                  <a:pt x="7243" y="20956"/>
                </a:lnTo>
                <a:lnTo>
                  <a:pt x="7830" y="15218"/>
                </a:lnTo>
                <a:lnTo>
                  <a:pt x="8221" y="9979"/>
                </a:lnTo>
                <a:lnTo>
                  <a:pt x="8221" y="9480"/>
                </a:lnTo>
                <a:lnTo>
                  <a:pt x="8613" y="6735"/>
                </a:lnTo>
                <a:lnTo>
                  <a:pt x="8809" y="3243"/>
                </a:lnTo>
                <a:lnTo>
                  <a:pt x="9200" y="0"/>
                </a:lnTo>
                <a:lnTo>
                  <a:pt x="12920" y="498"/>
                </a:lnTo>
                <a:lnTo>
                  <a:pt x="22903" y="1496"/>
                </a:lnTo>
                <a:lnTo>
                  <a:pt x="27014" y="2245"/>
                </a:lnTo>
                <a:lnTo>
                  <a:pt x="31321" y="2993"/>
                </a:lnTo>
                <a:lnTo>
                  <a:pt x="35628" y="3243"/>
                </a:lnTo>
                <a:lnTo>
                  <a:pt x="36411" y="3243"/>
                </a:lnTo>
                <a:lnTo>
                  <a:pt x="43066" y="3991"/>
                </a:lnTo>
                <a:lnTo>
                  <a:pt x="43458" y="4490"/>
                </a:lnTo>
                <a:lnTo>
                  <a:pt x="49331" y="4740"/>
                </a:lnTo>
                <a:lnTo>
                  <a:pt x="51484" y="5488"/>
                </a:lnTo>
                <a:lnTo>
                  <a:pt x="52267" y="5488"/>
                </a:lnTo>
                <a:lnTo>
                  <a:pt x="52854" y="5488"/>
                </a:lnTo>
                <a:lnTo>
                  <a:pt x="53833" y="5488"/>
                </a:lnTo>
                <a:lnTo>
                  <a:pt x="54420" y="5488"/>
                </a:lnTo>
                <a:lnTo>
                  <a:pt x="55986" y="5738"/>
                </a:lnTo>
                <a:lnTo>
                  <a:pt x="65970" y="6735"/>
                </a:lnTo>
                <a:lnTo>
                  <a:pt x="68711" y="7234"/>
                </a:lnTo>
                <a:lnTo>
                  <a:pt x="69102" y="7234"/>
                </a:lnTo>
                <a:lnTo>
                  <a:pt x="70864" y="7234"/>
                </a:lnTo>
                <a:lnTo>
                  <a:pt x="73996" y="7484"/>
                </a:lnTo>
                <a:lnTo>
                  <a:pt x="74975" y="7484"/>
                </a:lnTo>
                <a:lnTo>
                  <a:pt x="78694" y="7484"/>
                </a:lnTo>
                <a:lnTo>
                  <a:pt x="88091" y="8482"/>
                </a:lnTo>
                <a:lnTo>
                  <a:pt x="94747" y="8981"/>
                </a:lnTo>
                <a:lnTo>
                  <a:pt x="95530" y="8981"/>
                </a:lnTo>
                <a:lnTo>
                  <a:pt x="98662" y="9230"/>
                </a:lnTo>
                <a:lnTo>
                  <a:pt x="110212" y="9979"/>
                </a:lnTo>
                <a:lnTo>
                  <a:pt x="110799" y="9979"/>
                </a:lnTo>
                <a:lnTo>
                  <a:pt x="119804" y="10727"/>
                </a:lnTo>
                <a:lnTo>
                  <a:pt x="119412" y="17214"/>
                </a:lnTo>
                <a:lnTo>
                  <a:pt x="119412" y="18960"/>
                </a:lnTo>
                <a:lnTo>
                  <a:pt x="119412" y="20706"/>
                </a:lnTo>
                <a:lnTo>
                  <a:pt x="119216" y="24199"/>
                </a:lnTo>
                <a:lnTo>
                  <a:pt x="119216" y="25945"/>
                </a:lnTo>
                <a:lnTo>
                  <a:pt x="119216" y="28191"/>
                </a:lnTo>
                <a:lnTo>
                  <a:pt x="118825" y="37671"/>
                </a:lnTo>
                <a:lnTo>
                  <a:pt x="118629" y="49397"/>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8" name="Shape 98" descr="Rhode Island, 16 percent by 2020." title="Rhode Island">
            <a:extLst>
              <a:ext uri="{FF2B5EF4-FFF2-40B4-BE49-F238E27FC236}">
                <a16:creationId xmlns:a16="http://schemas.microsoft.com/office/drawing/2014/main" id="{FD5C94E8-0949-4E29-B651-ABAA55DA0F67}"/>
              </a:ext>
            </a:extLst>
          </p:cNvPr>
          <p:cNvSpPr/>
          <p:nvPr/>
        </p:nvSpPr>
        <p:spPr>
          <a:xfrm>
            <a:off x="9132449" y="3283149"/>
            <a:ext cx="115291" cy="147734"/>
          </a:xfrm>
          <a:custGeom>
            <a:avLst/>
            <a:gdLst/>
            <a:ahLst/>
            <a:cxnLst/>
            <a:rect l="0" t="0" r="0" b="0"/>
            <a:pathLst>
              <a:path w="120000" h="120000" extrusionOk="0">
                <a:moveTo>
                  <a:pt x="98181" y="41860"/>
                </a:moveTo>
                <a:lnTo>
                  <a:pt x="109090" y="43255"/>
                </a:lnTo>
                <a:lnTo>
                  <a:pt x="112727" y="53023"/>
                </a:lnTo>
                <a:lnTo>
                  <a:pt x="118181" y="65581"/>
                </a:lnTo>
                <a:lnTo>
                  <a:pt x="109090" y="73953"/>
                </a:lnTo>
                <a:lnTo>
                  <a:pt x="105454" y="68372"/>
                </a:lnTo>
                <a:lnTo>
                  <a:pt x="100000" y="68372"/>
                </a:lnTo>
                <a:lnTo>
                  <a:pt x="94545" y="78139"/>
                </a:lnTo>
                <a:lnTo>
                  <a:pt x="80000" y="78139"/>
                </a:lnTo>
                <a:lnTo>
                  <a:pt x="72727" y="96279"/>
                </a:lnTo>
                <a:lnTo>
                  <a:pt x="56363" y="100465"/>
                </a:lnTo>
                <a:lnTo>
                  <a:pt x="21818" y="118604"/>
                </a:lnTo>
                <a:lnTo>
                  <a:pt x="21818" y="114418"/>
                </a:lnTo>
                <a:lnTo>
                  <a:pt x="23636" y="114418"/>
                </a:lnTo>
                <a:lnTo>
                  <a:pt x="29090" y="96279"/>
                </a:lnTo>
                <a:lnTo>
                  <a:pt x="21818" y="72558"/>
                </a:lnTo>
                <a:lnTo>
                  <a:pt x="21818" y="68372"/>
                </a:lnTo>
                <a:lnTo>
                  <a:pt x="18181" y="64186"/>
                </a:lnTo>
                <a:lnTo>
                  <a:pt x="18181" y="62790"/>
                </a:lnTo>
                <a:lnTo>
                  <a:pt x="16363" y="62790"/>
                </a:lnTo>
                <a:lnTo>
                  <a:pt x="14545" y="53023"/>
                </a:lnTo>
                <a:lnTo>
                  <a:pt x="10909" y="48837"/>
                </a:lnTo>
                <a:lnTo>
                  <a:pt x="3636" y="22325"/>
                </a:lnTo>
                <a:lnTo>
                  <a:pt x="0" y="12558"/>
                </a:lnTo>
                <a:lnTo>
                  <a:pt x="3636" y="11162"/>
                </a:lnTo>
                <a:lnTo>
                  <a:pt x="32727" y="2790"/>
                </a:lnTo>
                <a:lnTo>
                  <a:pt x="41818" y="2790"/>
                </a:lnTo>
                <a:lnTo>
                  <a:pt x="49090" y="1395"/>
                </a:lnTo>
                <a:lnTo>
                  <a:pt x="56363" y="0"/>
                </a:lnTo>
                <a:lnTo>
                  <a:pt x="58181" y="2790"/>
                </a:lnTo>
                <a:lnTo>
                  <a:pt x="63636" y="16744"/>
                </a:lnTo>
                <a:lnTo>
                  <a:pt x="67272" y="13953"/>
                </a:lnTo>
                <a:lnTo>
                  <a:pt x="74545" y="32093"/>
                </a:lnTo>
                <a:lnTo>
                  <a:pt x="85454" y="33488"/>
                </a:lnTo>
                <a:lnTo>
                  <a:pt x="87272" y="36279"/>
                </a:lnTo>
                <a:lnTo>
                  <a:pt x="98181" y="41860"/>
                </a:lnTo>
              </a:path>
            </a:pathLst>
          </a:custGeom>
          <a:solidFill>
            <a:srgbClr val="4DADC7"/>
          </a:solidFill>
          <a:ln w="1270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29" name="Shape 77" descr="Iowa, 105 mega watts." title="Iowa">
            <a:extLst>
              <a:ext uri="{FF2B5EF4-FFF2-40B4-BE49-F238E27FC236}">
                <a16:creationId xmlns:a16="http://schemas.microsoft.com/office/drawing/2014/main" id="{9BFF040C-8575-434E-9D6E-9B8FE652F1A2}"/>
              </a:ext>
            </a:extLst>
          </p:cNvPr>
          <p:cNvSpPr/>
          <p:nvPr/>
        </p:nvSpPr>
        <p:spPr>
          <a:xfrm>
            <a:off x="5676759" y="3462264"/>
            <a:ext cx="916535" cy="582827"/>
          </a:xfrm>
          <a:custGeom>
            <a:avLst/>
            <a:gdLst/>
            <a:ahLst/>
            <a:cxnLst/>
            <a:rect l="0" t="0" r="0" b="0"/>
            <a:pathLst>
              <a:path w="120000" h="120000" extrusionOk="0">
                <a:moveTo>
                  <a:pt x="56184" y="3870"/>
                </a:moveTo>
                <a:lnTo>
                  <a:pt x="53641" y="3870"/>
                </a:lnTo>
                <a:lnTo>
                  <a:pt x="49942" y="4222"/>
                </a:lnTo>
                <a:lnTo>
                  <a:pt x="49479" y="4222"/>
                </a:lnTo>
                <a:lnTo>
                  <a:pt x="47630" y="4222"/>
                </a:lnTo>
                <a:lnTo>
                  <a:pt x="46936" y="4222"/>
                </a:lnTo>
                <a:lnTo>
                  <a:pt x="42543" y="4574"/>
                </a:lnTo>
                <a:lnTo>
                  <a:pt x="40231" y="4574"/>
                </a:lnTo>
                <a:lnTo>
                  <a:pt x="39306" y="4574"/>
                </a:lnTo>
                <a:lnTo>
                  <a:pt x="35375" y="4574"/>
                </a:lnTo>
                <a:lnTo>
                  <a:pt x="33526" y="4574"/>
                </a:lnTo>
                <a:lnTo>
                  <a:pt x="31676" y="4574"/>
                </a:lnTo>
                <a:lnTo>
                  <a:pt x="31213" y="4574"/>
                </a:lnTo>
                <a:lnTo>
                  <a:pt x="30520" y="4574"/>
                </a:lnTo>
                <a:lnTo>
                  <a:pt x="26820" y="5278"/>
                </a:lnTo>
                <a:lnTo>
                  <a:pt x="24508" y="5278"/>
                </a:lnTo>
                <a:lnTo>
                  <a:pt x="22196" y="5630"/>
                </a:lnTo>
                <a:lnTo>
                  <a:pt x="21040" y="5630"/>
                </a:lnTo>
                <a:lnTo>
                  <a:pt x="16184" y="5630"/>
                </a:lnTo>
                <a:lnTo>
                  <a:pt x="15491" y="5630"/>
                </a:lnTo>
                <a:lnTo>
                  <a:pt x="13410" y="5630"/>
                </a:lnTo>
                <a:lnTo>
                  <a:pt x="12485" y="5630"/>
                </a:lnTo>
                <a:lnTo>
                  <a:pt x="11098" y="5630"/>
                </a:lnTo>
                <a:lnTo>
                  <a:pt x="10173" y="5630"/>
                </a:lnTo>
                <a:lnTo>
                  <a:pt x="6242" y="5630"/>
                </a:lnTo>
                <a:lnTo>
                  <a:pt x="4161" y="5982"/>
                </a:lnTo>
                <a:lnTo>
                  <a:pt x="2774" y="5982"/>
                </a:lnTo>
                <a:lnTo>
                  <a:pt x="1849" y="5982"/>
                </a:lnTo>
                <a:lnTo>
                  <a:pt x="231" y="5982"/>
                </a:lnTo>
                <a:lnTo>
                  <a:pt x="1387" y="10557"/>
                </a:lnTo>
                <a:lnTo>
                  <a:pt x="1156" y="15483"/>
                </a:lnTo>
                <a:lnTo>
                  <a:pt x="2080" y="16187"/>
                </a:lnTo>
                <a:lnTo>
                  <a:pt x="3005" y="20410"/>
                </a:lnTo>
                <a:lnTo>
                  <a:pt x="2774" y="21818"/>
                </a:lnTo>
                <a:lnTo>
                  <a:pt x="2080" y="23225"/>
                </a:lnTo>
                <a:lnTo>
                  <a:pt x="2080" y="26744"/>
                </a:lnTo>
                <a:lnTo>
                  <a:pt x="1387" y="28504"/>
                </a:lnTo>
                <a:lnTo>
                  <a:pt x="0" y="36246"/>
                </a:lnTo>
                <a:lnTo>
                  <a:pt x="2543" y="40821"/>
                </a:lnTo>
                <a:lnTo>
                  <a:pt x="2543" y="41524"/>
                </a:lnTo>
                <a:lnTo>
                  <a:pt x="2774" y="43988"/>
                </a:lnTo>
                <a:lnTo>
                  <a:pt x="3468" y="44692"/>
                </a:lnTo>
                <a:lnTo>
                  <a:pt x="5086" y="52434"/>
                </a:lnTo>
                <a:lnTo>
                  <a:pt x="5549" y="53841"/>
                </a:lnTo>
                <a:lnTo>
                  <a:pt x="5086" y="54897"/>
                </a:lnTo>
                <a:lnTo>
                  <a:pt x="6242" y="58064"/>
                </a:lnTo>
                <a:lnTo>
                  <a:pt x="6705" y="61231"/>
                </a:lnTo>
                <a:lnTo>
                  <a:pt x="7167" y="62991"/>
                </a:lnTo>
                <a:lnTo>
                  <a:pt x="8554" y="62991"/>
                </a:lnTo>
                <a:lnTo>
                  <a:pt x="9248" y="67917"/>
                </a:lnTo>
                <a:lnTo>
                  <a:pt x="9479" y="68269"/>
                </a:lnTo>
                <a:lnTo>
                  <a:pt x="10173" y="72844"/>
                </a:lnTo>
                <a:lnTo>
                  <a:pt x="9479" y="75307"/>
                </a:lnTo>
                <a:lnTo>
                  <a:pt x="9710" y="77067"/>
                </a:lnTo>
                <a:lnTo>
                  <a:pt x="12023" y="80586"/>
                </a:lnTo>
                <a:lnTo>
                  <a:pt x="12023" y="81994"/>
                </a:lnTo>
                <a:lnTo>
                  <a:pt x="11791" y="81994"/>
                </a:lnTo>
                <a:lnTo>
                  <a:pt x="12023" y="83049"/>
                </a:lnTo>
                <a:lnTo>
                  <a:pt x="13410" y="86568"/>
                </a:lnTo>
                <a:lnTo>
                  <a:pt x="14335" y="90439"/>
                </a:lnTo>
                <a:lnTo>
                  <a:pt x="13641" y="91143"/>
                </a:lnTo>
                <a:lnTo>
                  <a:pt x="13641" y="93607"/>
                </a:lnTo>
                <a:lnTo>
                  <a:pt x="14335" y="93607"/>
                </a:lnTo>
                <a:lnTo>
                  <a:pt x="14566" y="94662"/>
                </a:lnTo>
                <a:lnTo>
                  <a:pt x="14335" y="95014"/>
                </a:lnTo>
                <a:lnTo>
                  <a:pt x="14566" y="96070"/>
                </a:lnTo>
                <a:lnTo>
                  <a:pt x="14335" y="98533"/>
                </a:lnTo>
                <a:lnTo>
                  <a:pt x="14335" y="98885"/>
                </a:lnTo>
                <a:lnTo>
                  <a:pt x="14566" y="100997"/>
                </a:lnTo>
                <a:lnTo>
                  <a:pt x="15491" y="104868"/>
                </a:lnTo>
                <a:lnTo>
                  <a:pt x="15953" y="104868"/>
                </a:lnTo>
                <a:lnTo>
                  <a:pt x="15491" y="105923"/>
                </a:lnTo>
                <a:lnTo>
                  <a:pt x="15491" y="109090"/>
                </a:lnTo>
                <a:lnTo>
                  <a:pt x="14566" y="110850"/>
                </a:lnTo>
                <a:lnTo>
                  <a:pt x="17109" y="116129"/>
                </a:lnTo>
                <a:lnTo>
                  <a:pt x="16878" y="117184"/>
                </a:lnTo>
                <a:lnTo>
                  <a:pt x="17109" y="117184"/>
                </a:lnTo>
                <a:lnTo>
                  <a:pt x="21734" y="117184"/>
                </a:lnTo>
                <a:lnTo>
                  <a:pt x="24277" y="117184"/>
                </a:lnTo>
                <a:lnTo>
                  <a:pt x="26358" y="117184"/>
                </a:lnTo>
                <a:lnTo>
                  <a:pt x="27514" y="117184"/>
                </a:lnTo>
                <a:lnTo>
                  <a:pt x="31213" y="116480"/>
                </a:lnTo>
                <a:lnTo>
                  <a:pt x="32832" y="116480"/>
                </a:lnTo>
                <a:lnTo>
                  <a:pt x="36069" y="116480"/>
                </a:lnTo>
                <a:lnTo>
                  <a:pt x="37919" y="116480"/>
                </a:lnTo>
                <a:lnTo>
                  <a:pt x="40462" y="116480"/>
                </a:lnTo>
                <a:lnTo>
                  <a:pt x="41156" y="116129"/>
                </a:lnTo>
                <a:lnTo>
                  <a:pt x="45317" y="116129"/>
                </a:lnTo>
                <a:lnTo>
                  <a:pt x="45780" y="116129"/>
                </a:lnTo>
                <a:lnTo>
                  <a:pt x="49942" y="116129"/>
                </a:lnTo>
                <a:lnTo>
                  <a:pt x="50173" y="115425"/>
                </a:lnTo>
                <a:lnTo>
                  <a:pt x="54335" y="115073"/>
                </a:lnTo>
                <a:lnTo>
                  <a:pt x="54566" y="115073"/>
                </a:lnTo>
                <a:lnTo>
                  <a:pt x="58497" y="115073"/>
                </a:lnTo>
                <a:lnTo>
                  <a:pt x="59421" y="115073"/>
                </a:lnTo>
                <a:lnTo>
                  <a:pt x="60809" y="114721"/>
                </a:lnTo>
                <a:lnTo>
                  <a:pt x="61734" y="114721"/>
                </a:lnTo>
                <a:lnTo>
                  <a:pt x="64046" y="114721"/>
                </a:lnTo>
                <a:lnTo>
                  <a:pt x="67052" y="114017"/>
                </a:lnTo>
                <a:lnTo>
                  <a:pt x="69132" y="114017"/>
                </a:lnTo>
                <a:lnTo>
                  <a:pt x="73526" y="113665"/>
                </a:lnTo>
                <a:lnTo>
                  <a:pt x="74219" y="113665"/>
                </a:lnTo>
                <a:lnTo>
                  <a:pt x="75375" y="113313"/>
                </a:lnTo>
                <a:lnTo>
                  <a:pt x="78381" y="112609"/>
                </a:lnTo>
                <a:lnTo>
                  <a:pt x="81156" y="112609"/>
                </a:lnTo>
                <a:lnTo>
                  <a:pt x="82774" y="112258"/>
                </a:lnTo>
                <a:lnTo>
                  <a:pt x="83236" y="112258"/>
                </a:lnTo>
                <a:lnTo>
                  <a:pt x="84393" y="112258"/>
                </a:lnTo>
                <a:lnTo>
                  <a:pt x="86705" y="112258"/>
                </a:lnTo>
                <a:lnTo>
                  <a:pt x="87398" y="112258"/>
                </a:lnTo>
                <a:lnTo>
                  <a:pt x="89017" y="111554"/>
                </a:lnTo>
                <a:lnTo>
                  <a:pt x="92716" y="111202"/>
                </a:lnTo>
                <a:lnTo>
                  <a:pt x="93179" y="111554"/>
                </a:lnTo>
                <a:lnTo>
                  <a:pt x="95028" y="113665"/>
                </a:lnTo>
                <a:lnTo>
                  <a:pt x="97341" y="118592"/>
                </a:lnTo>
                <a:lnTo>
                  <a:pt x="98728" y="119648"/>
                </a:lnTo>
                <a:lnTo>
                  <a:pt x="99884" y="118592"/>
                </a:lnTo>
                <a:lnTo>
                  <a:pt x="99421" y="111554"/>
                </a:lnTo>
                <a:lnTo>
                  <a:pt x="102890" y="109090"/>
                </a:lnTo>
                <a:lnTo>
                  <a:pt x="103583" y="107683"/>
                </a:lnTo>
                <a:lnTo>
                  <a:pt x="104046" y="107683"/>
                </a:lnTo>
                <a:lnTo>
                  <a:pt x="104277" y="106979"/>
                </a:lnTo>
                <a:lnTo>
                  <a:pt x="104277" y="104516"/>
                </a:lnTo>
                <a:lnTo>
                  <a:pt x="106589" y="94662"/>
                </a:lnTo>
                <a:lnTo>
                  <a:pt x="106589" y="92199"/>
                </a:lnTo>
                <a:lnTo>
                  <a:pt x="105202" y="88680"/>
                </a:lnTo>
                <a:lnTo>
                  <a:pt x="102890" y="85513"/>
                </a:lnTo>
                <a:lnTo>
                  <a:pt x="103583" y="81994"/>
                </a:lnTo>
                <a:lnTo>
                  <a:pt x="104046" y="80586"/>
                </a:lnTo>
                <a:lnTo>
                  <a:pt x="104971" y="78475"/>
                </a:lnTo>
                <a:lnTo>
                  <a:pt x="108670" y="77067"/>
                </a:lnTo>
                <a:lnTo>
                  <a:pt x="114219" y="74252"/>
                </a:lnTo>
                <a:lnTo>
                  <a:pt x="116531" y="71788"/>
                </a:lnTo>
                <a:lnTo>
                  <a:pt x="116994" y="65454"/>
                </a:lnTo>
                <a:lnTo>
                  <a:pt x="117456" y="64398"/>
                </a:lnTo>
                <a:lnTo>
                  <a:pt x="118150" y="63695"/>
                </a:lnTo>
                <a:lnTo>
                  <a:pt x="118381" y="63695"/>
                </a:lnTo>
                <a:lnTo>
                  <a:pt x="119768" y="59824"/>
                </a:lnTo>
                <a:lnTo>
                  <a:pt x="119768" y="57712"/>
                </a:lnTo>
                <a:lnTo>
                  <a:pt x="119768" y="54897"/>
                </a:lnTo>
                <a:lnTo>
                  <a:pt x="119768" y="53841"/>
                </a:lnTo>
                <a:lnTo>
                  <a:pt x="119075" y="50322"/>
                </a:lnTo>
                <a:lnTo>
                  <a:pt x="116763" y="48563"/>
                </a:lnTo>
                <a:lnTo>
                  <a:pt x="116069" y="47859"/>
                </a:lnTo>
                <a:lnTo>
                  <a:pt x="114913" y="47155"/>
                </a:lnTo>
                <a:lnTo>
                  <a:pt x="114219" y="46099"/>
                </a:lnTo>
                <a:lnTo>
                  <a:pt x="112832" y="41173"/>
                </a:lnTo>
                <a:lnTo>
                  <a:pt x="110057" y="38709"/>
                </a:lnTo>
                <a:lnTo>
                  <a:pt x="109826" y="37302"/>
                </a:lnTo>
                <a:lnTo>
                  <a:pt x="109826" y="36950"/>
                </a:lnTo>
                <a:lnTo>
                  <a:pt x="108439" y="32375"/>
                </a:lnTo>
                <a:lnTo>
                  <a:pt x="107514" y="31319"/>
                </a:lnTo>
                <a:lnTo>
                  <a:pt x="104971" y="30967"/>
                </a:lnTo>
                <a:lnTo>
                  <a:pt x="101502" y="28152"/>
                </a:lnTo>
                <a:lnTo>
                  <a:pt x="101040" y="23577"/>
                </a:lnTo>
                <a:lnTo>
                  <a:pt x="99421" y="19706"/>
                </a:lnTo>
                <a:lnTo>
                  <a:pt x="99190" y="18651"/>
                </a:lnTo>
                <a:lnTo>
                  <a:pt x="98728" y="16187"/>
                </a:lnTo>
                <a:lnTo>
                  <a:pt x="98728" y="15835"/>
                </a:lnTo>
                <a:lnTo>
                  <a:pt x="100809" y="9149"/>
                </a:lnTo>
                <a:lnTo>
                  <a:pt x="97803" y="3870"/>
                </a:lnTo>
                <a:lnTo>
                  <a:pt x="97803" y="3167"/>
                </a:lnTo>
                <a:lnTo>
                  <a:pt x="97572" y="351"/>
                </a:lnTo>
                <a:lnTo>
                  <a:pt x="97572" y="0"/>
                </a:lnTo>
                <a:lnTo>
                  <a:pt x="96878" y="351"/>
                </a:lnTo>
                <a:lnTo>
                  <a:pt x="95260" y="351"/>
                </a:lnTo>
                <a:lnTo>
                  <a:pt x="90404" y="703"/>
                </a:lnTo>
                <a:lnTo>
                  <a:pt x="90173" y="703"/>
                </a:lnTo>
                <a:lnTo>
                  <a:pt x="88323" y="703"/>
                </a:lnTo>
                <a:lnTo>
                  <a:pt x="81849" y="1759"/>
                </a:lnTo>
                <a:lnTo>
                  <a:pt x="75144" y="2111"/>
                </a:lnTo>
                <a:lnTo>
                  <a:pt x="73526" y="2111"/>
                </a:lnTo>
                <a:lnTo>
                  <a:pt x="65202" y="3167"/>
                </a:lnTo>
                <a:lnTo>
                  <a:pt x="64971" y="3167"/>
                </a:lnTo>
                <a:lnTo>
                  <a:pt x="64277" y="3167"/>
                </a:lnTo>
                <a:lnTo>
                  <a:pt x="58497" y="3167"/>
                </a:lnTo>
                <a:lnTo>
                  <a:pt x="57803" y="3870"/>
                </a:lnTo>
                <a:lnTo>
                  <a:pt x="56184" y="3870"/>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3" name="Shape 103" descr="Wisconsin, varies by utility, 10 percent by 2015 statewide." title="Wisconsin">
            <a:extLst>
              <a:ext uri="{FF2B5EF4-FFF2-40B4-BE49-F238E27FC236}">
                <a16:creationId xmlns:a16="http://schemas.microsoft.com/office/drawing/2014/main" id="{BAD1748B-BF1D-49A8-A163-3B7C96B0A12C}"/>
              </a:ext>
            </a:extLst>
          </p:cNvPr>
          <p:cNvSpPr/>
          <p:nvPr/>
        </p:nvSpPr>
        <p:spPr>
          <a:xfrm>
            <a:off x="6185228" y="2825990"/>
            <a:ext cx="801243" cy="820941"/>
          </a:xfrm>
          <a:custGeom>
            <a:avLst/>
            <a:gdLst/>
            <a:ahLst/>
            <a:cxnLst/>
            <a:rect l="0" t="0" r="0" b="0"/>
            <a:pathLst>
              <a:path w="120000" h="120000" extrusionOk="0">
                <a:moveTo>
                  <a:pt x="90660" y="116743"/>
                </a:moveTo>
                <a:lnTo>
                  <a:pt x="89867" y="116743"/>
                </a:lnTo>
                <a:lnTo>
                  <a:pt x="88546" y="117244"/>
                </a:lnTo>
                <a:lnTo>
                  <a:pt x="86960" y="117244"/>
                </a:lnTo>
                <a:lnTo>
                  <a:pt x="84845" y="117244"/>
                </a:lnTo>
                <a:lnTo>
                  <a:pt x="80352" y="117494"/>
                </a:lnTo>
                <a:lnTo>
                  <a:pt x="77973" y="117995"/>
                </a:lnTo>
                <a:lnTo>
                  <a:pt x="77444" y="117995"/>
                </a:lnTo>
                <a:lnTo>
                  <a:pt x="75330" y="117995"/>
                </a:lnTo>
                <a:lnTo>
                  <a:pt x="72687" y="118246"/>
                </a:lnTo>
                <a:lnTo>
                  <a:pt x="68458" y="118246"/>
                </a:lnTo>
                <a:lnTo>
                  <a:pt x="67136" y="118496"/>
                </a:lnTo>
                <a:lnTo>
                  <a:pt x="66607" y="118496"/>
                </a:lnTo>
                <a:lnTo>
                  <a:pt x="63964" y="118496"/>
                </a:lnTo>
                <a:lnTo>
                  <a:pt x="62114" y="118496"/>
                </a:lnTo>
                <a:lnTo>
                  <a:pt x="55770" y="119248"/>
                </a:lnTo>
                <a:lnTo>
                  <a:pt x="54713" y="119248"/>
                </a:lnTo>
                <a:lnTo>
                  <a:pt x="52599" y="119248"/>
                </a:lnTo>
                <a:lnTo>
                  <a:pt x="51541" y="119749"/>
                </a:lnTo>
                <a:lnTo>
                  <a:pt x="49955" y="116492"/>
                </a:lnTo>
                <a:lnTo>
                  <a:pt x="48898" y="115741"/>
                </a:lnTo>
                <a:lnTo>
                  <a:pt x="45991" y="115490"/>
                </a:lnTo>
                <a:lnTo>
                  <a:pt x="42026" y="113486"/>
                </a:lnTo>
                <a:lnTo>
                  <a:pt x="41497" y="110229"/>
                </a:lnTo>
                <a:lnTo>
                  <a:pt x="39911" y="107473"/>
                </a:lnTo>
                <a:lnTo>
                  <a:pt x="39383" y="106722"/>
                </a:lnTo>
                <a:lnTo>
                  <a:pt x="39118" y="104968"/>
                </a:lnTo>
                <a:lnTo>
                  <a:pt x="39118" y="104718"/>
                </a:lnTo>
                <a:lnTo>
                  <a:pt x="41233" y="99958"/>
                </a:lnTo>
                <a:lnTo>
                  <a:pt x="38061" y="95949"/>
                </a:lnTo>
                <a:lnTo>
                  <a:pt x="38061" y="95699"/>
                </a:lnTo>
                <a:lnTo>
                  <a:pt x="37533" y="93695"/>
                </a:lnTo>
                <a:lnTo>
                  <a:pt x="37533" y="93194"/>
                </a:lnTo>
                <a:lnTo>
                  <a:pt x="36740" y="91189"/>
                </a:lnTo>
                <a:lnTo>
                  <a:pt x="36211" y="90438"/>
                </a:lnTo>
                <a:lnTo>
                  <a:pt x="36211" y="87432"/>
                </a:lnTo>
                <a:lnTo>
                  <a:pt x="36475" y="86680"/>
                </a:lnTo>
                <a:lnTo>
                  <a:pt x="36475" y="85929"/>
                </a:lnTo>
                <a:lnTo>
                  <a:pt x="35418" y="84175"/>
                </a:lnTo>
                <a:lnTo>
                  <a:pt x="34889" y="83924"/>
                </a:lnTo>
                <a:lnTo>
                  <a:pt x="33303" y="81670"/>
                </a:lnTo>
                <a:lnTo>
                  <a:pt x="31982" y="80668"/>
                </a:lnTo>
                <a:lnTo>
                  <a:pt x="31982" y="80417"/>
                </a:lnTo>
                <a:lnTo>
                  <a:pt x="30660" y="79665"/>
                </a:lnTo>
                <a:lnTo>
                  <a:pt x="29603" y="79665"/>
                </a:lnTo>
                <a:lnTo>
                  <a:pt x="28017" y="78914"/>
                </a:lnTo>
                <a:lnTo>
                  <a:pt x="26167" y="77160"/>
                </a:lnTo>
                <a:lnTo>
                  <a:pt x="23259" y="75657"/>
                </a:lnTo>
                <a:lnTo>
                  <a:pt x="22466" y="74154"/>
                </a:lnTo>
                <a:lnTo>
                  <a:pt x="20088" y="70647"/>
                </a:lnTo>
                <a:lnTo>
                  <a:pt x="18237" y="69895"/>
                </a:lnTo>
                <a:lnTo>
                  <a:pt x="17180" y="69645"/>
                </a:lnTo>
                <a:lnTo>
                  <a:pt x="15330" y="69394"/>
                </a:lnTo>
                <a:lnTo>
                  <a:pt x="14801" y="68893"/>
                </a:lnTo>
                <a:lnTo>
                  <a:pt x="13480" y="67891"/>
                </a:lnTo>
                <a:lnTo>
                  <a:pt x="12951" y="66889"/>
                </a:lnTo>
                <a:lnTo>
                  <a:pt x="12951" y="66638"/>
                </a:lnTo>
                <a:lnTo>
                  <a:pt x="9515" y="66137"/>
                </a:lnTo>
                <a:lnTo>
                  <a:pt x="5022" y="63131"/>
                </a:lnTo>
                <a:lnTo>
                  <a:pt x="4229" y="62379"/>
                </a:lnTo>
                <a:lnTo>
                  <a:pt x="3171" y="61628"/>
                </a:lnTo>
                <a:lnTo>
                  <a:pt x="3436" y="58121"/>
                </a:lnTo>
                <a:lnTo>
                  <a:pt x="3171" y="54613"/>
                </a:lnTo>
                <a:lnTo>
                  <a:pt x="3436" y="51356"/>
                </a:lnTo>
                <a:lnTo>
                  <a:pt x="3171" y="49102"/>
                </a:lnTo>
                <a:lnTo>
                  <a:pt x="3171" y="48851"/>
                </a:lnTo>
                <a:lnTo>
                  <a:pt x="3171" y="48100"/>
                </a:lnTo>
                <a:lnTo>
                  <a:pt x="3171" y="46847"/>
                </a:lnTo>
                <a:lnTo>
                  <a:pt x="3436" y="41085"/>
                </a:lnTo>
                <a:lnTo>
                  <a:pt x="2907" y="39832"/>
                </a:lnTo>
                <a:lnTo>
                  <a:pt x="0" y="37828"/>
                </a:lnTo>
                <a:lnTo>
                  <a:pt x="528" y="35323"/>
                </a:lnTo>
                <a:lnTo>
                  <a:pt x="2378" y="32066"/>
                </a:lnTo>
                <a:lnTo>
                  <a:pt x="11101" y="25302"/>
                </a:lnTo>
                <a:lnTo>
                  <a:pt x="10837" y="23048"/>
                </a:lnTo>
                <a:lnTo>
                  <a:pt x="10572" y="16283"/>
                </a:lnTo>
                <a:lnTo>
                  <a:pt x="10572" y="13778"/>
                </a:lnTo>
                <a:lnTo>
                  <a:pt x="10044" y="10521"/>
                </a:lnTo>
                <a:lnTo>
                  <a:pt x="10044" y="9519"/>
                </a:lnTo>
                <a:lnTo>
                  <a:pt x="11101" y="9519"/>
                </a:lnTo>
                <a:lnTo>
                  <a:pt x="14273" y="6764"/>
                </a:lnTo>
                <a:lnTo>
                  <a:pt x="15594" y="7766"/>
                </a:lnTo>
                <a:lnTo>
                  <a:pt x="15859" y="8267"/>
                </a:lnTo>
                <a:lnTo>
                  <a:pt x="20088" y="8267"/>
                </a:lnTo>
                <a:lnTo>
                  <a:pt x="24845" y="6012"/>
                </a:lnTo>
                <a:lnTo>
                  <a:pt x="28017" y="5010"/>
                </a:lnTo>
                <a:lnTo>
                  <a:pt x="31453" y="2755"/>
                </a:lnTo>
                <a:lnTo>
                  <a:pt x="32775" y="3006"/>
                </a:lnTo>
                <a:lnTo>
                  <a:pt x="37533" y="0"/>
                </a:lnTo>
                <a:lnTo>
                  <a:pt x="39911" y="2004"/>
                </a:lnTo>
                <a:lnTo>
                  <a:pt x="37533" y="5511"/>
                </a:lnTo>
                <a:lnTo>
                  <a:pt x="38325" y="7515"/>
                </a:lnTo>
                <a:lnTo>
                  <a:pt x="37268" y="9018"/>
                </a:lnTo>
                <a:lnTo>
                  <a:pt x="37268" y="10020"/>
                </a:lnTo>
                <a:lnTo>
                  <a:pt x="39911" y="8517"/>
                </a:lnTo>
                <a:lnTo>
                  <a:pt x="40440" y="6764"/>
                </a:lnTo>
                <a:lnTo>
                  <a:pt x="44669" y="9519"/>
                </a:lnTo>
                <a:lnTo>
                  <a:pt x="45991" y="9269"/>
                </a:lnTo>
                <a:lnTo>
                  <a:pt x="47048" y="10020"/>
                </a:lnTo>
                <a:lnTo>
                  <a:pt x="47577" y="9519"/>
                </a:lnTo>
                <a:lnTo>
                  <a:pt x="51541" y="11273"/>
                </a:lnTo>
                <a:lnTo>
                  <a:pt x="53656" y="14780"/>
                </a:lnTo>
                <a:lnTo>
                  <a:pt x="57621" y="16283"/>
                </a:lnTo>
                <a:lnTo>
                  <a:pt x="59207" y="16534"/>
                </a:lnTo>
                <a:lnTo>
                  <a:pt x="74801" y="19290"/>
                </a:lnTo>
                <a:lnTo>
                  <a:pt x="76651" y="20292"/>
                </a:lnTo>
                <a:lnTo>
                  <a:pt x="77973" y="20793"/>
                </a:lnTo>
                <a:lnTo>
                  <a:pt x="79823" y="21795"/>
                </a:lnTo>
                <a:lnTo>
                  <a:pt x="81938" y="21795"/>
                </a:lnTo>
                <a:lnTo>
                  <a:pt x="82995" y="21795"/>
                </a:lnTo>
                <a:lnTo>
                  <a:pt x="84581" y="22546"/>
                </a:lnTo>
                <a:lnTo>
                  <a:pt x="86696" y="22045"/>
                </a:lnTo>
                <a:lnTo>
                  <a:pt x="91718" y="22546"/>
                </a:lnTo>
                <a:lnTo>
                  <a:pt x="94625" y="23549"/>
                </a:lnTo>
                <a:lnTo>
                  <a:pt x="95418" y="24551"/>
                </a:lnTo>
                <a:lnTo>
                  <a:pt x="95154" y="26304"/>
                </a:lnTo>
                <a:lnTo>
                  <a:pt x="96211" y="27056"/>
                </a:lnTo>
                <a:lnTo>
                  <a:pt x="97533" y="26555"/>
                </a:lnTo>
                <a:lnTo>
                  <a:pt x="97533" y="27056"/>
                </a:lnTo>
                <a:lnTo>
                  <a:pt x="99911" y="27557"/>
                </a:lnTo>
                <a:lnTo>
                  <a:pt x="100440" y="28058"/>
                </a:lnTo>
                <a:lnTo>
                  <a:pt x="105726" y="43841"/>
                </a:lnTo>
                <a:lnTo>
                  <a:pt x="107577" y="44592"/>
                </a:lnTo>
                <a:lnTo>
                  <a:pt x="107048" y="46346"/>
                </a:lnTo>
                <a:lnTo>
                  <a:pt x="107048" y="47098"/>
                </a:lnTo>
                <a:lnTo>
                  <a:pt x="104140" y="48100"/>
                </a:lnTo>
                <a:lnTo>
                  <a:pt x="100969" y="54613"/>
                </a:lnTo>
                <a:lnTo>
                  <a:pt x="100969" y="55114"/>
                </a:lnTo>
                <a:lnTo>
                  <a:pt x="100440" y="56367"/>
                </a:lnTo>
                <a:lnTo>
                  <a:pt x="100440" y="58121"/>
                </a:lnTo>
                <a:lnTo>
                  <a:pt x="103083" y="58121"/>
                </a:lnTo>
                <a:lnTo>
                  <a:pt x="105198" y="57118"/>
                </a:lnTo>
                <a:lnTo>
                  <a:pt x="105726" y="56367"/>
                </a:lnTo>
                <a:lnTo>
                  <a:pt x="105726" y="56116"/>
                </a:lnTo>
                <a:lnTo>
                  <a:pt x="106519" y="54112"/>
                </a:lnTo>
                <a:lnTo>
                  <a:pt x="109955" y="50605"/>
                </a:lnTo>
                <a:lnTo>
                  <a:pt x="113656" y="44592"/>
                </a:lnTo>
                <a:lnTo>
                  <a:pt x="114449" y="42839"/>
                </a:lnTo>
                <a:lnTo>
                  <a:pt x="116563" y="40584"/>
                </a:lnTo>
                <a:lnTo>
                  <a:pt x="116563" y="39331"/>
                </a:lnTo>
                <a:lnTo>
                  <a:pt x="118942" y="37828"/>
                </a:lnTo>
                <a:lnTo>
                  <a:pt x="119735" y="39331"/>
                </a:lnTo>
                <a:lnTo>
                  <a:pt x="113392" y="55365"/>
                </a:lnTo>
                <a:lnTo>
                  <a:pt x="111541" y="60375"/>
                </a:lnTo>
                <a:lnTo>
                  <a:pt x="110748" y="65135"/>
                </a:lnTo>
                <a:lnTo>
                  <a:pt x="111541" y="67139"/>
                </a:lnTo>
                <a:lnTo>
                  <a:pt x="108898" y="74154"/>
                </a:lnTo>
                <a:lnTo>
                  <a:pt x="108370" y="77160"/>
                </a:lnTo>
                <a:lnTo>
                  <a:pt x="109427" y="80668"/>
                </a:lnTo>
                <a:lnTo>
                  <a:pt x="108634" y="84676"/>
                </a:lnTo>
                <a:lnTo>
                  <a:pt x="107841" y="86680"/>
                </a:lnTo>
                <a:lnTo>
                  <a:pt x="108370" y="87933"/>
                </a:lnTo>
                <a:lnTo>
                  <a:pt x="106784" y="91440"/>
                </a:lnTo>
                <a:lnTo>
                  <a:pt x="106519" y="94947"/>
                </a:lnTo>
                <a:lnTo>
                  <a:pt x="106784" y="96450"/>
                </a:lnTo>
                <a:lnTo>
                  <a:pt x="106784" y="98204"/>
                </a:lnTo>
                <a:lnTo>
                  <a:pt x="107577" y="101461"/>
                </a:lnTo>
                <a:lnTo>
                  <a:pt x="109427" y="105720"/>
                </a:lnTo>
                <a:lnTo>
                  <a:pt x="110484" y="108225"/>
                </a:lnTo>
                <a:lnTo>
                  <a:pt x="109955" y="110480"/>
                </a:lnTo>
                <a:lnTo>
                  <a:pt x="109955" y="111732"/>
                </a:lnTo>
                <a:lnTo>
                  <a:pt x="110748" y="114989"/>
                </a:lnTo>
                <a:lnTo>
                  <a:pt x="106784" y="115490"/>
                </a:lnTo>
                <a:lnTo>
                  <a:pt x="103876" y="115741"/>
                </a:lnTo>
                <a:lnTo>
                  <a:pt x="102290" y="115741"/>
                </a:lnTo>
                <a:lnTo>
                  <a:pt x="101233" y="115741"/>
                </a:lnTo>
                <a:lnTo>
                  <a:pt x="100176" y="116242"/>
                </a:lnTo>
                <a:lnTo>
                  <a:pt x="93568" y="116492"/>
                </a:lnTo>
                <a:lnTo>
                  <a:pt x="92511" y="116743"/>
                </a:lnTo>
                <a:lnTo>
                  <a:pt x="91718" y="116743"/>
                </a:lnTo>
                <a:lnTo>
                  <a:pt x="90925" y="116743"/>
                </a:lnTo>
                <a:lnTo>
                  <a:pt x="90660" y="116743"/>
                </a:lnTo>
              </a:path>
            </a:pathLst>
          </a:custGeom>
          <a:solidFill>
            <a:srgbClr val="4DADC7"/>
          </a:solidFill>
          <a:ln w="1905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0" name="Shape 111" descr="Virginia, 15 percent by 2025." title="Virginia">
            <a:extLst>
              <a:ext uri="{FF2B5EF4-FFF2-40B4-BE49-F238E27FC236}">
                <a16:creationId xmlns:a16="http://schemas.microsoft.com/office/drawing/2014/main" id="{F8882067-6D47-4A1E-8E4C-2C75DBADD0F5}"/>
              </a:ext>
            </a:extLst>
          </p:cNvPr>
          <p:cNvSpPr/>
          <p:nvPr/>
        </p:nvSpPr>
        <p:spPr>
          <a:xfrm>
            <a:off x="7642801" y="3960612"/>
            <a:ext cx="1169710" cy="658723"/>
          </a:xfrm>
          <a:custGeom>
            <a:avLst/>
            <a:gdLst/>
            <a:ahLst/>
            <a:cxnLst/>
            <a:rect l="0" t="0" r="0" b="0"/>
            <a:pathLst>
              <a:path w="120000" h="120000" extrusionOk="0">
                <a:moveTo>
                  <a:pt x="109140" y="66562"/>
                </a:moveTo>
                <a:lnTo>
                  <a:pt x="109321" y="67187"/>
                </a:lnTo>
                <a:lnTo>
                  <a:pt x="109683" y="66562"/>
                </a:lnTo>
                <a:lnTo>
                  <a:pt x="110950" y="67812"/>
                </a:lnTo>
                <a:lnTo>
                  <a:pt x="111493" y="71875"/>
                </a:lnTo>
                <a:lnTo>
                  <a:pt x="111493" y="72187"/>
                </a:lnTo>
                <a:lnTo>
                  <a:pt x="111493" y="72812"/>
                </a:lnTo>
                <a:lnTo>
                  <a:pt x="112217" y="73125"/>
                </a:lnTo>
                <a:lnTo>
                  <a:pt x="113484" y="73125"/>
                </a:lnTo>
                <a:lnTo>
                  <a:pt x="114389" y="73437"/>
                </a:lnTo>
                <a:lnTo>
                  <a:pt x="116199" y="72187"/>
                </a:lnTo>
                <a:lnTo>
                  <a:pt x="119819" y="84375"/>
                </a:lnTo>
                <a:lnTo>
                  <a:pt x="117647" y="84687"/>
                </a:lnTo>
                <a:lnTo>
                  <a:pt x="116018" y="85625"/>
                </a:lnTo>
                <a:lnTo>
                  <a:pt x="114027" y="86562"/>
                </a:lnTo>
                <a:lnTo>
                  <a:pt x="113665" y="86562"/>
                </a:lnTo>
                <a:lnTo>
                  <a:pt x="113122" y="86562"/>
                </a:lnTo>
                <a:lnTo>
                  <a:pt x="112760" y="86875"/>
                </a:lnTo>
                <a:lnTo>
                  <a:pt x="112217" y="86875"/>
                </a:lnTo>
                <a:lnTo>
                  <a:pt x="110407" y="87812"/>
                </a:lnTo>
                <a:lnTo>
                  <a:pt x="110226" y="87812"/>
                </a:lnTo>
                <a:lnTo>
                  <a:pt x="109683" y="87812"/>
                </a:lnTo>
                <a:lnTo>
                  <a:pt x="106425" y="89062"/>
                </a:lnTo>
                <a:lnTo>
                  <a:pt x="104434" y="90000"/>
                </a:lnTo>
                <a:lnTo>
                  <a:pt x="103891" y="90000"/>
                </a:lnTo>
                <a:lnTo>
                  <a:pt x="101176" y="91250"/>
                </a:lnTo>
                <a:lnTo>
                  <a:pt x="100633" y="91875"/>
                </a:lnTo>
                <a:lnTo>
                  <a:pt x="100090" y="91875"/>
                </a:lnTo>
                <a:lnTo>
                  <a:pt x="98823" y="92187"/>
                </a:lnTo>
                <a:lnTo>
                  <a:pt x="98099" y="92187"/>
                </a:lnTo>
                <a:lnTo>
                  <a:pt x="94298" y="94062"/>
                </a:lnTo>
                <a:lnTo>
                  <a:pt x="93755" y="94062"/>
                </a:lnTo>
                <a:lnTo>
                  <a:pt x="91040" y="94687"/>
                </a:lnTo>
                <a:lnTo>
                  <a:pt x="90316" y="95312"/>
                </a:lnTo>
                <a:lnTo>
                  <a:pt x="89773" y="95312"/>
                </a:lnTo>
                <a:lnTo>
                  <a:pt x="88687" y="95625"/>
                </a:lnTo>
                <a:lnTo>
                  <a:pt x="87963" y="96250"/>
                </a:lnTo>
                <a:lnTo>
                  <a:pt x="87239" y="96250"/>
                </a:lnTo>
                <a:lnTo>
                  <a:pt x="86696" y="96562"/>
                </a:lnTo>
                <a:lnTo>
                  <a:pt x="83981" y="97500"/>
                </a:lnTo>
                <a:lnTo>
                  <a:pt x="83438" y="97500"/>
                </a:lnTo>
                <a:lnTo>
                  <a:pt x="82171" y="97812"/>
                </a:lnTo>
                <a:lnTo>
                  <a:pt x="81447" y="98437"/>
                </a:lnTo>
                <a:lnTo>
                  <a:pt x="80904" y="98437"/>
                </a:lnTo>
                <a:lnTo>
                  <a:pt x="80180" y="98750"/>
                </a:lnTo>
                <a:lnTo>
                  <a:pt x="79638" y="99062"/>
                </a:lnTo>
                <a:lnTo>
                  <a:pt x="77647" y="99687"/>
                </a:lnTo>
                <a:lnTo>
                  <a:pt x="76199" y="100000"/>
                </a:lnTo>
                <a:lnTo>
                  <a:pt x="76018" y="100000"/>
                </a:lnTo>
                <a:lnTo>
                  <a:pt x="75475" y="100312"/>
                </a:lnTo>
                <a:lnTo>
                  <a:pt x="75113" y="100312"/>
                </a:lnTo>
                <a:lnTo>
                  <a:pt x="74932" y="100312"/>
                </a:lnTo>
                <a:lnTo>
                  <a:pt x="74751" y="100312"/>
                </a:lnTo>
                <a:lnTo>
                  <a:pt x="69864" y="102187"/>
                </a:lnTo>
                <a:lnTo>
                  <a:pt x="68597" y="102500"/>
                </a:lnTo>
                <a:lnTo>
                  <a:pt x="68054" y="102500"/>
                </a:lnTo>
                <a:lnTo>
                  <a:pt x="66425" y="103437"/>
                </a:lnTo>
                <a:lnTo>
                  <a:pt x="64072" y="104062"/>
                </a:lnTo>
                <a:lnTo>
                  <a:pt x="63348" y="104375"/>
                </a:lnTo>
                <a:lnTo>
                  <a:pt x="62262" y="104375"/>
                </a:lnTo>
                <a:lnTo>
                  <a:pt x="60995" y="104687"/>
                </a:lnTo>
                <a:lnTo>
                  <a:pt x="58642" y="105625"/>
                </a:lnTo>
                <a:lnTo>
                  <a:pt x="56832" y="105937"/>
                </a:lnTo>
                <a:lnTo>
                  <a:pt x="56289" y="106562"/>
                </a:lnTo>
                <a:lnTo>
                  <a:pt x="56108" y="106562"/>
                </a:lnTo>
                <a:lnTo>
                  <a:pt x="54841" y="106875"/>
                </a:lnTo>
                <a:lnTo>
                  <a:pt x="51945" y="107500"/>
                </a:lnTo>
                <a:lnTo>
                  <a:pt x="49773" y="107812"/>
                </a:lnTo>
                <a:lnTo>
                  <a:pt x="49049" y="108125"/>
                </a:lnTo>
                <a:lnTo>
                  <a:pt x="47963" y="108125"/>
                </a:lnTo>
                <a:lnTo>
                  <a:pt x="47239" y="108750"/>
                </a:lnTo>
                <a:lnTo>
                  <a:pt x="45791" y="108750"/>
                </a:lnTo>
                <a:lnTo>
                  <a:pt x="44705" y="109062"/>
                </a:lnTo>
                <a:lnTo>
                  <a:pt x="43981" y="109687"/>
                </a:lnTo>
                <a:lnTo>
                  <a:pt x="43619" y="109687"/>
                </a:lnTo>
                <a:lnTo>
                  <a:pt x="43438" y="109687"/>
                </a:lnTo>
                <a:lnTo>
                  <a:pt x="43257" y="109687"/>
                </a:lnTo>
                <a:lnTo>
                  <a:pt x="42714" y="109687"/>
                </a:lnTo>
                <a:lnTo>
                  <a:pt x="40361" y="110000"/>
                </a:lnTo>
                <a:lnTo>
                  <a:pt x="36380" y="110937"/>
                </a:lnTo>
                <a:lnTo>
                  <a:pt x="35837" y="111250"/>
                </a:lnTo>
                <a:lnTo>
                  <a:pt x="34389" y="111875"/>
                </a:lnTo>
                <a:lnTo>
                  <a:pt x="33846" y="111875"/>
                </a:lnTo>
                <a:lnTo>
                  <a:pt x="31674" y="112187"/>
                </a:lnTo>
                <a:lnTo>
                  <a:pt x="30950" y="112187"/>
                </a:lnTo>
                <a:lnTo>
                  <a:pt x="31131" y="111250"/>
                </a:lnTo>
                <a:lnTo>
                  <a:pt x="29683" y="111875"/>
                </a:lnTo>
                <a:lnTo>
                  <a:pt x="28416" y="112187"/>
                </a:lnTo>
                <a:lnTo>
                  <a:pt x="26787" y="112187"/>
                </a:lnTo>
                <a:lnTo>
                  <a:pt x="26787" y="113125"/>
                </a:lnTo>
                <a:lnTo>
                  <a:pt x="23529" y="113750"/>
                </a:lnTo>
                <a:lnTo>
                  <a:pt x="22986" y="113750"/>
                </a:lnTo>
                <a:lnTo>
                  <a:pt x="22624" y="114375"/>
                </a:lnTo>
                <a:lnTo>
                  <a:pt x="22081" y="114375"/>
                </a:lnTo>
                <a:lnTo>
                  <a:pt x="21719" y="114375"/>
                </a:lnTo>
                <a:lnTo>
                  <a:pt x="21357" y="114687"/>
                </a:lnTo>
                <a:lnTo>
                  <a:pt x="20090" y="114687"/>
                </a:lnTo>
                <a:lnTo>
                  <a:pt x="18099" y="115312"/>
                </a:lnTo>
                <a:lnTo>
                  <a:pt x="16470" y="115937"/>
                </a:lnTo>
                <a:lnTo>
                  <a:pt x="16108" y="115937"/>
                </a:lnTo>
                <a:lnTo>
                  <a:pt x="15746" y="115937"/>
                </a:lnTo>
                <a:lnTo>
                  <a:pt x="13031" y="116875"/>
                </a:lnTo>
                <a:lnTo>
                  <a:pt x="12307" y="116875"/>
                </a:lnTo>
                <a:lnTo>
                  <a:pt x="10497" y="117500"/>
                </a:lnTo>
                <a:lnTo>
                  <a:pt x="6515" y="118125"/>
                </a:lnTo>
                <a:lnTo>
                  <a:pt x="6153" y="118125"/>
                </a:lnTo>
                <a:lnTo>
                  <a:pt x="3257" y="119062"/>
                </a:lnTo>
                <a:lnTo>
                  <a:pt x="904" y="119687"/>
                </a:lnTo>
                <a:lnTo>
                  <a:pt x="361" y="119687"/>
                </a:lnTo>
                <a:lnTo>
                  <a:pt x="0" y="119687"/>
                </a:lnTo>
                <a:lnTo>
                  <a:pt x="723" y="119062"/>
                </a:lnTo>
                <a:lnTo>
                  <a:pt x="2352" y="116875"/>
                </a:lnTo>
                <a:lnTo>
                  <a:pt x="3257" y="116875"/>
                </a:lnTo>
                <a:lnTo>
                  <a:pt x="7963" y="112500"/>
                </a:lnTo>
                <a:lnTo>
                  <a:pt x="7963" y="111875"/>
                </a:lnTo>
                <a:lnTo>
                  <a:pt x="11221" y="106875"/>
                </a:lnTo>
                <a:lnTo>
                  <a:pt x="11221" y="106562"/>
                </a:lnTo>
                <a:lnTo>
                  <a:pt x="11221" y="104375"/>
                </a:lnTo>
                <a:lnTo>
                  <a:pt x="13031" y="102187"/>
                </a:lnTo>
                <a:lnTo>
                  <a:pt x="13212" y="98437"/>
                </a:lnTo>
                <a:lnTo>
                  <a:pt x="15203" y="95312"/>
                </a:lnTo>
                <a:lnTo>
                  <a:pt x="15565" y="95312"/>
                </a:lnTo>
                <a:lnTo>
                  <a:pt x="17013" y="93125"/>
                </a:lnTo>
                <a:lnTo>
                  <a:pt x="18099" y="92187"/>
                </a:lnTo>
                <a:lnTo>
                  <a:pt x="18823" y="90937"/>
                </a:lnTo>
                <a:lnTo>
                  <a:pt x="20271" y="87812"/>
                </a:lnTo>
                <a:lnTo>
                  <a:pt x="21719" y="84375"/>
                </a:lnTo>
                <a:lnTo>
                  <a:pt x="23348" y="81250"/>
                </a:lnTo>
                <a:lnTo>
                  <a:pt x="24072" y="81875"/>
                </a:lnTo>
                <a:lnTo>
                  <a:pt x="23529" y="82812"/>
                </a:lnTo>
                <a:lnTo>
                  <a:pt x="24253" y="86562"/>
                </a:lnTo>
                <a:lnTo>
                  <a:pt x="27873" y="90625"/>
                </a:lnTo>
                <a:lnTo>
                  <a:pt x="28778" y="91875"/>
                </a:lnTo>
                <a:lnTo>
                  <a:pt x="32217" y="87812"/>
                </a:lnTo>
                <a:lnTo>
                  <a:pt x="33122" y="85625"/>
                </a:lnTo>
                <a:lnTo>
                  <a:pt x="33846" y="86562"/>
                </a:lnTo>
                <a:lnTo>
                  <a:pt x="35113" y="87812"/>
                </a:lnTo>
                <a:lnTo>
                  <a:pt x="35656" y="88750"/>
                </a:lnTo>
                <a:lnTo>
                  <a:pt x="36923" y="86562"/>
                </a:lnTo>
                <a:lnTo>
                  <a:pt x="38914" y="84687"/>
                </a:lnTo>
                <a:lnTo>
                  <a:pt x="39095" y="85312"/>
                </a:lnTo>
                <a:lnTo>
                  <a:pt x="40904" y="83125"/>
                </a:lnTo>
                <a:lnTo>
                  <a:pt x="40361" y="81875"/>
                </a:lnTo>
                <a:lnTo>
                  <a:pt x="40361" y="80625"/>
                </a:lnTo>
                <a:lnTo>
                  <a:pt x="41990" y="81875"/>
                </a:lnTo>
                <a:lnTo>
                  <a:pt x="45972" y="77500"/>
                </a:lnTo>
                <a:lnTo>
                  <a:pt x="46515" y="78750"/>
                </a:lnTo>
                <a:lnTo>
                  <a:pt x="48506" y="75312"/>
                </a:lnTo>
                <a:lnTo>
                  <a:pt x="49230" y="71875"/>
                </a:lnTo>
                <a:lnTo>
                  <a:pt x="49411" y="70937"/>
                </a:lnTo>
                <a:lnTo>
                  <a:pt x="49049" y="70000"/>
                </a:lnTo>
                <a:lnTo>
                  <a:pt x="48506" y="69687"/>
                </a:lnTo>
                <a:lnTo>
                  <a:pt x="47963" y="68750"/>
                </a:lnTo>
                <a:lnTo>
                  <a:pt x="49049" y="65625"/>
                </a:lnTo>
                <a:lnTo>
                  <a:pt x="49411" y="61875"/>
                </a:lnTo>
                <a:lnTo>
                  <a:pt x="50678" y="58750"/>
                </a:lnTo>
                <a:lnTo>
                  <a:pt x="51583" y="57500"/>
                </a:lnTo>
                <a:lnTo>
                  <a:pt x="51583" y="57187"/>
                </a:lnTo>
                <a:lnTo>
                  <a:pt x="51945" y="54375"/>
                </a:lnTo>
                <a:lnTo>
                  <a:pt x="51945" y="52812"/>
                </a:lnTo>
                <a:lnTo>
                  <a:pt x="52850" y="49375"/>
                </a:lnTo>
                <a:lnTo>
                  <a:pt x="53755" y="47187"/>
                </a:lnTo>
                <a:lnTo>
                  <a:pt x="54117" y="44062"/>
                </a:lnTo>
                <a:lnTo>
                  <a:pt x="54298" y="43750"/>
                </a:lnTo>
                <a:lnTo>
                  <a:pt x="54841" y="35312"/>
                </a:lnTo>
                <a:lnTo>
                  <a:pt x="56108" y="36250"/>
                </a:lnTo>
                <a:lnTo>
                  <a:pt x="57737" y="39375"/>
                </a:lnTo>
                <a:lnTo>
                  <a:pt x="60271" y="40312"/>
                </a:lnTo>
                <a:lnTo>
                  <a:pt x="60995" y="38437"/>
                </a:lnTo>
                <a:lnTo>
                  <a:pt x="61538" y="37500"/>
                </a:lnTo>
                <a:lnTo>
                  <a:pt x="61538" y="36562"/>
                </a:lnTo>
                <a:lnTo>
                  <a:pt x="61538" y="36250"/>
                </a:lnTo>
                <a:lnTo>
                  <a:pt x="62805" y="27187"/>
                </a:lnTo>
                <a:lnTo>
                  <a:pt x="63529" y="24062"/>
                </a:lnTo>
                <a:lnTo>
                  <a:pt x="63529" y="23750"/>
                </a:lnTo>
                <a:lnTo>
                  <a:pt x="65882" y="26250"/>
                </a:lnTo>
                <a:lnTo>
                  <a:pt x="66787" y="20625"/>
                </a:lnTo>
                <a:lnTo>
                  <a:pt x="69321" y="16875"/>
                </a:lnTo>
                <a:lnTo>
                  <a:pt x="69321" y="14687"/>
                </a:lnTo>
                <a:lnTo>
                  <a:pt x="69864" y="13437"/>
                </a:lnTo>
                <a:lnTo>
                  <a:pt x="70588" y="11875"/>
                </a:lnTo>
                <a:lnTo>
                  <a:pt x="71131" y="5625"/>
                </a:lnTo>
                <a:lnTo>
                  <a:pt x="70950" y="0"/>
                </a:lnTo>
                <a:lnTo>
                  <a:pt x="71855" y="625"/>
                </a:lnTo>
                <a:lnTo>
                  <a:pt x="72398" y="1250"/>
                </a:lnTo>
                <a:lnTo>
                  <a:pt x="72941" y="1875"/>
                </a:lnTo>
                <a:lnTo>
                  <a:pt x="74208" y="2812"/>
                </a:lnTo>
                <a:lnTo>
                  <a:pt x="74751" y="3437"/>
                </a:lnTo>
                <a:lnTo>
                  <a:pt x="76199" y="5000"/>
                </a:lnTo>
                <a:lnTo>
                  <a:pt x="76742" y="5625"/>
                </a:lnTo>
                <a:lnTo>
                  <a:pt x="76742" y="5937"/>
                </a:lnTo>
                <a:lnTo>
                  <a:pt x="79638" y="8437"/>
                </a:lnTo>
                <a:lnTo>
                  <a:pt x="80180" y="4062"/>
                </a:lnTo>
                <a:lnTo>
                  <a:pt x="80180" y="2812"/>
                </a:lnTo>
                <a:lnTo>
                  <a:pt x="80723" y="1562"/>
                </a:lnTo>
                <a:lnTo>
                  <a:pt x="81266" y="1250"/>
                </a:lnTo>
                <a:lnTo>
                  <a:pt x="81990" y="1562"/>
                </a:lnTo>
                <a:lnTo>
                  <a:pt x="84162" y="2812"/>
                </a:lnTo>
                <a:lnTo>
                  <a:pt x="85067" y="3750"/>
                </a:lnTo>
                <a:lnTo>
                  <a:pt x="84162" y="7187"/>
                </a:lnTo>
                <a:lnTo>
                  <a:pt x="86696" y="8437"/>
                </a:lnTo>
                <a:lnTo>
                  <a:pt x="87420" y="8437"/>
                </a:lnTo>
                <a:lnTo>
                  <a:pt x="88687" y="9062"/>
                </a:lnTo>
                <a:lnTo>
                  <a:pt x="88687" y="10312"/>
                </a:lnTo>
                <a:lnTo>
                  <a:pt x="90497" y="10625"/>
                </a:lnTo>
                <a:lnTo>
                  <a:pt x="91040" y="11562"/>
                </a:lnTo>
                <a:lnTo>
                  <a:pt x="92307" y="13437"/>
                </a:lnTo>
                <a:lnTo>
                  <a:pt x="92488" y="14062"/>
                </a:lnTo>
                <a:lnTo>
                  <a:pt x="92850" y="15937"/>
                </a:lnTo>
                <a:lnTo>
                  <a:pt x="92850" y="16250"/>
                </a:lnTo>
                <a:lnTo>
                  <a:pt x="93031" y="17187"/>
                </a:lnTo>
                <a:lnTo>
                  <a:pt x="92488" y="19062"/>
                </a:lnTo>
                <a:lnTo>
                  <a:pt x="92126" y="19687"/>
                </a:lnTo>
                <a:lnTo>
                  <a:pt x="91764" y="20312"/>
                </a:lnTo>
                <a:lnTo>
                  <a:pt x="92126" y="21562"/>
                </a:lnTo>
                <a:lnTo>
                  <a:pt x="91040" y="22500"/>
                </a:lnTo>
                <a:lnTo>
                  <a:pt x="91040" y="21875"/>
                </a:lnTo>
                <a:lnTo>
                  <a:pt x="90859" y="21875"/>
                </a:lnTo>
                <a:lnTo>
                  <a:pt x="90316" y="22500"/>
                </a:lnTo>
                <a:lnTo>
                  <a:pt x="90497" y="24687"/>
                </a:lnTo>
                <a:lnTo>
                  <a:pt x="89954" y="26875"/>
                </a:lnTo>
                <a:lnTo>
                  <a:pt x="89954" y="27187"/>
                </a:lnTo>
                <a:lnTo>
                  <a:pt x="89954" y="29375"/>
                </a:lnTo>
                <a:lnTo>
                  <a:pt x="91040" y="31875"/>
                </a:lnTo>
                <a:lnTo>
                  <a:pt x="91583" y="32500"/>
                </a:lnTo>
                <a:lnTo>
                  <a:pt x="94841" y="29375"/>
                </a:lnTo>
                <a:lnTo>
                  <a:pt x="95565" y="32812"/>
                </a:lnTo>
                <a:lnTo>
                  <a:pt x="96108" y="33125"/>
                </a:lnTo>
                <a:lnTo>
                  <a:pt x="96651" y="34687"/>
                </a:lnTo>
                <a:lnTo>
                  <a:pt x="97918" y="35312"/>
                </a:lnTo>
                <a:lnTo>
                  <a:pt x="101538" y="35000"/>
                </a:lnTo>
                <a:lnTo>
                  <a:pt x="103529" y="38437"/>
                </a:lnTo>
                <a:lnTo>
                  <a:pt x="108416" y="41562"/>
                </a:lnTo>
                <a:lnTo>
                  <a:pt x="107873" y="46562"/>
                </a:lnTo>
                <a:lnTo>
                  <a:pt x="108235" y="48750"/>
                </a:lnTo>
                <a:lnTo>
                  <a:pt x="108959" y="50625"/>
                </a:lnTo>
                <a:lnTo>
                  <a:pt x="105701" y="50937"/>
                </a:lnTo>
                <a:lnTo>
                  <a:pt x="103891" y="48125"/>
                </a:lnTo>
                <a:lnTo>
                  <a:pt x="102805" y="47187"/>
                </a:lnTo>
                <a:lnTo>
                  <a:pt x="100814" y="45000"/>
                </a:lnTo>
                <a:lnTo>
                  <a:pt x="100633" y="45000"/>
                </a:lnTo>
                <a:lnTo>
                  <a:pt x="101176" y="46562"/>
                </a:lnTo>
                <a:lnTo>
                  <a:pt x="102443" y="48125"/>
                </a:lnTo>
                <a:lnTo>
                  <a:pt x="103348" y="48437"/>
                </a:lnTo>
                <a:lnTo>
                  <a:pt x="104796" y="52187"/>
                </a:lnTo>
                <a:lnTo>
                  <a:pt x="107873" y="52812"/>
                </a:lnTo>
                <a:lnTo>
                  <a:pt x="108235" y="54375"/>
                </a:lnTo>
                <a:lnTo>
                  <a:pt x="108597" y="55312"/>
                </a:lnTo>
                <a:lnTo>
                  <a:pt x="109683" y="54375"/>
                </a:lnTo>
                <a:lnTo>
                  <a:pt x="110407" y="58750"/>
                </a:lnTo>
                <a:lnTo>
                  <a:pt x="108597" y="59687"/>
                </a:lnTo>
                <a:lnTo>
                  <a:pt x="108235" y="58750"/>
                </a:lnTo>
                <a:lnTo>
                  <a:pt x="107692" y="60000"/>
                </a:lnTo>
                <a:lnTo>
                  <a:pt x="109140" y="63125"/>
                </a:lnTo>
                <a:lnTo>
                  <a:pt x="107149" y="65000"/>
                </a:lnTo>
                <a:lnTo>
                  <a:pt x="107330" y="65000"/>
                </a:lnTo>
                <a:lnTo>
                  <a:pt x="109140" y="64375"/>
                </a:lnTo>
                <a:lnTo>
                  <a:pt x="109140" y="66562"/>
                </a:lnTo>
              </a:path>
            </a:pathLst>
          </a:custGeom>
          <a:solidFill>
            <a:srgbClr val="548235"/>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1" name="Shape 65" descr="Connecticut, 27% by 2020." title="Connecticut">
            <a:extLst>
              <a:ext uri="{FF2B5EF4-FFF2-40B4-BE49-F238E27FC236}">
                <a16:creationId xmlns:a16="http://schemas.microsoft.com/office/drawing/2014/main" id="{237A4A6B-FC2C-4ED6-8DCA-B245875C6A88}"/>
              </a:ext>
            </a:extLst>
          </p:cNvPr>
          <p:cNvSpPr/>
          <p:nvPr/>
        </p:nvSpPr>
        <p:spPr>
          <a:xfrm>
            <a:off x="8894655" y="3295999"/>
            <a:ext cx="264184" cy="252597"/>
          </a:xfrm>
          <a:custGeom>
            <a:avLst/>
            <a:gdLst/>
            <a:ahLst/>
            <a:cxnLst/>
            <a:rect l="0" t="0" r="0" b="0"/>
            <a:pathLst>
              <a:path w="120000" h="120000" extrusionOk="0">
                <a:moveTo>
                  <a:pt x="41879" y="94864"/>
                </a:moveTo>
                <a:lnTo>
                  <a:pt x="49932" y="85135"/>
                </a:lnTo>
                <a:lnTo>
                  <a:pt x="62818" y="82702"/>
                </a:lnTo>
                <a:lnTo>
                  <a:pt x="70067" y="78648"/>
                </a:lnTo>
                <a:lnTo>
                  <a:pt x="76510" y="78648"/>
                </a:lnTo>
                <a:lnTo>
                  <a:pt x="77315" y="77027"/>
                </a:lnTo>
                <a:lnTo>
                  <a:pt x="88590" y="72972"/>
                </a:lnTo>
                <a:lnTo>
                  <a:pt x="108724" y="64864"/>
                </a:lnTo>
                <a:lnTo>
                  <a:pt x="113557" y="61621"/>
                </a:lnTo>
                <a:lnTo>
                  <a:pt x="115167" y="61621"/>
                </a:lnTo>
                <a:lnTo>
                  <a:pt x="116778" y="61621"/>
                </a:lnTo>
                <a:lnTo>
                  <a:pt x="119194" y="51081"/>
                </a:lnTo>
                <a:lnTo>
                  <a:pt x="115167" y="36486"/>
                </a:lnTo>
                <a:lnTo>
                  <a:pt x="115167" y="34054"/>
                </a:lnTo>
                <a:lnTo>
                  <a:pt x="114362" y="32432"/>
                </a:lnTo>
                <a:lnTo>
                  <a:pt x="114362" y="30810"/>
                </a:lnTo>
                <a:lnTo>
                  <a:pt x="113557" y="30810"/>
                </a:lnTo>
                <a:lnTo>
                  <a:pt x="111946" y="25135"/>
                </a:lnTo>
                <a:lnTo>
                  <a:pt x="111140" y="23513"/>
                </a:lnTo>
                <a:lnTo>
                  <a:pt x="107919" y="7297"/>
                </a:lnTo>
                <a:lnTo>
                  <a:pt x="105503" y="1621"/>
                </a:lnTo>
                <a:lnTo>
                  <a:pt x="105503" y="0"/>
                </a:lnTo>
                <a:lnTo>
                  <a:pt x="88590" y="4054"/>
                </a:lnTo>
                <a:lnTo>
                  <a:pt x="86174" y="4864"/>
                </a:lnTo>
                <a:lnTo>
                  <a:pt x="85369" y="4864"/>
                </a:lnTo>
                <a:lnTo>
                  <a:pt x="84563" y="4864"/>
                </a:lnTo>
                <a:lnTo>
                  <a:pt x="73288" y="7297"/>
                </a:lnTo>
                <a:lnTo>
                  <a:pt x="70067" y="8918"/>
                </a:lnTo>
                <a:lnTo>
                  <a:pt x="61208" y="10540"/>
                </a:lnTo>
                <a:lnTo>
                  <a:pt x="41879" y="18648"/>
                </a:lnTo>
                <a:lnTo>
                  <a:pt x="41879" y="15405"/>
                </a:lnTo>
                <a:lnTo>
                  <a:pt x="29798" y="18648"/>
                </a:lnTo>
                <a:lnTo>
                  <a:pt x="27382" y="18648"/>
                </a:lnTo>
                <a:lnTo>
                  <a:pt x="6442" y="23513"/>
                </a:lnTo>
                <a:lnTo>
                  <a:pt x="1610" y="24324"/>
                </a:lnTo>
                <a:lnTo>
                  <a:pt x="0" y="24324"/>
                </a:lnTo>
                <a:lnTo>
                  <a:pt x="805" y="29189"/>
                </a:lnTo>
                <a:lnTo>
                  <a:pt x="4026" y="51081"/>
                </a:lnTo>
                <a:lnTo>
                  <a:pt x="6442" y="58378"/>
                </a:lnTo>
                <a:lnTo>
                  <a:pt x="6442" y="61621"/>
                </a:lnTo>
                <a:lnTo>
                  <a:pt x="6442" y="64054"/>
                </a:lnTo>
                <a:lnTo>
                  <a:pt x="7248" y="70540"/>
                </a:lnTo>
                <a:lnTo>
                  <a:pt x="9664" y="78648"/>
                </a:lnTo>
                <a:lnTo>
                  <a:pt x="9664" y="80270"/>
                </a:lnTo>
                <a:lnTo>
                  <a:pt x="9664" y="84324"/>
                </a:lnTo>
                <a:lnTo>
                  <a:pt x="17718" y="96486"/>
                </a:lnTo>
                <a:lnTo>
                  <a:pt x="4026" y="109459"/>
                </a:lnTo>
                <a:lnTo>
                  <a:pt x="12080" y="119189"/>
                </a:lnTo>
                <a:lnTo>
                  <a:pt x="27382" y="108648"/>
                </a:lnTo>
                <a:lnTo>
                  <a:pt x="33825" y="99729"/>
                </a:lnTo>
                <a:lnTo>
                  <a:pt x="41879" y="94864"/>
                </a:lnTo>
              </a:path>
            </a:pathLst>
          </a:custGeom>
          <a:solidFill>
            <a:srgbClr val="4DADC7"/>
          </a:solidFill>
          <a:ln w="1270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32" name="Shape 91" descr="New Jersey, 20.38 percent by 2021, plus 4.1% solar by 2028." title="New Jersey">
            <a:extLst>
              <a:ext uri="{FF2B5EF4-FFF2-40B4-BE49-F238E27FC236}">
                <a16:creationId xmlns:a16="http://schemas.microsoft.com/office/drawing/2014/main" id="{25FAAAF2-3555-4F7A-8708-40EA042386E8}"/>
              </a:ext>
            </a:extLst>
          </p:cNvPr>
          <p:cNvSpPr/>
          <p:nvPr/>
        </p:nvSpPr>
        <p:spPr>
          <a:xfrm>
            <a:off x="8734862" y="3537407"/>
            <a:ext cx="185995" cy="446695"/>
          </a:xfrm>
          <a:custGeom>
            <a:avLst/>
            <a:gdLst/>
            <a:ahLst/>
            <a:cxnLst/>
            <a:rect l="0" t="0" r="0" b="0"/>
            <a:pathLst>
              <a:path w="120000" h="120000" extrusionOk="0">
                <a:moveTo>
                  <a:pt x="105391" y="86490"/>
                </a:moveTo>
                <a:lnTo>
                  <a:pt x="108521" y="85584"/>
                </a:lnTo>
                <a:lnTo>
                  <a:pt x="118956" y="71094"/>
                </a:lnTo>
                <a:lnTo>
                  <a:pt x="115826" y="54792"/>
                </a:lnTo>
                <a:lnTo>
                  <a:pt x="112695" y="40754"/>
                </a:lnTo>
                <a:lnTo>
                  <a:pt x="108521" y="36679"/>
                </a:lnTo>
                <a:lnTo>
                  <a:pt x="108521" y="38490"/>
                </a:lnTo>
                <a:lnTo>
                  <a:pt x="91826" y="38943"/>
                </a:lnTo>
                <a:lnTo>
                  <a:pt x="90782" y="39849"/>
                </a:lnTo>
                <a:lnTo>
                  <a:pt x="86608" y="38943"/>
                </a:lnTo>
                <a:lnTo>
                  <a:pt x="85565" y="37584"/>
                </a:lnTo>
                <a:lnTo>
                  <a:pt x="85565" y="36679"/>
                </a:lnTo>
                <a:lnTo>
                  <a:pt x="85565" y="35320"/>
                </a:lnTo>
                <a:lnTo>
                  <a:pt x="87652" y="32603"/>
                </a:lnTo>
                <a:lnTo>
                  <a:pt x="86608" y="31245"/>
                </a:lnTo>
                <a:lnTo>
                  <a:pt x="86608" y="30339"/>
                </a:lnTo>
                <a:lnTo>
                  <a:pt x="89739" y="29433"/>
                </a:lnTo>
                <a:lnTo>
                  <a:pt x="90782" y="29433"/>
                </a:lnTo>
                <a:lnTo>
                  <a:pt x="94956" y="28075"/>
                </a:lnTo>
                <a:lnTo>
                  <a:pt x="98086" y="28075"/>
                </a:lnTo>
                <a:lnTo>
                  <a:pt x="98086" y="26264"/>
                </a:lnTo>
                <a:lnTo>
                  <a:pt x="98086" y="24905"/>
                </a:lnTo>
                <a:lnTo>
                  <a:pt x="98086" y="22641"/>
                </a:lnTo>
                <a:lnTo>
                  <a:pt x="99130" y="20830"/>
                </a:lnTo>
                <a:lnTo>
                  <a:pt x="101217" y="16301"/>
                </a:lnTo>
                <a:lnTo>
                  <a:pt x="102260" y="16301"/>
                </a:lnTo>
                <a:lnTo>
                  <a:pt x="102260" y="15396"/>
                </a:lnTo>
                <a:lnTo>
                  <a:pt x="102260" y="14490"/>
                </a:lnTo>
                <a:lnTo>
                  <a:pt x="102260" y="11320"/>
                </a:lnTo>
                <a:lnTo>
                  <a:pt x="102260" y="10415"/>
                </a:lnTo>
                <a:lnTo>
                  <a:pt x="102260" y="9962"/>
                </a:lnTo>
                <a:lnTo>
                  <a:pt x="101217" y="9962"/>
                </a:lnTo>
                <a:lnTo>
                  <a:pt x="79304" y="7245"/>
                </a:lnTo>
                <a:lnTo>
                  <a:pt x="72000" y="6792"/>
                </a:lnTo>
                <a:lnTo>
                  <a:pt x="70956" y="5886"/>
                </a:lnTo>
                <a:lnTo>
                  <a:pt x="67826" y="5433"/>
                </a:lnTo>
                <a:lnTo>
                  <a:pt x="60521" y="4981"/>
                </a:lnTo>
                <a:lnTo>
                  <a:pt x="57391" y="4075"/>
                </a:lnTo>
                <a:lnTo>
                  <a:pt x="49043" y="2716"/>
                </a:lnTo>
                <a:lnTo>
                  <a:pt x="39652" y="1811"/>
                </a:lnTo>
                <a:lnTo>
                  <a:pt x="27130" y="0"/>
                </a:lnTo>
                <a:lnTo>
                  <a:pt x="22956" y="452"/>
                </a:lnTo>
                <a:lnTo>
                  <a:pt x="15652" y="5886"/>
                </a:lnTo>
                <a:lnTo>
                  <a:pt x="15652" y="9962"/>
                </a:lnTo>
                <a:lnTo>
                  <a:pt x="8347" y="14943"/>
                </a:lnTo>
                <a:lnTo>
                  <a:pt x="11478" y="14490"/>
                </a:lnTo>
                <a:lnTo>
                  <a:pt x="8347" y="16301"/>
                </a:lnTo>
                <a:lnTo>
                  <a:pt x="1043" y="21283"/>
                </a:lnTo>
                <a:lnTo>
                  <a:pt x="1043" y="21735"/>
                </a:lnTo>
                <a:lnTo>
                  <a:pt x="9391" y="25811"/>
                </a:lnTo>
                <a:lnTo>
                  <a:pt x="1043" y="33509"/>
                </a:lnTo>
                <a:lnTo>
                  <a:pt x="4173" y="40301"/>
                </a:lnTo>
                <a:lnTo>
                  <a:pt x="5217" y="40301"/>
                </a:lnTo>
                <a:lnTo>
                  <a:pt x="5217" y="40754"/>
                </a:lnTo>
                <a:lnTo>
                  <a:pt x="11478" y="40754"/>
                </a:lnTo>
                <a:lnTo>
                  <a:pt x="30260" y="48905"/>
                </a:lnTo>
                <a:lnTo>
                  <a:pt x="32347" y="51169"/>
                </a:lnTo>
                <a:lnTo>
                  <a:pt x="38608" y="52075"/>
                </a:lnTo>
                <a:lnTo>
                  <a:pt x="42782" y="54339"/>
                </a:lnTo>
                <a:lnTo>
                  <a:pt x="54260" y="58415"/>
                </a:lnTo>
                <a:lnTo>
                  <a:pt x="49043" y="60679"/>
                </a:lnTo>
                <a:lnTo>
                  <a:pt x="45913" y="62943"/>
                </a:lnTo>
                <a:lnTo>
                  <a:pt x="37565" y="65660"/>
                </a:lnTo>
                <a:lnTo>
                  <a:pt x="35478" y="66113"/>
                </a:lnTo>
                <a:lnTo>
                  <a:pt x="31304" y="67924"/>
                </a:lnTo>
                <a:lnTo>
                  <a:pt x="31304" y="68830"/>
                </a:lnTo>
                <a:lnTo>
                  <a:pt x="27130" y="70641"/>
                </a:lnTo>
                <a:lnTo>
                  <a:pt x="28173" y="73811"/>
                </a:lnTo>
                <a:lnTo>
                  <a:pt x="28173" y="74264"/>
                </a:lnTo>
                <a:lnTo>
                  <a:pt x="22956" y="75622"/>
                </a:lnTo>
                <a:lnTo>
                  <a:pt x="22956" y="76528"/>
                </a:lnTo>
                <a:lnTo>
                  <a:pt x="19826" y="76981"/>
                </a:lnTo>
                <a:lnTo>
                  <a:pt x="9391" y="79698"/>
                </a:lnTo>
                <a:lnTo>
                  <a:pt x="6260" y="80603"/>
                </a:lnTo>
                <a:lnTo>
                  <a:pt x="5217" y="81962"/>
                </a:lnTo>
                <a:lnTo>
                  <a:pt x="2086" y="86490"/>
                </a:lnTo>
                <a:lnTo>
                  <a:pt x="0" y="91018"/>
                </a:lnTo>
                <a:lnTo>
                  <a:pt x="1043" y="91924"/>
                </a:lnTo>
                <a:lnTo>
                  <a:pt x="4173" y="97358"/>
                </a:lnTo>
                <a:lnTo>
                  <a:pt x="18782" y="101433"/>
                </a:lnTo>
                <a:lnTo>
                  <a:pt x="30260" y="104603"/>
                </a:lnTo>
                <a:lnTo>
                  <a:pt x="32347" y="104150"/>
                </a:lnTo>
                <a:lnTo>
                  <a:pt x="46956" y="107773"/>
                </a:lnTo>
                <a:lnTo>
                  <a:pt x="46956" y="107320"/>
                </a:lnTo>
                <a:lnTo>
                  <a:pt x="64695" y="106867"/>
                </a:lnTo>
                <a:lnTo>
                  <a:pt x="67826" y="119547"/>
                </a:lnTo>
                <a:lnTo>
                  <a:pt x="75130" y="118188"/>
                </a:lnTo>
                <a:lnTo>
                  <a:pt x="80347" y="114113"/>
                </a:lnTo>
                <a:lnTo>
                  <a:pt x="91826" y="97811"/>
                </a:lnTo>
                <a:lnTo>
                  <a:pt x="93913" y="97811"/>
                </a:lnTo>
                <a:lnTo>
                  <a:pt x="108521" y="86943"/>
                </a:lnTo>
                <a:lnTo>
                  <a:pt x="105391" y="86490"/>
                </a:lnTo>
              </a:path>
            </a:pathLst>
          </a:custGeom>
          <a:solidFill>
            <a:srgbClr val="4DADC7"/>
          </a:solidFill>
          <a:ln w="12700" cap="rnd" cmpd="sng">
            <a:no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0" name="Title 1">
            <a:extLst>
              <a:ext uri="{FF2B5EF4-FFF2-40B4-BE49-F238E27FC236}">
                <a16:creationId xmlns:a16="http://schemas.microsoft.com/office/drawing/2014/main" id="{0EB0BF8D-A112-4BEE-8EA1-F3FE3981A710}"/>
              </a:ext>
            </a:extLst>
          </p:cNvPr>
          <p:cNvSpPr txBox="1">
            <a:spLocks/>
          </p:cNvSpPr>
          <p:nvPr/>
        </p:nvSpPr>
        <p:spPr>
          <a:xfrm>
            <a:off x="544974" y="1339186"/>
            <a:ext cx="10405017" cy="1257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Anticipated, Proposed or Enacted 100% Clean Energy Standards</a:t>
            </a:r>
          </a:p>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Medium"/>
                <a:ea typeface="+mj-ea"/>
                <a:cs typeface="Avenir Medium"/>
              </a:rPr>
              <a:t>via Bill or Executive Order	 </a:t>
            </a:r>
            <a:r>
              <a:rPr kumimoji="0" lang="en-US" sz="2000" b="1" i="1" u="none" strike="noStrike" kern="1200" cap="none" spc="0" normalizeH="0" baseline="0" noProof="0" dirty="0">
                <a:ln>
                  <a:noFill/>
                </a:ln>
                <a:solidFill>
                  <a:prstClr val="black"/>
                </a:solidFill>
                <a:effectLst/>
                <a:uLnTx/>
                <a:uFillTx/>
                <a:latin typeface="Avenir Medium"/>
                <a:ea typeface="+mj-ea"/>
                <a:cs typeface="Avenir Medium"/>
              </a:rPr>
              <a:t>APRIL 2020</a:t>
            </a:r>
          </a:p>
        </p:txBody>
      </p:sp>
      <p:sp>
        <p:nvSpPr>
          <p:cNvPr id="141" name="Shape 116" descr="Florida," title="Florida">
            <a:extLst>
              <a:ext uri="{FF2B5EF4-FFF2-40B4-BE49-F238E27FC236}">
                <a16:creationId xmlns:a16="http://schemas.microsoft.com/office/drawing/2014/main" id="{CC2A76F6-EEAD-413E-AA69-7569A17CCCD6}"/>
              </a:ext>
            </a:extLst>
          </p:cNvPr>
          <p:cNvSpPr/>
          <p:nvPr/>
        </p:nvSpPr>
        <p:spPr>
          <a:xfrm>
            <a:off x="7166423" y="5664225"/>
            <a:ext cx="1378856" cy="1049785"/>
          </a:xfrm>
          <a:custGeom>
            <a:avLst/>
            <a:gdLst/>
            <a:ahLst/>
            <a:cxnLst/>
            <a:rect l="0" t="0" r="0" b="0"/>
            <a:pathLst>
              <a:path w="120000" h="120000" extrusionOk="0">
                <a:moveTo>
                  <a:pt x="23908" y="21498"/>
                </a:moveTo>
                <a:lnTo>
                  <a:pt x="29578" y="24820"/>
                </a:lnTo>
                <a:lnTo>
                  <a:pt x="31417" y="26970"/>
                </a:lnTo>
                <a:lnTo>
                  <a:pt x="33409" y="27752"/>
                </a:lnTo>
                <a:lnTo>
                  <a:pt x="33716" y="32442"/>
                </a:lnTo>
                <a:lnTo>
                  <a:pt x="33409" y="28729"/>
                </a:lnTo>
                <a:lnTo>
                  <a:pt x="34022" y="32638"/>
                </a:lnTo>
                <a:lnTo>
                  <a:pt x="36168" y="32442"/>
                </a:lnTo>
                <a:lnTo>
                  <a:pt x="37547" y="33224"/>
                </a:lnTo>
                <a:lnTo>
                  <a:pt x="37394" y="31270"/>
                </a:lnTo>
                <a:lnTo>
                  <a:pt x="39233" y="31270"/>
                </a:lnTo>
                <a:lnTo>
                  <a:pt x="40613" y="29706"/>
                </a:lnTo>
                <a:lnTo>
                  <a:pt x="40306" y="30488"/>
                </a:lnTo>
                <a:lnTo>
                  <a:pt x="45977" y="25993"/>
                </a:lnTo>
                <a:lnTo>
                  <a:pt x="47662" y="25993"/>
                </a:lnTo>
                <a:lnTo>
                  <a:pt x="47816" y="24234"/>
                </a:lnTo>
                <a:lnTo>
                  <a:pt x="47662" y="23843"/>
                </a:lnTo>
                <a:lnTo>
                  <a:pt x="49042" y="21498"/>
                </a:lnTo>
                <a:lnTo>
                  <a:pt x="51494" y="21107"/>
                </a:lnTo>
                <a:lnTo>
                  <a:pt x="52567" y="21107"/>
                </a:lnTo>
                <a:lnTo>
                  <a:pt x="52720" y="21107"/>
                </a:lnTo>
                <a:lnTo>
                  <a:pt x="58237" y="24625"/>
                </a:lnTo>
                <a:lnTo>
                  <a:pt x="59157" y="26775"/>
                </a:lnTo>
                <a:lnTo>
                  <a:pt x="61609" y="28338"/>
                </a:lnTo>
                <a:lnTo>
                  <a:pt x="62681" y="31856"/>
                </a:lnTo>
                <a:lnTo>
                  <a:pt x="64674" y="32638"/>
                </a:lnTo>
                <a:lnTo>
                  <a:pt x="66360" y="35765"/>
                </a:lnTo>
                <a:lnTo>
                  <a:pt x="67586" y="36156"/>
                </a:lnTo>
                <a:lnTo>
                  <a:pt x="67892" y="38892"/>
                </a:lnTo>
                <a:lnTo>
                  <a:pt x="68659" y="38892"/>
                </a:lnTo>
                <a:lnTo>
                  <a:pt x="68965" y="37915"/>
                </a:lnTo>
                <a:lnTo>
                  <a:pt x="70804" y="37524"/>
                </a:lnTo>
                <a:lnTo>
                  <a:pt x="71877" y="38110"/>
                </a:lnTo>
                <a:lnTo>
                  <a:pt x="72796" y="40846"/>
                </a:lnTo>
                <a:lnTo>
                  <a:pt x="74022" y="42410"/>
                </a:lnTo>
                <a:lnTo>
                  <a:pt x="73409" y="44951"/>
                </a:lnTo>
                <a:lnTo>
                  <a:pt x="74176" y="45732"/>
                </a:lnTo>
                <a:lnTo>
                  <a:pt x="74022" y="46319"/>
                </a:lnTo>
                <a:lnTo>
                  <a:pt x="74636" y="46710"/>
                </a:lnTo>
                <a:lnTo>
                  <a:pt x="74789" y="47100"/>
                </a:lnTo>
                <a:lnTo>
                  <a:pt x="75249" y="52182"/>
                </a:lnTo>
                <a:lnTo>
                  <a:pt x="74636" y="56286"/>
                </a:lnTo>
                <a:lnTo>
                  <a:pt x="74022" y="58241"/>
                </a:lnTo>
                <a:lnTo>
                  <a:pt x="74636" y="59022"/>
                </a:lnTo>
                <a:lnTo>
                  <a:pt x="74022" y="59804"/>
                </a:lnTo>
                <a:lnTo>
                  <a:pt x="74176" y="64495"/>
                </a:lnTo>
                <a:lnTo>
                  <a:pt x="75862" y="66840"/>
                </a:lnTo>
                <a:lnTo>
                  <a:pt x="76321" y="68990"/>
                </a:lnTo>
                <a:lnTo>
                  <a:pt x="76781" y="69381"/>
                </a:lnTo>
                <a:lnTo>
                  <a:pt x="77854" y="66644"/>
                </a:lnTo>
                <a:lnTo>
                  <a:pt x="77854" y="63908"/>
                </a:lnTo>
                <a:lnTo>
                  <a:pt x="77394" y="63127"/>
                </a:lnTo>
                <a:lnTo>
                  <a:pt x="75862" y="62540"/>
                </a:lnTo>
                <a:lnTo>
                  <a:pt x="76934" y="61954"/>
                </a:lnTo>
                <a:lnTo>
                  <a:pt x="79540" y="64495"/>
                </a:lnTo>
                <a:lnTo>
                  <a:pt x="79540" y="63322"/>
                </a:lnTo>
                <a:lnTo>
                  <a:pt x="80613" y="63127"/>
                </a:lnTo>
                <a:lnTo>
                  <a:pt x="79080" y="68403"/>
                </a:lnTo>
                <a:lnTo>
                  <a:pt x="78314" y="69771"/>
                </a:lnTo>
                <a:lnTo>
                  <a:pt x="78314" y="70358"/>
                </a:lnTo>
                <a:lnTo>
                  <a:pt x="76628" y="71140"/>
                </a:lnTo>
                <a:lnTo>
                  <a:pt x="78467" y="73876"/>
                </a:lnTo>
                <a:lnTo>
                  <a:pt x="80459" y="76612"/>
                </a:lnTo>
                <a:lnTo>
                  <a:pt x="83524" y="82475"/>
                </a:lnTo>
                <a:lnTo>
                  <a:pt x="84444" y="83648"/>
                </a:lnTo>
                <a:lnTo>
                  <a:pt x="84444" y="83843"/>
                </a:lnTo>
                <a:lnTo>
                  <a:pt x="85210" y="85602"/>
                </a:lnTo>
                <a:lnTo>
                  <a:pt x="87356" y="91270"/>
                </a:lnTo>
                <a:lnTo>
                  <a:pt x="88429" y="92638"/>
                </a:lnTo>
                <a:lnTo>
                  <a:pt x="90114" y="91856"/>
                </a:lnTo>
                <a:lnTo>
                  <a:pt x="90114" y="90879"/>
                </a:lnTo>
                <a:lnTo>
                  <a:pt x="92720" y="94006"/>
                </a:lnTo>
                <a:lnTo>
                  <a:pt x="93946" y="98110"/>
                </a:lnTo>
                <a:lnTo>
                  <a:pt x="96551" y="103387"/>
                </a:lnTo>
                <a:lnTo>
                  <a:pt x="96551" y="102605"/>
                </a:lnTo>
                <a:lnTo>
                  <a:pt x="97164" y="102019"/>
                </a:lnTo>
                <a:lnTo>
                  <a:pt x="99770" y="103778"/>
                </a:lnTo>
                <a:lnTo>
                  <a:pt x="100842" y="103973"/>
                </a:lnTo>
                <a:lnTo>
                  <a:pt x="103601" y="106710"/>
                </a:lnTo>
                <a:lnTo>
                  <a:pt x="106206" y="112182"/>
                </a:lnTo>
                <a:lnTo>
                  <a:pt x="105747" y="112573"/>
                </a:lnTo>
                <a:lnTo>
                  <a:pt x="105747" y="114918"/>
                </a:lnTo>
                <a:lnTo>
                  <a:pt x="107279" y="116677"/>
                </a:lnTo>
                <a:lnTo>
                  <a:pt x="108505" y="116091"/>
                </a:lnTo>
                <a:lnTo>
                  <a:pt x="110651" y="114918"/>
                </a:lnTo>
                <a:lnTo>
                  <a:pt x="111417" y="114918"/>
                </a:lnTo>
                <a:lnTo>
                  <a:pt x="111417" y="115114"/>
                </a:lnTo>
                <a:lnTo>
                  <a:pt x="112950" y="114918"/>
                </a:lnTo>
                <a:lnTo>
                  <a:pt x="112490" y="117263"/>
                </a:lnTo>
                <a:lnTo>
                  <a:pt x="112950" y="117850"/>
                </a:lnTo>
                <a:lnTo>
                  <a:pt x="114022" y="117068"/>
                </a:lnTo>
                <a:lnTo>
                  <a:pt x="113563" y="114918"/>
                </a:lnTo>
                <a:lnTo>
                  <a:pt x="113869" y="113550"/>
                </a:lnTo>
                <a:lnTo>
                  <a:pt x="114176" y="113745"/>
                </a:lnTo>
                <a:lnTo>
                  <a:pt x="115862" y="112964"/>
                </a:lnTo>
                <a:lnTo>
                  <a:pt x="116168" y="116482"/>
                </a:lnTo>
                <a:lnTo>
                  <a:pt x="115249" y="117263"/>
                </a:lnTo>
                <a:lnTo>
                  <a:pt x="115708" y="117459"/>
                </a:lnTo>
                <a:lnTo>
                  <a:pt x="114176" y="119804"/>
                </a:lnTo>
                <a:lnTo>
                  <a:pt x="115555" y="118436"/>
                </a:lnTo>
                <a:lnTo>
                  <a:pt x="117854" y="113941"/>
                </a:lnTo>
                <a:lnTo>
                  <a:pt x="119080" y="109055"/>
                </a:lnTo>
                <a:lnTo>
                  <a:pt x="119846" y="105928"/>
                </a:lnTo>
                <a:lnTo>
                  <a:pt x="119846" y="105342"/>
                </a:lnTo>
                <a:lnTo>
                  <a:pt x="118927" y="109055"/>
                </a:lnTo>
                <a:lnTo>
                  <a:pt x="117394" y="110423"/>
                </a:lnTo>
                <a:lnTo>
                  <a:pt x="118007" y="108859"/>
                </a:lnTo>
                <a:lnTo>
                  <a:pt x="117241" y="106514"/>
                </a:lnTo>
                <a:lnTo>
                  <a:pt x="118007" y="102019"/>
                </a:lnTo>
                <a:lnTo>
                  <a:pt x="119080" y="101237"/>
                </a:lnTo>
                <a:lnTo>
                  <a:pt x="119540" y="102019"/>
                </a:lnTo>
                <a:lnTo>
                  <a:pt x="119080" y="95765"/>
                </a:lnTo>
                <a:lnTo>
                  <a:pt x="119080" y="95374"/>
                </a:lnTo>
                <a:lnTo>
                  <a:pt x="118773" y="88338"/>
                </a:lnTo>
                <a:lnTo>
                  <a:pt x="118007" y="78566"/>
                </a:lnTo>
                <a:lnTo>
                  <a:pt x="116781" y="75048"/>
                </a:lnTo>
                <a:lnTo>
                  <a:pt x="114176" y="69381"/>
                </a:lnTo>
                <a:lnTo>
                  <a:pt x="111724" y="63517"/>
                </a:lnTo>
                <a:lnTo>
                  <a:pt x="111724" y="63322"/>
                </a:lnTo>
                <a:lnTo>
                  <a:pt x="108965" y="57654"/>
                </a:lnTo>
                <a:lnTo>
                  <a:pt x="106360" y="52573"/>
                </a:lnTo>
                <a:lnTo>
                  <a:pt x="105287" y="47882"/>
                </a:lnTo>
                <a:lnTo>
                  <a:pt x="105747" y="44364"/>
                </a:lnTo>
                <a:lnTo>
                  <a:pt x="102068" y="38892"/>
                </a:lnTo>
                <a:lnTo>
                  <a:pt x="97624" y="31856"/>
                </a:lnTo>
                <a:lnTo>
                  <a:pt x="95325" y="27361"/>
                </a:lnTo>
                <a:lnTo>
                  <a:pt x="95325" y="26775"/>
                </a:lnTo>
                <a:lnTo>
                  <a:pt x="92873" y="22084"/>
                </a:lnTo>
                <a:lnTo>
                  <a:pt x="92720" y="22084"/>
                </a:lnTo>
                <a:lnTo>
                  <a:pt x="92260" y="20521"/>
                </a:lnTo>
                <a:lnTo>
                  <a:pt x="91187" y="17198"/>
                </a:lnTo>
                <a:lnTo>
                  <a:pt x="89042" y="10553"/>
                </a:lnTo>
                <a:lnTo>
                  <a:pt x="87816" y="5276"/>
                </a:lnTo>
                <a:lnTo>
                  <a:pt x="87356" y="5276"/>
                </a:lnTo>
                <a:lnTo>
                  <a:pt x="87356" y="5081"/>
                </a:lnTo>
                <a:lnTo>
                  <a:pt x="86743" y="977"/>
                </a:lnTo>
                <a:lnTo>
                  <a:pt x="82758" y="977"/>
                </a:lnTo>
                <a:lnTo>
                  <a:pt x="80613" y="390"/>
                </a:lnTo>
                <a:lnTo>
                  <a:pt x="80153" y="0"/>
                </a:lnTo>
                <a:lnTo>
                  <a:pt x="78467" y="1758"/>
                </a:lnTo>
                <a:lnTo>
                  <a:pt x="79540" y="7035"/>
                </a:lnTo>
                <a:lnTo>
                  <a:pt x="79386" y="9967"/>
                </a:lnTo>
                <a:lnTo>
                  <a:pt x="77394" y="10162"/>
                </a:lnTo>
                <a:lnTo>
                  <a:pt x="76628" y="7426"/>
                </a:lnTo>
                <a:lnTo>
                  <a:pt x="76628" y="6058"/>
                </a:lnTo>
                <a:lnTo>
                  <a:pt x="75862" y="6058"/>
                </a:lnTo>
                <a:lnTo>
                  <a:pt x="74176" y="6449"/>
                </a:lnTo>
                <a:lnTo>
                  <a:pt x="73563" y="6449"/>
                </a:lnTo>
                <a:lnTo>
                  <a:pt x="72950" y="6449"/>
                </a:lnTo>
                <a:lnTo>
                  <a:pt x="72490" y="6449"/>
                </a:lnTo>
                <a:lnTo>
                  <a:pt x="71264" y="6644"/>
                </a:lnTo>
                <a:lnTo>
                  <a:pt x="69885" y="7035"/>
                </a:lnTo>
                <a:lnTo>
                  <a:pt x="69731" y="7035"/>
                </a:lnTo>
                <a:lnTo>
                  <a:pt x="68965" y="7035"/>
                </a:lnTo>
                <a:lnTo>
                  <a:pt x="66973" y="7035"/>
                </a:lnTo>
                <a:lnTo>
                  <a:pt x="63295" y="7231"/>
                </a:lnTo>
                <a:lnTo>
                  <a:pt x="62528" y="7426"/>
                </a:lnTo>
                <a:lnTo>
                  <a:pt x="61915" y="7426"/>
                </a:lnTo>
                <a:lnTo>
                  <a:pt x="60842" y="7817"/>
                </a:lnTo>
                <a:lnTo>
                  <a:pt x="60383" y="7817"/>
                </a:lnTo>
                <a:lnTo>
                  <a:pt x="60229" y="7817"/>
                </a:lnTo>
                <a:lnTo>
                  <a:pt x="59770" y="7817"/>
                </a:lnTo>
                <a:lnTo>
                  <a:pt x="58237" y="7817"/>
                </a:lnTo>
                <a:lnTo>
                  <a:pt x="56704" y="8013"/>
                </a:lnTo>
                <a:lnTo>
                  <a:pt x="56091" y="8208"/>
                </a:lnTo>
                <a:lnTo>
                  <a:pt x="55632" y="8208"/>
                </a:lnTo>
                <a:lnTo>
                  <a:pt x="54865" y="8208"/>
                </a:lnTo>
                <a:lnTo>
                  <a:pt x="52873" y="8208"/>
                </a:lnTo>
                <a:lnTo>
                  <a:pt x="52107" y="8599"/>
                </a:lnTo>
                <a:lnTo>
                  <a:pt x="51034" y="8794"/>
                </a:lnTo>
                <a:lnTo>
                  <a:pt x="50421" y="8794"/>
                </a:lnTo>
                <a:lnTo>
                  <a:pt x="49961" y="8794"/>
                </a:lnTo>
                <a:lnTo>
                  <a:pt x="48429" y="8794"/>
                </a:lnTo>
                <a:lnTo>
                  <a:pt x="47662" y="9185"/>
                </a:lnTo>
                <a:lnTo>
                  <a:pt x="47203" y="9185"/>
                </a:lnTo>
                <a:lnTo>
                  <a:pt x="46743" y="9185"/>
                </a:lnTo>
                <a:lnTo>
                  <a:pt x="45977" y="9185"/>
                </a:lnTo>
                <a:lnTo>
                  <a:pt x="44444" y="9381"/>
                </a:lnTo>
                <a:lnTo>
                  <a:pt x="42145" y="9576"/>
                </a:lnTo>
                <a:lnTo>
                  <a:pt x="38927" y="9967"/>
                </a:lnTo>
                <a:lnTo>
                  <a:pt x="38927" y="9576"/>
                </a:lnTo>
                <a:lnTo>
                  <a:pt x="36475" y="4495"/>
                </a:lnTo>
                <a:lnTo>
                  <a:pt x="36321" y="3908"/>
                </a:lnTo>
                <a:lnTo>
                  <a:pt x="34176" y="4495"/>
                </a:lnTo>
                <a:lnTo>
                  <a:pt x="32950" y="4495"/>
                </a:lnTo>
                <a:lnTo>
                  <a:pt x="29731" y="5276"/>
                </a:lnTo>
                <a:lnTo>
                  <a:pt x="29578" y="5276"/>
                </a:lnTo>
                <a:lnTo>
                  <a:pt x="25747" y="5863"/>
                </a:lnTo>
                <a:lnTo>
                  <a:pt x="23141" y="6449"/>
                </a:lnTo>
                <a:lnTo>
                  <a:pt x="22068" y="6449"/>
                </a:lnTo>
                <a:lnTo>
                  <a:pt x="20536" y="6644"/>
                </a:lnTo>
                <a:lnTo>
                  <a:pt x="20076" y="7035"/>
                </a:lnTo>
                <a:lnTo>
                  <a:pt x="19770" y="7035"/>
                </a:lnTo>
                <a:lnTo>
                  <a:pt x="18850" y="7035"/>
                </a:lnTo>
                <a:lnTo>
                  <a:pt x="17164" y="7231"/>
                </a:lnTo>
                <a:lnTo>
                  <a:pt x="17011" y="7231"/>
                </a:lnTo>
                <a:lnTo>
                  <a:pt x="15019" y="7426"/>
                </a:lnTo>
                <a:lnTo>
                  <a:pt x="14559" y="7426"/>
                </a:lnTo>
                <a:lnTo>
                  <a:pt x="12873" y="7817"/>
                </a:lnTo>
                <a:lnTo>
                  <a:pt x="12413" y="7817"/>
                </a:lnTo>
                <a:lnTo>
                  <a:pt x="12260" y="7817"/>
                </a:lnTo>
                <a:lnTo>
                  <a:pt x="11494" y="8013"/>
                </a:lnTo>
                <a:lnTo>
                  <a:pt x="8429" y="8208"/>
                </a:lnTo>
                <a:lnTo>
                  <a:pt x="6590" y="8599"/>
                </a:lnTo>
                <a:lnTo>
                  <a:pt x="6130" y="8794"/>
                </a:lnTo>
                <a:lnTo>
                  <a:pt x="5210" y="8794"/>
                </a:lnTo>
                <a:lnTo>
                  <a:pt x="4750" y="8794"/>
                </a:lnTo>
                <a:lnTo>
                  <a:pt x="153" y="9576"/>
                </a:lnTo>
                <a:lnTo>
                  <a:pt x="0" y="12899"/>
                </a:lnTo>
                <a:lnTo>
                  <a:pt x="3524" y="17003"/>
                </a:lnTo>
                <a:lnTo>
                  <a:pt x="3371" y="19739"/>
                </a:lnTo>
                <a:lnTo>
                  <a:pt x="4137" y="20716"/>
                </a:lnTo>
                <a:lnTo>
                  <a:pt x="1839" y="24625"/>
                </a:lnTo>
                <a:lnTo>
                  <a:pt x="4444" y="23843"/>
                </a:lnTo>
                <a:lnTo>
                  <a:pt x="11647" y="21302"/>
                </a:lnTo>
                <a:lnTo>
                  <a:pt x="12413" y="20716"/>
                </a:lnTo>
                <a:lnTo>
                  <a:pt x="16551" y="20521"/>
                </a:lnTo>
                <a:lnTo>
                  <a:pt x="18084" y="20325"/>
                </a:lnTo>
                <a:lnTo>
                  <a:pt x="18237" y="20325"/>
                </a:lnTo>
                <a:lnTo>
                  <a:pt x="18390" y="20325"/>
                </a:lnTo>
                <a:lnTo>
                  <a:pt x="23908" y="21498"/>
                </a:lnTo>
              </a:path>
            </a:pathLst>
          </a:custGeom>
          <a:solidFill>
            <a:srgbClr val="A9D18E"/>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2" name="Shape 58" descr="Arizona, 15 percent by 2025." title="Arizona">
            <a:extLst>
              <a:ext uri="{FF2B5EF4-FFF2-40B4-BE49-F238E27FC236}">
                <a16:creationId xmlns:a16="http://schemas.microsoft.com/office/drawing/2014/main" id="{DD2875F4-AA86-40EC-B85F-B72B7B3C5A2B}"/>
              </a:ext>
            </a:extLst>
          </p:cNvPr>
          <p:cNvSpPr/>
          <p:nvPr/>
        </p:nvSpPr>
        <p:spPr>
          <a:xfrm>
            <a:off x="2821302" y="4523238"/>
            <a:ext cx="1005174" cy="1153488"/>
          </a:xfrm>
          <a:custGeom>
            <a:avLst/>
            <a:gdLst/>
            <a:ahLst/>
            <a:cxnLst/>
            <a:rect l="0" t="0" r="0" b="0"/>
            <a:pathLst>
              <a:path w="120000" h="120000" extrusionOk="0">
                <a:moveTo>
                  <a:pt x="0" y="82912"/>
                </a:moveTo>
                <a:lnTo>
                  <a:pt x="2315" y="80416"/>
                </a:lnTo>
                <a:lnTo>
                  <a:pt x="5684" y="80416"/>
                </a:lnTo>
                <a:lnTo>
                  <a:pt x="7578" y="75423"/>
                </a:lnTo>
                <a:lnTo>
                  <a:pt x="6105" y="75066"/>
                </a:lnTo>
                <a:lnTo>
                  <a:pt x="3999" y="73283"/>
                </a:lnTo>
                <a:lnTo>
                  <a:pt x="4842" y="67934"/>
                </a:lnTo>
                <a:lnTo>
                  <a:pt x="6526" y="67043"/>
                </a:lnTo>
                <a:lnTo>
                  <a:pt x="9894" y="62407"/>
                </a:lnTo>
                <a:lnTo>
                  <a:pt x="10947" y="57236"/>
                </a:lnTo>
                <a:lnTo>
                  <a:pt x="11789" y="56701"/>
                </a:lnTo>
                <a:lnTo>
                  <a:pt x="12842" y="54918"/>
                </a:lnTo>
                <a:lnTo>
                  <a:pt x="16210" y="53848"/>
                </a:lnTo>
                <a:lnTo>
                  <a:pt x="18315" y="52600"/>
                </a:lnTo>
                <a:lnTo>
                  <a:pt x="18947" y="51530"/>
                </a:lnTo>
                <a:lnTo>
                  <a:pt x="15157" y="48142"/>
                </a:lnTo>
                <a:lnTo>
                  <a:pt x="15157" y="47072"/>
                </a:lnTo>
                <a:lnTo>
                  <a:pt x="13894" y="42436"/>
                </a:lnTo>
                <a:lnTo>
                  <a:pt x="12210" y="39762"/>
                </a:lnTo>
                <a:lnTo>
                  <a:pt x="12421" y="36731"/>
                </a:lnTo>
                <a:lnTo>
                  <a:pt x="14315" y="32273"/>
                </a:lnTo>
                <a:lnTo>
                  <a:pt x="14315" y="22466"/>
                </a:lnTo>
                <a:lnTo>
                  <a:pt x="15157" y="19970"/>
                </a:lnTo>
                <a:lnTo>
                  <a:pt x="14526" y="15690"/>
                </a:lnTo>
                <a:lnTo>
                  <a:pt x="19157" y="15156"/>
                </a:lnTo>
                <a:lnTo>
                  <a:pt x="23368" y="18187"/>
                </a:lnTo>
                <a:lnTo>
                  <a:pt x="27368" y="15512"/>
                </a:lnTo>
                <a:lnTo>
                  <a:pt x="29684" y="2852"/>
                </a:lnTo>
                <a:lnTo>
                  <a:pt x="30526" y="0"/>
                </a:lnTo>
                <a:lnTo>
                  <a:pt x="36210" y="713"/>
                </a:lnTo>
                <a:lnTo>
                  <a:pt x="42315" y="1426"/>
                </a:lnTo>
                <a:lnTo>
                  <a:pt x="50736" y="2674"/>
                </a:lnTo>
                <a:lnTo>
                  <a:pt x="51368" y="2674"/>
                </a:lnTo>
                <a:lnTo>
                  <a:pt x="53684" y="2852"/>
                </a:lnTo>
                <a:lnTo>
                  <a:pt x="57263" y="3387"/>
                </a:lnTo>
                <a:lnTo>
                  <a:pt x="71157" y="4814"/>
                </a:lnTo>
                <a:lnTo>
                  <a:pt x="75789" y="5527"/>
                </a:lnTo>
                <a:lnTo>
                  <a:pt x="77263" y="5527"/>
                </a:lnTo>
                <a:lnTo>
                  <a:pt x="80210" y="5884"/>
                </a:lnTo>
                <a:lnTo>
                  <a:pt x="84842" y="6419"/>
                </a:lnTo>
                <a:lnTo>
                  <a:pt x="89263" y="6775"/>
                </a:lnTo>
                <a:lnTo>
                  <a:pt x="93894" y="7310"/>
                </a:lnTo>
                <a:lnTo>
                  <a:pt x="94315" y="7488"/>
                </a:lnTo>
                <a:lnTo>
                  <a:pt x="102526" y="8380"/>
                </a:lnTo>
                <a:lnTo>
                  <a:pt x="109263" y="9093"/>
                </a:lnTo>
                <a:lnTo>
                  <a:pt x="111578" y="9271"/>
                </a:lnTo>
                <a:lnTo>
                  <a:pt x="119789" y="9985"/>
                </a:lnTo>
                <a:lnTo>
                  <a:pt x="119157" y="14799"/>
                </a:lnTo>
                <a:lnTo>
                  <a:pt x="118526" y="19613"/>
                </a:lnTo>
                <a:lnTo>
                  <a:pt x="117052" y="29242"/>
                </a:lnTo>
                <a:lnTo>
                  <a:pt x="115789" y="38514"/>
                </a:lnTo>
                <a:lnTo>
                  <a:pt x="115789" y="38870"/>
                </a:lnTo>
                <a:lnTo>
                  <a:pt x="114526" y="49390"/>
                </a:lnTo>
                <a:lnTo>
                  <a:pt x="113894" y="52778"/>
                </a:lnTo>
                <a:lnTo>
                  <a:pt x="113894" y="52956"/>
                </a:lnTo>
                <a:lnTo>
                  <a:pt x="113473" y="57057"/>
                </a:lnTo>
                <a:lnTo>
                  <a:pt x="113052" y="60624"/>
                </a:lnTo>
                <a:lnTo>
                  <a:pt x="112000" y="68112"/>
                </a:lnTo>
                <a:lnTo>
                  <a:pt x="111578" y="72213"/>
                </a:lnTo>
                <a:lnTo>
                  <a:pt x="111578" y="72748"/>
                </a:lnTo>
                <a:lnTo>
                  <a:pt x="111578" y="73105"/>
                </a:lnTo>
                <a:lnTo>
                  <a:pt x="110105" y="83447"/>
                </a:lnTo>
                <a:lnTo>
                  <a:pt x="110105" y="84338"/>
                </a:lnTo>
                <a:lnTo>
                  <a:pt x="109473" y="87369"/>
                </a:lnTo>
                <a:lnTo>
                  <a:pt x="108842" y="91827"/>
                </a:lnTo>
                <a:lnTo>
                  <a:pt x="108842" y="92362"/>
                </a:lnTo>
                <a:lnTo>
                  <a:pt x="108210" y="96998"/>
                </a:lnTo>
                <a:lnTo>
                  <a:pt x="108000" y="98424"/>
                </a:lnTo>
                <a:lnTo>
                  <a:pt x="105894" y="115542"/>
                </a:lnTo>
                <a:lnTo>
                  <a:pt x="105894" y="116077"/>
                </a:lnTo>
                <a:lnTo>
                  <a:pt x="105263" y="119821"/>
                </a:lnTo>
                <a:lnTo>
                  <a:pt x="78105" y="116968"/>
                </a:lnTo>
                <a:lnTo>
                  <a:pt x="66526" y="115720"/>
                </a:lnTo>
                <a:lnTo>
                  <a:pt x="61894" y="113580"/>
                </a:lnTo>
                <a:lnTo>
                  <a:pt x="61263" y="113224"/>
                </a:lnTo>
                <a:lnTo>
                  <a:pt x="58526" y="112332"/>
                </a:lnTo>
                <a:lnTo>
                  <a:pt x="25894" y="96998"/>
                </a:lnTo>
                <a:lnTo>
                  <a:pt x="2315" y="85586"/>
                </a:lnTo>
                <a:lnTo>
                  <a:pt x="0" y="82912"/>
                </a:lnTo>
              </a:path>
            </a:pathLst>
          </a:custGeom>
          <a:solidFill>
            <a:srgbClr val="B7DEE8"/>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45" name="Shape 96" descr="Oregon, 25 percent by 2025 for large utilities. 5 to 10 percent by 2025 for smaller utilities." title="Oregon">
            <a:extLst>
              <a:ext uri="{FF2B5EF4-FFF2-40B4-BE49-F238E27FC236}">
                <a16:creationId xmlns:a16="http://schemas.microsoft.com/office/drawing/2014/main" id="{F735578A-10D8-47B4-9ABD-DD490B323F60}"/>
              </a:ext>
            </a:extLst>
          </p:cNvPr>
          <p:cNvSpPr/>
          <p:nvPr/>
        </p:nvSpPr>
        <p:spPr>
          <a:xfrm>
            <a:off x="1798401" y="2559933"/>
            <a:ext cx="1203892" cy="963461"/>
          </a:xfrm>
          <a:custGeom>
            <a:avLst/>
            <a:gdLst/>
            <a:ahLst/>
            <a:cxnLst/>
            <a:rect l="0" t="0" r="0" b="0"/>
            <a:pathLst>
              <a:path w="120000" h="120000" extrusionOk="0">
                <a:moveTo>
                  <a:pt x="105417" y="67234"/>
                </a:moveTo>
                <a:lnTo>
                  <a:pt x="107174" y="68723"/>
                </a:lnTo>
                <a:lnTo>
                  <a:pt x="108052" y="69148"/>
                </a:lnTo>
                <a:lnTo>
                  <a:pt x="109106" y="71489"/>
                </a:lnTo>
                <a:lnTo>
                  <a:pt x="108579" y="72340"/>
                </a:lnTo>
                <a:lnTo>
                  <a:pt x="107174" y="77234"/>
                </a:lnTo>
                <a:lnTo>
                  <a:pt x="106647" y="77872"/>
                </a:lnTo>
                <a:lnTo>
                  <a:pt x="106120" y="78723"/>
                </a:lnTo>
                <a:lnTo>
                  <a:pt x="105592" y="81702"/>
                </a:lnTo>
                <a:lnTo>
                  <a:pt x="105417" y="84042"/>
                </a:lnTo>
                <a:lnTo>
                  <a:pt x="103660" y="93404"/>
                </a:lnTo>
                <a:lnTo>
                  <a:pt x="99795" y="119787"/>
                </a:lnTo>
                <a:lnTo>
                  <a:pt x="96632" y="119148"/>
                </a:lnTo>
                <a:lnTo>
                  <a:pt x="95929" y="119148"/>
                </a:lnTo>
                <a:lnTo>
                  <a:pt x="83455" y="116170"/>
                </a:lnTo>
                <a:lnTo>
                  <a:pt x="79414" y="114893"/>
                </a:lnTo>
                <a:lnTo>
                  <a:pt x="76778" y="114468"/>
                </a:lnTo>
                <a:lnTo>
                  <a:pt x="68169" y="112340"/>
                </a:lnTo>
                <a:lnTo>
                  <a:pt x="67642" y="112127"/>
                </a:lnTo>
                <a:lnTo>
                  <a:pt x="65534" y="111489"/>
                </a:lnTo>
                <a:lnTo>
                  <a:pt x="60614" y="110212"/>
                </a:lnTo>
                <a:lnTo>
                  <a:pt x="59033" y="110000"/>
                </a:lnTo>
                <a:lnTo>
                  <a:pt x="56046" y="109148"/>
                </a:lnTo>
                <a:lnTo>
                  <a:pt x="55344" y="109148"/>
                </a:lnTo>
                <a:lnTo>
                  <a:pt x="46734" y="106382"/>
                </a:lnTo>
                <a:lnTo>
                  <a:pt x="44099" y="105744"/>
                </a:lnTo>
                <a:lnTo>
                  <a:pt x="40937" y="104893"/>
                </a:lnTo>
                <a:lnTo>
                  <a:pt x="39004" y="104468"/>
                </a:lnTo>
                <a:lnTo>
                  <a:pt x="31449" y="102127"/>
                </a:lnTo>
                <a:lnTo>
                  <a:pt x="29341" y="101489"/>
                </a:lnTo>
                <a:lnTo>
                  <a:pt x="27584" y="100851"/>
                </a:lnTo>
                <a:lnTo>
                  <a:pt x="17393" y="97872"/>
                </a:lnTo>
                <a:lnTo>
                  <a:pt x="15988" y="97234"/>
                </a:lnTo>
                <a:lnTo>
                  <a:pt x="14758" y="97021"/>
                </a:lnTo>
                <a:lnTo>
                  <a:pt x="13352" y="96808"/>
                </a:lnTo>
                <a:lnTo>
                  <a:pt x="12122" y="96170"/>
                </a:lnTo>
                <a:lnTo>
                  <a:pt x="10893" y="95744"/>
                </a:lnTo>
                <a:lnTo>
                  <a:pt x="9311" y="95319"/>
                </a:lnTo>
                <a:lnTo>
                  <a:pt x="8960" y="95319"/>
                </a:lnTo>
                <a:lnTo>
                  <a:pt x="6676" y="94680"/>
                </a:lnTo>
                <a:lnTo>
                  <a:pt x="4216" y="93829"/>
                </a:lnTo>
                <a:lnTo>
                  <a:pt x="2635" y="93404"/>
                </a:lnTo>
                <a:lnTo>
                  <a:pt x="1405" y="92978"/>
                </a:lnTo>
                <a:lnTo>
                  <a:pt x="0" y="90000"/>
                </a:lnTo>
                <a:lnTo>
                  <a:pt x="1932" y="77872"/>
                </a:lnTo>
                <a:lnTo>
                  <a:pt x="351" y="72978"/>
                </a:lnTo>
                <a:lnTo>
                  <a:pt x="2635" y="70425"/>
                </a:lnTo>
                <a:lnTo>
                  <a:pt x="5797" y="62340"/>
                </a:lnTo>
                <a:lnTo>
                  <a:pt x="6676" y="61702"/>
                </a:lnTo>
                <a:lnTo>
                  <a:pt x="9136" y="57021"/>
                </a:lnTo>
                <a:lnTo>
                  <a:pt x="11420" y="51702"/>
                </a:lnTo>
                <a:lnTo>
                  <a:pt x="13704" y="42553"/>
                </a:lnTo>
                <a:lnTo>
                  <a:pt x="18799" y="26595"/>
                </a:lnTo>
                <a:lnTo>
                  <a:pt x="18799" y="26382"/>
                </a:lnTo>
                <a:lnTo>
                  <a:pt x="18799" y="26170"/>
                </a:lnTo>
                <a:lnTo>
                  <a:pt x="20556" y="21702"/>
                </a:lnTo>
                <a:lnTo>
                  <a:pt x="23016" y="10851"/>
                </a:lnTo>
                <a:lnTo>
                  <a:pt x="23016" y="10000"/>
                </a:lnTo>
                <a:lnTo>
                  <a:pt x="24948" y="2553"/>
                </a:lnTo>
                <a:lnTo>
                  <a:pt x="24421" y="0"/>
                </a:lnTo>
                <a:lnTo>
                  <a:pt x="24773" y="0"/>
                </a:lnTo>
                <a:lnTo>
                  <a:pt x="26002" y="1702"/>
                </a:lnTo>
                <a:lnTo>
                  <a:pt x="27935" y="1276"/>
                </a:lnTo>
                <a:lnTo>
                  <a:pt x="29341" y="425"/>
                </a:lnTo>
                <a:lnTo>
                  <a:pt x="31449" y="1063"/>
                </a:lnTo>
                <a:lnTo>
                  <a:pt x="31800" y="1702"/>
                </a:lnTo>
                <a:lnTo>
                  <a:pt x="32503" y="4255"/>
                </a:lnTo>
                <a:lnTo>
                  <a:pt x="33909" y="4680"/>
                </a:lnTo>
                <a:lnTo>
                  <a:pt x="34612" y="4255"/>
                </a:lnTo>
                <a:lnTo>
                  <a:pt x="37071" y="6170"/>
                </a:lnTo>
                <a:lnTo>
                  <a:pt x="38828" y="10425"/>
                </a:lnTo>
                <a:lnTo>
                  <a:pt x="38477" y="13191"/>
                </a:lnTo>
                <a:lnTo>
                  <a:pt x="38477" y="15531"/>
                </a:lnTo>
                <a:lnTo>
                  <a:pt x="38301" y="15744"/>
                </a:lnTo>
                <a:lnTo>
                  <a:pt x="38301" y="16170"/>
                </a:lnTo>
                <a:lnTo>
                  <a:pt x="38125" y="17446"/>
                </a:lnTo>
                <a:lnTo>
                  <a:pt x="41639" y="20851"/>
                </a:lnTo>
                <a:lnTo>
                  <a:pt x="44099" y="21914"/>
                </a:lnTo>
                <a:lnTo>
                  <a:pt x="45153" y="21276"/>
                </a:lnTo>
                <a:lnTo>
                  <a:pt x="46032" y="21702"/>
                </a:lnTo>
                <a:lnTo>
                  <a:pt x="49019" y="21063"/>
                </a:lnTo>
                <a:lnTo>
                  <a:pt x="50424" y="20000"/>
                </a:lnTo>
                <a:lnTo>
                  <a:pt x="51478" y="20425"/>
                </a:lnTo>
                <a:lnTo>
                  <a:pt x="54289" y="20425"/>
                </a:lnTo>
                <a:lnTo>
                  <a:pt x="54641" y="20851"/>
                </a:lnTo>
                <a:lnTo>
                  <a:pt x="55168" y="21276"/>
                </a:lnTo>
                <a:lnTo>
                  <a:pt x="57979" y="23191"/>
                </a:lnTo>
                <a:lnTo>
                  <a:pt x="58330" y="24680"/>
                </a:lnTo>
                <a:lnTo>
                  <a:pt x="61844" y="24680"/>
                </a:lnTo>
                <a:lnTo>
                  <a:pt x="62547" y="24255"/>
                </a:lnTo>
                <a:lnTo>
                  <a:pt x="65358" y="24042"/>
                </a:lnTo>
                <a:lnTo>
                  <a:pt x="65534" y="23404"/>
                </a:lnTo>
                <a:lnTo>
                  <a:pt x="67642" y="24893"/>
                </a:lnTo>
                <a:lnTo>
                  <a:pt x="71332" y="25531"/>
                </a:lnTo>
                <a:lnTo>
                  <a:pt x="74319" y="24042"/>
                </a:lnTo>
                <a:lnTo>
                  <a:pt x="75021" y="24042"/>
                </a:lnTo>
                <a:lnTo>
                  <a:pt x="75724" y="24042"/>
                </a:lnTo>
                <a:lnTo>
                  <a:pt x="76251" y="24042"/>
                </a:lnTo>
                <a:lnTo>
                  <a:pt x="78887" y="24255"/>
                </a:lnTo>
                <a:lnTo>
                  <a:pt x="80644" y="23191"/>
                </a:lnTo>
                <a:lnTo>
                  <a:pt x="82225" y="23829"/>
                </a:lnTo>
                <a:lnTo>
                  <a:pt x="84685" y="24042"/>
                </a:lnTo>
                <a:lnTo>
                  <a:pt x="86266" y="24680"/>
                </a:lnTo>
                <a:lnTo>
                  <a:pt x="88374" y="23404"/>
                </a:lnTo>
                <a:lnTo>
                  <a:pt x="91010" y="24042"/>
                </a:lnTo>
                <a:lnTo>
                  <a:pt x="97862" y="25744"/>
                </a:lnTo>
                <a:lnTo>
                  <a:pt x="101200" y="26595"/>
                </a:lnTo>
                <a:lnTo>
                  <a:pt x="101551" y="26595"/>
                </a:lnTo>
                <a:lnTo>
                  <a:pt x="104890" y="27659"/>
                </a:lnTo>
                <a:lnTo>
                  <a:pt x="106120" y="27872"/>
                </a:lnTo>
                <a:lnTo>
                  <a:pt x="106295" y="27872"/>
                </a:lnTo>
                <a:lnTo>
                  <a:pt x="107877" y="28085"/>
                </a:lnTo>
                <a:lnTo>
                  <a:pt x="109458" y="28510"/>
                </a:lnTo>
                <a:lnTo>
                  <a:pt x="109809" y="28510"/>
                </a:lnTo>
                <a:lnTo>
                  <a:pt x="115431" y="30212"/>
                </a:lnTo>
                <a:lnTo>
                  <a:pt x="115783" y="31063"/>
                </a:lnTo>
                <a:lnTo>
                  <a:pt x="116134" y="33191"/>
                </a:lnTo>
                <a:lnTo>
                  <a:pt x="116310" y="33404"/>
                </a:lnTo>
                <a:lnTo>
                  <a:pt x="119297" y="36595"/>
                </a:lnTo>
                <a:lnTo>
                  <a:pt x="119824" y="39574"/>
                </a:lnTo>
                <a:lnTo>
                  <a:pt x="115783" y="47021"/>
                </a:lnTo>
                <a:lnTo>
                  <a:pt x="115607" y="47234"/>
                </a:lnTo>
                <a:lnTo>
                  <a:pt x="114377" y="50212"/>
                </a:lnTo>
                <a:lnTo>
                  <a:pt x="113850" y="51063"/>
                </a:lnTo>
                <a:lnTo>
                  <a:pt x="112620" y="52553"/>
                </a:lnTo>
                <a:lnTo>
                  <a:pt x="111390" y="56170"/>
                </a:lnTo>
                <a:lnTo>
                  <a:pt x="109458" y="57659"/>
                </a:lnTo>
                <a:lnTo>
                  <a:pt x="105417" y="65531"/>
                </a:lnTo>
                <a:lnTo>
                  <a:pt x="105417" y="6723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51" name="Shape 94" descr="North Carolina, 12.5 percent by 2021 for investor owned utilites. 10 percent by 2018 for cooperative and municipal utilities." title="North Carolina">
            <a:extLst>
              <a:ext uri="{FF2B5EF4-FFF2-40B4-BE49-F238E27FC236}">
                <a16:creationId xmlns:a16="http://schemas.microsoft.com/office/drawing/2014/main" id="{F0F32178-68AC-4AF7-9197-1A8E334673F7}"/>
              </a:ext>
            </a:extLst>
          </p:cNvPr>
          <p:cNvSpPr/>
          <p:nvPr/>
        </p:nvSpPr>
        <p:spPr>
          <a:xfrm>
            <a:off x="7596775" y="4442959"/>
            <a:ext cx="1329612" cy="575875"/>
          </a:xfrm>
          <a:custGeom>
            <a:avLst/>
            <a:gdLst/>
            <a:ahLst/>
            <a:cxnLst/>
            <a:rect l="0" t="0" r="0" b="0"/>
            <a:pathLst>
              <a:path w="120000" h="120000" extrusionOk="0">
                <a:moveTo>
                  <a:pt x="23266" y="55029"/>
                </a:moveTo>
                <a:lnTo>
                  <a:pt x="23904" y="53609"/>
                </a:lnTo>
                <a:lnTo>
                  <a:pt x="25498" y="51834"/>
                </a:lnTo>
                <a:lnTo>
                  <a:pt x="25976" y="50769"/>
                </a:lnTo>
                <a:lnTo>
                  <a:pt x="27091" y="51834"/>
                </a:lnTo>
                <a:lnTo>
                  <a:pt x="27250" y="52189"/>
                </a:lnTo>
                <a:lnTo>
                  <a:pt x="27888" y="52189"/>
                </a:lnTo>
                <a:lnTo>
                  <a:pt x="28366" y="51124"/>
                </a:lnTo>
                <a:lnTo>
                  <a:pt x="28685" y="51124"/>
                </a:lnTo>
                <a:lnTo>
                  <a:pt x="29482" y="45443"/>
                </a:lnTo>
                <a:lnTo>
                  <a:pt x="29641" y="44378"/>
                </a:lnTo>
                <a:lnTo>
                  <a:pt x="30119" y="42958"/>
                </a:lnTo>
                <a:lnTo>
                  <a:pt x="31713" y="41893"/>
                </a:lnTo>
                <a:lnTo>
                  <a:pt x="31872" y="39408"/>
                </a:lnTo>
                <a:lnTo>
                  <a:pt x="32191" y="34792"/>
                </a:lnTo>
                <a:lnTo>
                  <a:pt x="32191" y="31597"/>
                </a:lnTo>
                <a:lnTo>
                  <a:pt x="32828" y="31597"/>
                </a:lnTo>
                <a:lnTo>
                  <a:pt x="34741" y="30887"/>
                </a:lnTo>
                <a:lnTo>
                  <a:pt x="35219" y="30887"/>
                </a:lnTo>
                <a:lnTo>
                  <a:pt x="36494" y="30532"/>
                </a:lnTo>
                <a:lnTo>
                  <a:pt x="36972" y="29822"/>
                </a:lnTo>
                <a:lnTo>
                  <a:pt x="40478" y="29112"/>
                </a:lnTo>
                <a:lnTo>
                  <a:pt x="42549" y="28402"/>
                </a:lnTo>
                <a:lnTo>
                  <a:pt x="43027" y="28402"/>
                </a:lnTo>
                <a:lnTo>
                  <a:pt x="43187" y="28402"/>
                </a:lnTo>
                <a:lnTo>
                  <a:pt x="43346" y="28402"/>
                </a:lnTo>
                <a:lnTo>
                  <a:pt x="43665" y="28402"/>
                </a:lnTo>
                <a:lnTo>
                  <a:pt x="44302" y="28047"/>
                </a:lnTo>
                <a:lnTo>
                  <a:pt x="45099" y="27337"/>
                </a:lnTo>
                <a:lnTo>
                  <a:pt x="46533" y="27337"/>
                </a:lnTo>
                <a:lnTo>
                  <a:pt x="47171" y="26982"/>
                </a:lnTo>
                <a:lnTo>
                  <a:pt x="47968" y="26982"/>
                </a:lnTo>
                <a:lnTo>
                  <a:pt x="48764" y="26627"/>
                </a:lnTo>
                <a:lnTo>
                  <a:pt x="50677" y="25917"/>
                </a:lnTo>
                <a:lnTo>
                  <a:pt x="53067" y="25562"/>
                </a:lnTo>
                <a:lnTo>
                  <a:pt x="54183" y="25207"/>
                </a:lnTo>
                <a:lnTo>
                  <a:pt x="54501" y="25207"/>
                </a:lnTo>
                <a:lnTo>
                  <a:pt x="54820" y="24497"/>
                </a:lnTo>
                <a:lnTo>
                  <a:pt x="56414" y="24142"/>
                </a:lnTo>
                <a:lnTo>
                  <a:pt x="58645" y="23076"/>
                </a:lnTo>
                <a:lnTo>
                  <a:pt x="59760" y="22721"/>
                </a:lnTo>
                <a:lnTo>
                  <a:pt x="60557" y="22721"/>
                </a:lnTo>
                <a:lnTo>
                  <a:pt x="61354" y="22011"/>
                </a:lnTo>
                <a:lnTo>
                  <a:pt x="63266" y="21656"/>
                </a:lnTo>
                <a:lnTo>
                  <a:pt x="64860" y="20591"/>
                </a:lnTo>
                <a:lnTo>
                  <a:pt x="65179" y="20591"/>
                </a:lnTo>
                <a:lnTo>
                  <a:pt x="66294" y="20236"/>
                </a:lnTo>
                <a:lnTo>
                  <a:pt x="70597" y="18106"/>
                </a:lnTo>
                <a:lnTo>
                  <a:pt x="70756" y="18106"/>
                </a:lnTo>
                <a:lnTo>
                  <a:pt x="70916" y="18106"/>
                </a:lnTo>
                <a:lnTo>
                  <a:pt x="71235" y="18106"/>
                </a:lnTo>
                <a:lnTo>
                  <a:pt x="71713" y="17751"/>
                </a:lnTo>
                <a:lnTo>
                  <a:pt x="71872" y="17751"/>
                </a:lnTo>
                <a:lnTo>
                  <a:pt x="73147" y="17041"/>
                </a:lnTo>
                <a:lnTo>
                  <a:pt x="74900" y="16686"/>
                </a:lnTo>
                <a:lnTo>
                  <a:pt x="75378" y="15976"/>
                </a:lnTo>
                <a:lnTo>
                  <a:pt x="76015" y="15621"/>
                </a:lnTo>
                <a:lnTo>
                  <a:pt x="76494" y="15621"/>
                </a:lnTo>
                <a:lnTo>
                  <a:pt x="77131" y="15266"/>
                </a:lnTo>
                <a:lnTo>
                  <a:pt x="78247" y="14556"/>
                </a:lnTo>
                <a:lnTo>
                  <a:pt x="78725" y="14556"/>
                </a:lnTo>
                <a:lnTo>
                  <a:pt x="81115" y="13491"/>
                </a:lnTo>
                <a:lnTo>
                  <a:pt x="81593" y="13136"/>
                </a:lnTo>
                <a:lnTo>
                  <a:pt x="82231" y="13136"/>
                </a:lnTo>
                <a:lnTo>
                  <a:pt x="82868" y="12781"/>
                </a:lnTo>
                <a:lnTo>
                  <a:pt x="83824" y="12071"/>
                </a:lnTo>
                <a:lnTo>
                  <a:pt x="84302" y="12071"/>
                </a:lnTo>
                <a:lnTo>
                  <a:pt x="84940" y="11715"/>
                </a:lnTo>
                <a:lnTo>
                  <a:pt x="87330" y="10650"/>
                </a:lnTo>
                <a:lnTo>
                  <a:pt x="87808" y="10650"/>
                </a:lnTo>
                <a:lnTo>
                  <a:pt x="90996" y="8875"/>
                </a:lnTo>
                <a:lnTo>
                  <a:pt x="91792" y="8875"/>
                </a:lnTo>
                <a:lnTo>
                  <a:pt x="92908" y="8165"/>
                </a:lnTo>
                <a:lnTo>
                  <a:pt x="93227" y="8165"/>
                </a:lnTo>
                <a:lnTo>
                  <a:pt x="93705" y="7810"/>
                </a:lnTo>
                <a:lnTo>
                  <a:pt x="96095" y="6390"/>
                </a:lnTo>
                <a:lnTo>
                  <a:pt x="96573" y="6390"/>
                </a:lnTo>
                <a:lnTo>
                  <a:pt x="98326" y="5325"/>
                </a:lnTo>
                <a:lnTo>
                  <a:pt x="101195" y="3905"/>
                </a:lnTo>
                <a:lnTo>
                  <a:pt x="101673" y="3905"/>
                </a:lnTo>
                <a:lnTo>
                  <a:pt x="101832" y="3905"/>
                </a:lnTo>
                <a:lnTo>
                  <a:pt x="103426" y="2840"/>
                </a:lnTo>
                <a:lnTo>
                  <a:pt x="103904" y="2840"/>
                </a:lnTo>
                <a:lnTo>
                  <a:pt x="104382" y="2130"/>
                </a:lnTo>
                <a:lnTo>
                  <a:pt x="104701" y="2130"/>
                </a:lnTo>
                <a:lnTo>
                  <a:pt x="105019" y="2130"/>
                </a:lnTo>
                <a:lnTo>
                  <a:pt x="106772" y="1420"/>
                </a:lnTo>
                <a:lnTo>
                  <a:pt x="108207" y="355"/>
                </a:lnTo>
                <a:lnTo>
                  <a:pt x="110119" y="0"/>
                </a:lnTo>
                <a:lnTo>
                  <a:pt x="110438" y="1420"/>
                </a:lnTo>
                <a:lnTo>
                  <a:pt x="112509" y="11360"/>
                </a:lnTo>
                <a:lnTo>
                  <a:pt x="119043" y="31952"/>
                </a:lnTo>
                <a:lnTo>
                  <a:pt x="119840" y="46863"/>
                </a:lnTo>
                <a:lnTo>
                  <a:pt x="116653" y="50414"/>
                </a:lnTo>
                <a:lnTo>
                  <a:pt x="113784" y="57159"/>
                </a:lnTo>
                <a:lnTo>
                  <a:pt x="110756" y="66035"/>
                </a:lnTo>
                <a:lnTo>
                  <a:pt x="108207" y="77396"/>
                </a:lnTo>
                <a:lnTo>
                  <a:pt x="106932" y="75976"/>
                </a:lnTo>
                <a:lnTo>
                  <a:pt x="105019" y="75976"/>
                </a:lnTo>
                <a:lnTo>
                  <a:pt x="100398" y="80236"/>
                </a:lnTo>
                <a:lnTo>
                  <a:pt x="98804" y="83431"/>
                </a:lnTo>
                <a:lnTo>
                  <a:pt x="95458" y="90887"/>
                </a:lnTo>
                <a:lnTo>
                  <a:pt x="93227" y="97633"/>
                </a:lnTo>
                <a:lnTo>
                  <a:pt x="92908" y="99053"/>
                </a:lnTo>
                <a:lnTo>
                  <a:pt x="91474" y="112544"/>
                </a:lnTo>
                <a:lnTo>
                  <a:pt x="91314" y="115029"/>
                </a:lnTo>
                <a:lnTo>
                  <a:pt x="88924" y="114674"/>
                </a:lnTo>
                <a:lnTo>
                  <a:pt x="85577" y="116449"/>
                </a:lnTo>
                <a:lnTo>
                  <a:pt x="83346" y="119644"/>
                </a:lnTo>
                <a:lnTo>
                  <a:pt x="82868" y="118579"/>
                </a:lnTo>
                <a:lnTo>
                  <a:pt x="81752" y="117159"/>
                </a:lnTo>
                <a:lnTo>
                  <a:pt x="81434" y="116449"/>
                </a:lnTo>
                <a:lnTo>
                  <a:pt x="77768" y="110414"/>
                </a:lnTo>
                <a:lnTo>
                  <a:pt x="75378" y="107218"/>
                </a:lnTo>
                <a:lnTo>
                  <a:pt x="74581" y="105798"/>
                </a:lnTo>
                <a:lnTo>
                  <a:pt x="71235" y="100118"/>
                </a:lnTo>
                <a:lnTo>
                  <a:pt x="70119" y="98343"/>
                </a:lnTo>
                <a:lnTo>
                  <a:pt x="68366" y="95147"/>
                </a:lnTo>
                <a:lnTo>
                  <a:pt x="68047" y="95147"/>
                </a:lnTo>
                <a:lnTo>
                  <a:pt x="68047" y="94792"/>
                </a:lnTo>
                <a:lnTo>
                  <a:pt x="65657" y="91242"/>
                </a:lnTo>
                <a:lnTo>
                  <a:pt x="64541" y="89822"/>
                </a:lnTo>
                <a:lnTo>
                  <a:pt x="64382" y="89822"/>
                </a:lnTo>
                <a:lnTo>
                  <a:pt x="63745" y="89822"/>
                </a:lnTo>
                <a:lnTo>
                  <a:pt x="61992" y="90887"/>
                </a:lnTo>
                <a:lnTo>
                  <a:pt x="61035" y="90887"/>
                </a:lnTo>
                <a:lnTo>
                  <a:pt x="60239" y="91242"/>
                </a:lnTo>
                <a:lnTo>
                  <a:pt x="56414" y="92307"/>
                </a:lnTo>
                <a:lnTo>
                  <a:pt x="55458" y="92662"/>
                </a:lnTo>
                <a:lnTo>
                  <a:pt x="53705" y="93372"/>
                </a:lnTo>
                <a:lnTo>
                  <a:pt x="52430" y="94082"/>
                </a:lnTo>
                <a:lnTo>
                  <a:pt x="49083" y="94792"/>
                </a:lnTo>
                <a:lnTo>
                  <a:pt x="48924" y="90887"/>
                </a:lnTo>
                <a:lnTo>
                  <a:pt x="47968" y="88402"/>
                </a:lnTo>
                <a:lnTo>
                  <a:pt x="47808" y="87692"/>
                </a:lnTo>
                <a:lnTo>
                  <a:pt x="47330" y="86982"/>
                </a:lnTo>
                <a:lnTo>
                  <a:pt x="46852" y="85917"/>
                </a:lnTo>
                <a:lnTo>
                  <a:pt x="45577" y="86272"/>
                </a:lnTo>
                <a:lnTo>
                  <a:pt x="44780" y="83786"/>
                </a:lnTo>
                <a:lnTo>
                  <a:pt x="44940" y="83786"/>
                </a:lnTo>
                <a:lnTo>
                  <a:pt x="43346" y="83786"/>
                </a:lnTo>
                <a:lnTo>
                  <a:pt x="41912" y="84497"/>
                </a:lnTo>
                <a:lnTo>
                  <a:pt x="40796" y="84852"/>
                </a:lnTo>
                <a:lnTo>
                  <a:pt x="40318" y="84852"/>
                </a:lnTo>
                <a:lnTo>
                  <a:pt x="38565" y="85207"/>
                </a:lnTo>
                <a:lnTo>
                  <a:pt x="35059" y="86272"/>
                </a:lnTo>
                <a:lnTo>
                  <a:pt x="34741" y="86272"/>
                </a:lnTo>
                <a:lnTo>
                  <a:pt x="33306" y="86272"/>
                </a:lnTo>
                <a:lnTo>
                  <a:pt x="31872" y="86982"/>
                </a:lnTo>
                <a:lnTo>
                  <a:pt x="30597" y="87337"/>
                </a:lnTo>
                <a:lnTo>
                  <a:pt x="29641" y="87337"/>
                </a:lnTo>
                <a:lnTo>
                  <a:pt x="28685" y="87692"/>
                </a:lnTo>
                <a:lnTo>
                  <a:pt x="28366" y="87692"/>
                </a:lnTo>
                <a:lnTo>
                  <a:pt x="28207" y="87692"/>
                </a:lnTo>
                <a:lnTo>
                  <a:pt x="26613" y="88757"/>
                </a:lnTo>
                <a:lnTo>
                  <a:pt x="24860" y="90177"/>
                </a:lnTo>
                <a:lnTo>
                  <a:pt x="23745" y="91952"/>
                </a:lnTo>
                <a:lnTo>
                  <a:pt x="22629" y="92307"/>
                </a:lnTo>
                <a:lnTo>
                  <a:pt x="22151" y="92662"/>
                </a:lnTo>
                <a:lnTo>
                  <a:pt x="21354" y="95147"/>
                </a:lnTo>
                <a:lnTo>
                  <a:pt x="20079" y="95857"/>
                </a:lnTo>
                <a:lnTo>
                  <a:pt x="19601" y="96213"/>
                </a:lnTo>
                <a:lnTo>
                  <a:pt x="18167" y="97633"/>
                </a:lnTo>
                <a:lnTo>
                  <a:pt x="18007" y="98343"/>
                </a:lnTo>
                <a:lnTo>
                  <a:pt x="16892" y="99053"/>
                </a:lnTo>
                <a:lnTo>
                  <a:pt x="15776" y="99763"/>
                </a:lnTo>
                <a:lnTo>
                  <a:pt x="13864" y="100828"/>
                </a:lnTo>
                <a:lnTo>
                  <a:pt x="11633" y="101538"/>
                </a:lnTo>
                <a:lnTo>
                  <a:pt x="11474" y="101538"/>
                </a:lnTo>
                <a:lnTo>
                  <a:pt x="10677" y="101538"/>
                </a:lnTo>
                <a:lnTo>
                  <a:pt x="9561" y="102248"/>
                </a:lnTo>
                <a:lnTo>
                  <a:pt x="9561" y="102603"/>
                </a:lnTo>
                <a:lnTo>
                  <a:pt x="5418" y="103668"/>
                </a:lnTo>
                <a:lnTo>
                  <a:pt x="5258" y="103668"/>
                </a:lnTo>
                <a:lnTo>
                  <a:pt x="4302" y="104023"/>
                </a:lnTo>
                <a:lnTo>
                  <a:pt x="2868" y="104023"/>
                </a:lnTo>
                <a:lnTo>
                  <a:pt x="956" y="105088"/>
                </a:lnTo>
                <a:lnTo>
                  <a:pt x="159" y="105088"/>
                </a:lnTo>
                <a:lnTo>
                  <a:pt x="159" y="104733"/>
                </a:lnTo>
                <a:lnTo>
                  <a:pt x="0" y="100118"/>
                </a:lnTo>
                <a:lnTo>
                  <a:pt x="0" y="96568"/>
                </a:lnTo>
                <a:lnTo>
                  <a:pt x="637" y="94792"/>
                </a:lnTo>
                <a:lnTo>
                  <a:pt x="2549" y="94082"/>
                </a:lnTo>
                <a:lnTo>
                  <a:pt x="3505" y="92307"/>
                </a:lnTo>
                <a:lnTo>
                  <a:pt x="3505" y="88757"/>
                </a:lnTo>
                <a:lnTo>
                  <a:pt x="3505" y="86982"/>
                </a:lnTo>
                <a:lnTo>
                  <a:pt x="3824" y="85207"/>
                </a:lnTo>
                <a:lnTo>
                  <a:pt x="4940" y="82721"/>
                </a:lnTo>
                <a:lnTo>
                  <a:pt x="6533" y="80236"/>
                </a:lnTo>
                <a:lnTo>
                  <a:pt x="7808" y="79881"/>
                </a:lnTo>
                <a:lnTo>
                  <a:pt x="8127" y="79881"/>
                </a:lnTo>
                <a:lnTo>
                  <a:pt x="10039" y="79526"/>
                </a:lnTo>
                <a:lnTo>
                  <a:pt x="13227" y="73491"/>
                </a:lnTo>
                <a:lnTo>
                  <a:pt x="12908" y="72426"/>
                </a:lnTo>
                <a:lnTo>
                  <a:pt x="14661" y="69940"/>
                </a:lnTo>
                <a:lnTo>
                  <a:pt x="16254" y="68875"/>
                </a:lnTo>
                <a:lnTo>
                  <a:pt x="16733" y="68165"/>
                </a:lnTo>
                <a:lnTo>
                  <a:pt x="17370" y="64615"/>
                </a:lnTo>
                <a:lnTo>
                  <a:pt x="17370" y="64260"/>
                </a:lnTo>
                <a:lnTo>
                  <a:pt x="17370" y="62130"/>
                </a:lnTo>
                <a:lnTo>
                  <a:pt x="18964" y="59644"/>
                </a:lnTo>
                <a:lnTo>
                  <a:pt x="20717" y="56094"/>
                </a:lnTo>
                <a:lnTo>
                  <a:pt x="21035" y="57159"/>
                </a:lnTo>
                <a:lnTo>
                  <a:pt x="20876" y="58579"/>
                </a:lnTo>
                <a:lnTo>
                  <a:pt x="22629" y="59289"/>
                </a:lnTo>
                <a:lnTo>
                  <a:pt x="22629" y="58579"/>
                </a:lnTo>
                <a:lnTo>
                  <a:pt x="22948" y="57514"/>
                </a:lnTo>
                <a:lnTo>
                  <a:pt x="23266" y="5502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50" name="Rectangle 149">
            <a:extLst>
              <a:ext uri="{FF2B5EF4-FFF2-40B4-BE49-F238E27FC236}">
                <a16:creationId xmlns:a16="http://schemas.microsoft.com/office/drawing/2014/main" id="{DCA086F3-8E86-4AFF-BDCF-80A215BABC47}"/>
              </a:ext>
            </a:extLst>
          </p:cNvPr>
          <p:cNvSpPr/>
          <p:nvPr/>
        </p:nvSpPr>
        <p:spPr>
          <a:xfrm>
            <a:off x="5506641" y="4266409"/>
            <a:ext cx="3552511" cy="646331"/>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Climate Leadership and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Community Protection Act (CLCPA) </a:t>
            </a:r>
          </a:p>
        </p:txBody>
      </p:sp>
      <p:sp>
        <p:nvSpPr>
          <p:cNvPr id="152" name="Shape 82" descr="Michigan, 10 percent and 1,100 mega watts by 2015." title="Michigan">
            <a:extLst>
              <a:ext uri="{FF2B5EF4-FFF2-40B4-BE49-F238E27FC236}">
                <a16:creationId xmlns:a16="http://schemas.microsoft.com/office/drawing/2014/main" id="{F10350A8-F6BE-4924-9965-5981213A1D1A}"/>
              </a:ext>
            </a:extLst>
          </p:cNvPr>
          <p:cNvSpPr/>
          <p:nvPr/>
        </p:nvSpPr>
        <p:spPr>
          <a:xfrm>
            <a:off x="7033767" y="2954643"/>
            <a:ext cx="590359" cy="778648"/>
          </a:xfrm>
          <a:custGeom>
            <a:avLst/>
            <a:gdLst/>
            <a:ahLst/>
            <a:cxnLst/>
            <a:rect l="0" t="0" r="0" b="0"/>
            <a:pathLst>
              <a:path w="120000" h="120000" extrusionOk="0">
                <a:moveTo>
                  <a:pt x="85253" y="31912"/>
                </a:moveTo>
                <a:lnTo>
                  <a:pt x="81671" y="39296"/>
                </a:lnTo>
                <a:lnTo>
                  <a:pt x="80597" y="40351"/>
                </a:lnTo>
                <a:lnTo>
                  <a:pt x="80238" y="42461"/>
                </a:lnTo>
                <a:lnTo>
                  <a:pt x="80597" y="44043"/>
                </a:lnTo>
                <a:lnTo>
                  <a:pt x="79164" y="45890"/>
                </a:lnTo>
                <a:lnTo>
                  <a:pt x="75940" y="48263"/>
                </a:lnTo>
                <a:lnTo>
                  <a:pt x="72716" y="49582"/>
                </a:lnTo>
                <a:lnTo>
                  <a:pt x="72358" y="50901"/>
                </a:lnTo>
                <a:lnTo>
                  <a:pt x="72358" y="55648"/>
                </a:lnTo>
                <a:lnTo>
                  <a:pt x="74865" y="58021"/>
                </a:lnTo>
                <a:lnTo>
                  <a:pt x="79880" y="59076"/>
                </a:lnTo>
                <a:lnTo>
                  <a:pt x="81671" y="58285"/>
                </a:lnTo>
                <a:lnTo>
                  <a:pt x="84537" y="55384"/>
                </a:lnTo>
                <a:lnTo>
                  <a:pt x="85253" y="54593"/>
                </a:lnTo>
                <a:lnTo>
                  <a:pt x="87044" y="50901"/>
                </a:lnTo>
                <a:lnTo>
                  <a:pt x="88835" y="50109"/>
                </a:lnTo>
                <a:lnTo>
                  <a:pt x="86686" y="49054"/>
                </a:lnTo>
                <a:lnTo>
                  <a:pt x="89194" y="48263"/>
                </a:lnTo>
                <a:lnTo>
                  <a:pt x="90268" y="46945"/>
                </a:lnTo>
                <a:lnTo>
                  <a:pt x="93492" y="45890"/>
                </a:lnTo>
                <a:lnTo>
                  <a:pt x="97074" y="43252"/>
                </a:lnTo>
                <a:lnTo>
                  <a:pt x="98507" y="43252"/>
                </a:lnTo>
                <a:lnTo>
                  <a:pt x="103522" y="44571"/>
                </a:lnTo>
                <a:lnTo>
                  <a:pt x="106388" y="47999"/>
                </a:lnTo>
                <a:lnTo>
                  <a:pt x="109611" y="53010"/>
                </a:lnTo>
                <a:lnTo>
                  <a:pt x="113552" y="61978"/>
                </a:lnTo>
                <a:lnTo>
                  <a:pt x="114626" y="65142"/>
                </a:lnTo>
                <a:lnTo>
                  <a:pt x="115343" y="67780"/>
                </a:lnTo>
                <a:lnTo>
                  <a:pt x="119641" y="72527"/>
                </a:lnTo>
                <a:lnTo>
                  <a:pt x="118567" y="82813"/>
                </a:lnTo>
                <a:lnTo>
                  <a:pt x="113910" y="86505"/>
                </a:lnTo>
                <a:lnTo>
                  <a:pt x="113552" y="83604"/>
                </a:lnTo>
                <a:lnTo>
                  <a:pt x="114985" y="82021"/>
                </a:lnTo>
                <a:lnTo>
                  <a:pt x="112119" y="82021"/>
                </a:lnTo>
                <a:lnTo>
                  <a:pt x="109970" y="83868"/>
                </a:lnTo>
                <a:lnTo>
                  <a:pt x="108895" y="87560"/>
                </a:lnTo>
                <a:lnTo>
                  <a:pt x="109611" y="89142"/>
                </a:lnTo>
                <a:lnTo>
                  <a:pt x="108537" y="92043"/>
                </a:lnTo>
                <a:lnTo>
                  <a:pt x="106388" y="92835"/>
                </a:lnTo>
                <a:lnTo>
                  <a:pt x="103522" y="95999"/>
                </a:lnTo>
                <a:lnTo>
                  <a:pt x="103164" y="102329"/>
                </a:lnTo>
                <a:lnTo>
                  <a:pt x="98507" y="107076"/>
                </a:lnTo>
                <a:lnTo>
                  <a:pt x="98149" y="111032"/>
                </a:lnTo>
                <a:lnTo>
                  <a:pt x="97074" y="111560"/>
                </a:lnTo>
                <a:lnTo>
                  <a:pt x="94208" y="111824"/>
                </a:lnTo>
                <a:lnTo>
                  <a:pt x="92776" y="111824"/>
                </a:lnTo>
                <a:lnTo>
                  <a:pt x="88119" y="112615"/>
                </a:lnTo>
                <a:lnTo>
                  <a:pt x="85253" y="112879"/>
                </a:lnTo>
                <a:lnTo>
                  <a:pt x="76298" y="114197"/>
                </a:lnTo>
                <a:lnTo>
                  <a:pt x="71283" y="114725"/>
                </a:lnTo>
                <a:lnTo>
                  <a:pt x="70208" y="114725"/>
                </a:lnTo>
                <a:lnTo>
                  <a:pt x="67701" y="115252"/>
                </a:lnTo>
                <a:lnTo>
                  <a:pt x="60537" y="116043"/>
                </a:lnTo>
                <a:lnTo>
                  <a:pt x="58746" y="116307"/>
                </a:lnTo>
                <a:lnTo>
                  <a:pt x="58388" y="114461"/>
                </a:lnTo>
                <a:lnTo>
                  <a:pt x="58029" y="114725"/>
                </a:lnTo>
                <a:lnTo>
                  <a:pt x="53014" y="115252"/>
                </a:lnTo>
                <a:lnTo>
                  <a:pt x="49432" y="115516"/>
                </a:lnTo>
                <a:lnTo>
                  <a:pt x="47641" y="115516"/>
                </a:lnTo>
                <a:lnTo>
                  <a:pt x="46567" y="115516"/>
                </a:lnTo>
                <a:lnTo>
                  <a:pt x="45850" y="116043"/>
                </a:lnTo>
                <a:lnTo>
                  <a:pt x="44417" y="116043"/>
                </a:lnTo>
                <a:lnTo>
                  <a:pt x="42626" y="116043"/>
                </a:lnTo>
                <a:lnTo>
                  <a:pt x="38686" y="116571"/>
                </a:lnTo>
                <a:lnTo>
                  <a:pt x="34029" y="116571"/>
                </a:lnTo>
                <a:lnTo>
                  <a:pt x="31522" y="117098"/>
                </a:lnTo>
                <a:lnTo>
                  <a:pt x="24716" y="117890"/>
                </a:lnTo>
                <a:lnTo>
                  <a:pt x="22567" y="117890"/>
                </a:lnTo>
                <a:lnTo>
                  <a:pt x="17552" y="118153"/>
                </a:lnTo>
                <a:lnTo>
                  <a:pt x="17194" y="118417"/>
                </a:lnTo>
                <a:lnTo>
                  <a:pt x="13611" y="118417"/>
                </a:lnTo>
                <a:lnTo>
                  <a:pt x="9313" y="119208"/>
                </a:lnTo>
                <a:lnTo>
                  <a:pt x="6805" y="119208"/>
                </a:lnTo>
                <a:lnTo>
                  <a:pt x="3223" y="119736"/>
                </a:lnTo>
                <a:lnTo>
                  <a:pt x="716" y="119736"/>
                </a:lnTo>
                <a:lnTo>
                  <a:pt x="4656" y="116571"/>
                </a:lnTo>
                <a:lnTo>
                  <a:pt x="8597" y="109714"/>
                </a:lnTo>
                <a:lnTo>
                  <a:pt x="11820" y="104439"/>
                </a:lnTo>
                <a:lnTo>
                  <a:pt x="13253" y="99428"/>
                </a:lnTo>
                <a:lnTo>
                  <a:pt x="14328" y="89934"/>
                </a:lnTo>
                <a:lnTo>
                  <a:pt x="13611" y="89406"/>
                </a:lnTo>
                <a:lnTo>
                  <a:pt x="12179" y="82813"/>
                </a:lnTo>
                <a:lnTo>
                  <a:pt x="10388" y="79648"/>
                </a:lnTo>
                <a:lnTo>
                  <a:pt x="3940" y="70417"/>
                </a:lnTo>
                <a:lnTo>
                  <a:pt x="3940" y="69890"/>
                </a:lnTo>
                <a:lnTo>
                  <a:pt x="1432" y="63032"/>
                </a:lnTo>
                <a:lnTo>
                  <a:pt x="2149" y="62769"/>
                </a:lnTo>
                <a:lnTo>
                  <a:pt x="2865" y="60131"/>
                </a:lnTo>
                <a:lnTo>
                  <a:pt x="716" y="54857"/>
                </a:lnTo>
                <a:lnTo>
                  <a:pt x="0" y="53802"/>
                </a:lnTo>
                <a:lnTo>
                  <a:pt x="2149" y="49582"/>
                </a:lnTo>
                <a:lnTo>
                  <a:pt x="5373" y="44043"/>
                </a:lnTo>
                <a:lnTo>
                  <a:pt x="5373" y="41670"/>
                </a:lnTo>
                <a:lnTo>
                  <a:pt x="5373" y="39560"/>
                </a:lnTo>
                <a:lnTo>
                  <a:pt x="5373" y="38505"/>
                </a:lnTo>
                <a:lnTo>
                  <a:pt x="3940" y="35076"/>
                </a:lnTo>
                <a:lnTo>
                  <a:pt x="8238" y="32439"/>
                </a:lnTo>
                <a:lnTo>
                  <a:pt x="8238" y="31912"/>
                </a:lnTo>
                <a:lnTo>
                  <a:pt x="8238" y="28219"/>
                </a:lnTo>
                <a:lnTo>
                  <a:pt x="10388" y="28219"/>
                </a:lnTo>
                <a:lnTo>
                  <a:pt x="15761" y="24791"/>
                </a:lnTo>
                <a:lnTo>
                  <a:pt x="21134" y="20043"/>
                </a:lnTo>
                <a:lnTo>
                  <a:pt x="19343" y="24527"/>
                </a:lnTo>
                <a:lnTo>
                  <a:pt x="20059" y="30593"/>
                </a:lnTo>
                <a:lnTo>
                  <a:pt x="22567" y="24791"/>
                </a:lnTo>
                <a:lnTo>
                  <a:pt x="23641" y="28219"/>
                </a:lnTo>
                <a:lnTo>
                  <a:pt x="22567" y="31384"/>
                </a:lnTo>
                <a:lnTo>
                  <a:pt x="23641" y="31384"/>
                </a:lnTo>
                <a:lnTo>
                  <a:pt x="25074" y="27692"/>
                </a:lnTo>
                <a:lnTo>
                  <a:pt x="26149" y="23736"/>
                </a:lnTo>
                <a:lnTo>
                  <a:pt x="25074" y="17934"/>
                </a:lnTo>
                <a:lnTo>
                  <a:pt x="25074" y="16879"/>
                </a:lnTo>
                <a:lnTo>
                  <a:pt x="27940" y="13714"/>
                </a:lnTo>
                <a:lnTo>
                  <a:pt x="32238" y="12659"/>
                </a:lnTo>
                <a:lnTo>
                  <a:pt x="34746" y="12395"/>
                </a:lnTo>
                <a:lnTo>
                  <a:pt x="34746" y="10549"/>
                </a:lnTo>
                <a:lnTo>
                  <a:pt x="31522" y="8703"/>
                </a:lnTo>
                <a:lnTo>
                  <a:pt x="31522" y="5010"/>
                </a:lnTo>
                <a:lnTo>
                  <a:pt x="32955" y="4219"/>
                </a:lnTo>
                <a:lnTo>
                  <a:pt x="32955" y="1318"/>
                </a:lnTo>
                <a:lnTo>
                  <a:pt x="38686" y="1054"/>
                </a:lnTo>
                <a:lnTo>
                  <a:pt x="40119" y="0"/>
                </a:lnTo>
                <a:lnTo>
                  <a:pt x="41552" y="527"/>
                </a:lnTo>
                <a:lnTo>
                  <a:pt x="46925" y="2373"/>
                </a:lnTo>
                <a:lnTo>
                  <a:pt x="55522" y="3164"/>
                </a:lnTo>
                <a:lnTo>
                  <a:pt x="58388" y="6065"/>
                </a:lnTo>
                <a:lnTo>
                  <a:pt x="64835" y="6857"/>
                </a:lnTo>
                <a:lnTo>
                  <a:pt x="71283" y="8703"/>
                </a:lnTo>
                <a:lnTo>
                  <a:pt x="75940" y="8703"/>
                </a:lnTo>
                <a:lnTo>
                  <a:pt x="79164" y="12659"/>
                </a:lnTo>
                <a:lnTo>
                  <a:pt x="83104" y="16879"/>
                </a:lnTo>
                <a:lnTo>
                  <a:pt x="80238" y="16351"/>
                </a:lnTo>
                <a:lnTo>
                  <a:pt x="79164" y="18725"/>
                </a:lnTo>
                <a:lnTo>
                  <a:pt x="81671" y="21098"/>
                </a:lnTo>
                <a:lnTo>
                  <a:pt x="83104" y="21626"/>
                </a:lnTo>
                <a:lnTo>
                  <a:pt x="83104" y="22153"/>
                </a:lnTo>
                <a:lnTo>
                  <a:pt x="84179" y="25318"/>
                </a:lnTo>
                <a:lnTo>
                  <a:pt x="85253" y="31912"/>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53" name="Shape 83">
            <a:extLst>
              <a:ext uri="{FF2B5EF4-FFF2-40B4-BE49-F238E27FC236}">
                <a16:creationId xmlns:a16="http://schemas.microsoft.com/office/drawing/2014/main" id="{C45DDE03-768C-4260-89F6-E3B53D12F385}"/>
              </a:ext>
            </a:extLst>
          </p:cNvPr>
          <p:cNvSpPr/>
          <p:nvPr/>
        </p:nvSpPr>
        <p:spPr>
          <a:xfrm>
            <a:off x="6492723" y="2699268"/>
            <a:ext cx="926962" cy="435673"/>
          </a:xfrm>
          <a:custGeom>
            <a:avLst/>
            <a:gdLst/>
            <a:ahLst/>
            <a:cxnLst/>
            <a:rect l="0" t="0" r="0" b="0"/>
            <a:pathLst>
              <a:path w="120000" h="120000" extrusionOk="0">
                <a:moveTo>
                  <a:pt x="69714" y="81259"/>
                </a:moveTo>
                <a:lnTo>
                  <a:pt x="66514" y="82677"/>
                </a:lnTo>
                <a:lnTo>
                  <a:pt x="64457" y="76535"/>
                </a:lnTo>
                <a:lnTo>
                  <a:pt x="63085" y="83149"/>
                </a:lnTo>
                <a:lnTo>
                  <a:pt x="60571" y="83149"/>
                </a:lnTo>
                <a:lnTo>
                  <a:pt x="59885" y="79842"/>
                </a:lnTo>
                <a:lnTo>
                  <a:pt x="56228" y="94960"/>
                </a:lnTo>
                <a:lnTo>
                  <a:pt x="53028" y="111496"/>
                </a:lnTo>
                <a:lnTo>
                  <a:pt x="51428" y="118110"/>
                </a:lnTo>
                <a:lnTo>
                  <a:pt x="51657" y="119527"/>
                </a:lnTo>
                <a:lnTo>
                  <a:pt x="50057" y="118110"/>
                </a:lnTo>
                <a:lnTo>
                  <a:pt x="45714" y="87874"/>
                </a:lnTo>
                <a:lnTo>
                  <a:pt x="45028" y="86929"/>
                </a:lnTo>
                <a:lnTo>
                  <a:pt x="43200" y="85984"/>
                </a:lnTo>
                <a:lnTo>
                  <a:pt x="43200" y="85039"/>
                </a:lnTo>
                <a:lnTo>
                  <a:pt x="41828" y="85984"/>
                </a:lnTo>
                <a:lnTo>
                  <a:pt x="40914" y="84566"/>
                </a:lnTo>
                <a:lnTo>
                  <a:pt x="41371" y="81259"/>
                </a:lnTo>
                <a:lnTo>
                  <a:pt x="40685" y="79370"/>
                </a:lnTo>
                <a:lnTo>
                  <a:pt x="38171" y="77480"/>
                </a:lnTo>
                <a:lnTo>
                  <a:pt x="33600" y="76535"/>
                </a:lnTo>
                <a:lnTo>
                  <a:pt x="31771" y="77480"/>
                </a:lnTo>
                <a:lnTo>
                  <a:pt x="30628" y="76062"/>
                </a:lnTo>
                <a:lnTo>
                  <a:pt x="29485" y="76062"/>
                </a:lnTo>
                <a:lnTo>
                  <a:pt x="27657" y="76062"/>
                </a:lnTo>
                <a:lnTo>
                  <a:pt x="26057" y="74173"/>
                </a:lnTo>
                <a:lnTo>
                  <a:pt x="25142" y="73228"/>
                </a:lnTo>
                <a:lnTo>
                  <a:pt x="23542" y="71338"/>
                </a:lnTo>
                <a:lnTo>
                  <a:pt x="10057" y="66141"/>
                </a:lnTo>
                <a:lnTo>
                  <a:pt x="8685" y="65669"/>
                </a:lnTo>
                <a:lnTo>
                  <a:pt x="5257" y="62834"/>
                </a:lnTo>
                <a:lnTo>
                  <a:pt x="3428" y="56220"/>
                </a:lnTo>
                <a:lnTo>
                  <a:pt x="0" y="52913"/>
                </a:lnTo>
                <a:lnTo>
                  <a:pt x="2742" y="49606"/>
                </a:lnTo>
                <a:lnTo>
                  <a:pt x="6628" y="45826"/>
                </a:lnTo>
                <a:lnTo>
                  <a:pt x="8457" y="41574"/>
                </a:lnTo>
                <a:lnTo>
                  <a:pt x="10742" y="38740"/>
                </a:lnTo>
                <a:lnTo>
                  <a:pt x="12571" y="38740"/>
                </a:lnTo>
                <a:lnTo>
                  <a:pt x="19200" y="33070"/>
                </a:lnTo>
                <a:lnTo>
                  <a:pt x="24228" y="25511"/>
                </a:lnTo>
                <a:lnTo>
                  <a:pt x="25142" y="21259"/>
                </a:lnTo>
                <a:lnTo>
                  <a:pt x="29028" y="14173"/>
                </a:lnTo>
                <a:lnTo>
                  <a:pt x="30628" y="11811"/>
                </a:lnTo>
                <a:lnTo>
                  <a:pt x="32228" y="6141"/>
                </a:lnTo>
                <a:lnTo>
                  <a:pt x="36800" y="944"/>
                </a:lnTo>
                <a:lnTo>
                  <a:pt x="38857" y="0"/>
                </a:lnTo>
                <a:lnTo>
                  <a:pt x="43200" y="472"/>
                </a:lnTo>
                <a:lnTo>
                  <a:pt x="43428" y="1889"/>
                </a:lnTo>
                <a:lnTo>
                  <a:pt x="39314" y="8503"/>
                </a:lnTo>
                <a:lnTo>
                  <a:pt x="35657" y="14645"/>
                </a:lnTo>
                <a:lnTo>
                  <a:pt x="35200" y="17480"/>
                </a:lnTo>
                <a:lnTo>
                  <a:pt x="33600" y="21259"/>
                </a:lnTo>
                <a:lnTo>
                  <a:pt x="33600" y="24566"/>
                </a:lnTo>
                <a:lnTo>
                  <a:pt x="32457" y="28818"/>
                </a:lnTo>
                <a:lnTo>
                  <a:pt x="35885" y="28818"/>
                </a:lnTo>
                <a:lnTo>
                  <a:pt x="39314" y="28818"/>
                </a:lnTo>
                <a:lnTo>
                  <a:pt x="44800" y="29763"/>
                </a:lnTo>
                <a:lnTo>
                  <a:pt x="47542" y="35433"/>
                </a:lnTo>
                <a:lnTo>
                  <a:pt x="52342" y="47244"/>
                </a:lnTo>
                <a:lnTo>
                  <a:pt x="56228" y="46299"/>
                </a:lnTo>
                <a:lnTo>
                  <a:pt x="62400" y="45826"/>
                </a:lnTo>
                <a:lnTo>
                  <a:pt x="63771" y="44409"/>
                </a:lnTo>
                <a:lnTo>
                  <a:pt x="63085" y="42519"/>
                </a:lnTo>
                <a:lnTo>
                  <a:pt x="64457" y="44409"/>
                </a:lnTo>
                <a:lnTo>
                  <a:pt x="66285" y="43937"/>
                </a:lnTo>
                <a:lnTo>
                  <a:pt x="72914" y="34015"/>
                </a:lnTo>
                <a:lnTo>
                  <a:pt x="77028" y="31181"/>
                </a:lnTo>
                <a:lnTo>
                  <a:pt x="78857" y="32125"/>
                </a:lnTo>
                <a:lnTo>
                  <a:pt x="83428" y="30708"/>
                </a:lnTo>
                <a:lnTo>
                  <a:pt x="87314" y="25511"/>
                </a:lnTo>
                <a:lnTo>
                  <a:pt x="91428" y="23622"/>
                </a:lnTo>
                <a:lnTo>
                  <a:pt x="91428" y="37322"/>
                </a:lnTo>
                <a:lnTo>
                  <a:pt x="92571" y="38740"/>
                </a:lnTo>
                <a:lnTo>
                  <a:pt x="96914" y="37795"/>
                </a:lnTo>
                <a:lnTo>
                  <a:pt x="98742" y="36377"/>
                </a:lnTo>
                <a:lnTo>
                  <a:pt x="100114" y="39685"/>
                </a:lnTo>
                <a:lnTo>
                  <a:pt x="102171" y="34488"/>
                </a:lnTo>
                <a:lnTo>
                  <a:pt x="104914" y="34015"/>
                </a:lnTo>
                <a:lnTo>
                  <a:pt x="105828" y="31181"/>
                </a:lnTo>
                <a:lnTo>
                  <a:pt x="106971" y="32125"/>
                </a:lnTo>
                <a:lnTo>
                  <a:pt x="107428" y="33070"/>
                </a:lnTo>
                <a:lnTo>
                  <a:pt x="107428" y="39685"/>
                </a:lnTo>
                <a:lnTo>
                  <a:pt x="108800" y="49133"/>
                </a:lnTo>
                <a:lnTo>
                  <a:pt x="110400" y="50551"/>
                </a:lnTo>
                <a:lnTo>
                  <a:pt x="111542" y="54330"/>
                </a:lnTo>
                <a:lnTo>
                  <a:pt x="112457" y="54330"/>
                </a:lnTo>
                <a:lnTo>
                  <a:pt x="113600" y="51023"/>
                </a:lnTo>
                <a:lnTo>
                  <a:pt x="114971" y="52440"/>
                </a:lnTo>
                <a:lnTo>
                  <a:pt x="116800" y="51023"/>
                </a:lnTo>
                <a:lnTo>
                  <a:pt x="119771" y="55748"/>
                </a:lnTo>
                <a:lnTo>
                  <a:pt x="117485" y="59527"/>
                </a:lnTo>
                <a:lnTo>
                  <a:pt x="115200" y="60000"/>
                </a:lnTo>
                <a:lnTo>
                  <a:pt x="112914" y="59055"/>
                </a:lnTo>
                <a:lnTo>
                  <a:pt x="111085" y="60000"/>
                </a:lnTo>
                <a:lnTo>
                  <a:pt x="109257" y="59055"/>
                </a:lnTo>
                <a:lnTo>
                  <a:pt x="104914" y="62834"/>
                </a:lnTo>
                <a:lnTo>
                  <a:pt x="100114" y="59055"/>
                </a:lnTo>
                <a:lnTo>
                  <a:pt x="99200" y="60944"/>
                </a:lnTo>
                <a:lnTo>
                  <a:pt x="98742" y="69921"/>
                </a:lnTo>
                <a:lnTo>
                  <a:pt x="93714" y="62362"/>
                </a:lnTo>
                <a:lnTo>
                  <a:pt x="91428" y="60944"/>
                </a:lnTo>
                <a:lnTo>
                  <a:pt x="84800" y="60000"/>
                </a:lnTo>
                <a:lnTo>
                  <a:pt x="83428" y="65669"/>
                </a:lnTo>
                <a:lnTo>
                  <a:pt x="81142" y="67559"/>
                </a:lnTo>
                <a:lnTo>
                  <a:pt x="79314" y="68031"/>
                </a:lnTo>
                <a:lnTo>
                  <a:pt x="77942" y="69921"/>
                </a:lnTo>
                <a:lnTo>
                  <a:pt x="74742" y="68503"/>
                </a:lnTo>
                <a:lnTo>
                  <a:pt x="72457" y="70866"/>
                </a:lnTo>
                <a:lnTo>
                  <a:pt x="69714" y="81259"/>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54" name="Shape 80" descr="Maryland, 20 percent by 2022." title="Maryland">
            <a:extLst>
              <a:ext uri="{FF2B5EF4-FFF2-40B4-BE49-F238E27FC236}">
                <a16:creationId xmlns:a16="http://schemas.microsoft.com/office/drawing/2014/main" id="{731FF807-601A-4483-8786-252DE8ED6AE6}"/>
              </a:ext>
            </a:extLst>
          </p:cNvPr>
          <p:cNvSpPr/>
          <p:nvPr/>
        </p:nvSpPr>
        <p:spPr>
          <a:xfrm>
            <a:off x="8150751" y="3867272"/>
            <a:ext cx="689428" cy="336024"/>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rgbClr val="FFC000"/>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198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latin typeface="Arial"/>
              <a:ea typeface="Arial"/>
              <a:cs typeface="Arial"/>
              <a:sym typeface="Arial"/>
            </a:endParaRPr>
          </a:p>
        </p:txBody>
      </p:sp>
      <p:sp>
        <p:nvSpPr>
          <p:cNvPr id="155" name="Shape 80" descr="Maryland, 20 percent by 2022." title="Maryland">
            <a:extLst>
              <a:ext uri="{FF2B5EF4-FFF2-40B4-BE49-F238E27FC236}">
                <a16:creationId xmlns:a16="http://schemas.microsoft.com/office/drawing/2014/main" id="{76EB7B1C-C057-43ED-8E9E-E8787FE8A659}"/>
              </a:ext>
            </a:extLst>
          </p:cNvPr>
          <p:cNvSpPr/>
          <p:nvPr/>
        </p:nvSpPr>
        <p:spPr>
          <a:xfrm>
            <a:off x="8167949" y="3866324"/>
            <a:ext cx="689428" cy="336024"/>
          </a:xfrm>
          <a:custGeom>
            <a:avLst/>
            <a:gdLst/>
            <a:ahLst/>
            <a:cxnLst/>
            <a:rect l="0" t="0" r="0" b="0"/>
            <a:pathLst>
              <a:path w="120000" h="120000" extrusionOk="0">
                <a:moveTo>
                  <a:pt x="27928" y="25714"/>
                </a:moveTo>
                <a:lnTo>
                  <a:pt x="30076" y="25102"/>
                </a:lnTo>
                <a:lnTo>
                  <a:pt x="30383" y="25102"/>
                </a:lnTo>
                <a:lnTo>
                  <a:pt x="34066" y="24489"/>
                </a:lnTo>
                <a:lnTo>
                  <a:pt x="36521" y="22653"/>
                </a:lnTo>
                <a:lnTo>
                  <a:pt x="48797" y="18367"/>
                </a:lnTo>
                <a:lnTo>
                  <a:pt x="49718" y="18367"/>
                </a:lnTo>
                <a:lnTo>
                  <a:pt x="49718" y="17755"/>
                </a:lnTo>
                <a:lnTo>
                  <a:pt x="50639" y="17755"/>
                </a:lnTo>
                <a:lnTo>
                  <a:pt x="53401" y="16530"/>
                </a:lnTo>
                <a:lnTo>
                  <a:pt x="56163" y="14693"/>
                </a:lnTo>
                <a:lnTo>
                  <a:pt x="59846" y="14081"/>
                </a:lnTo>
                <a:lnTo>
                  <a:pt x="61687" y="13469"/>
                </a:lnTo>
                <a:lnTo>
                  <a:pt x="63222" y="12244"/>
                </a:lnTo>
                <a:lnTo>
                  <a:pt x="63836" y="12244"/>
                </a:lnTo>
                <a:lnTo>
                  <a:pt x="66598" y="10408"/>
                </a:lnTo>
                <a:lnTo>
                  <a:pt x="68132" y="9795"/>
                </a:lnTo>
                <a:lnTo>
                  <a:pt x="70895" y="9183"/>
                </a:lnTo>
                <a:lnTo>
                  <a:pt x="71815" y="7959"/>
                </a:lnTo>
                <a:lnTo>
                  <a:pt x="73043" y="7959"/>
                </a:lnTo>
                <a:lnTo>
                  <a:pt x="73964" y="7959"/>
                </a:lnTo>
                <a:lnTo>
                  <a:pt x="79795" y="4897"/>
                </a:lnTo>
                <a:lnTo>
                  <a:pt x="80409" y="4897"/>
                </a:lnTo>
                <a:lnTo>
                  <a:pt x="82864" y="3673"/>
                </a:lnTo>
                <a:lnTo>
                  <a:pt x="86240" y="2448"/>
                </a:lnTo>
                <a:lnTo>
                  <a:pt x="89309" y="612"/>
                </a:lnTo>
                <a:lnTo>
                  <a:pt x="91457" y="0"/>
                </a:lnTo>
                <a:lnTo>
                  <a:pt x="91457" y="3673"/>
                </a:lnTo>
                <a:lnTo>
                  <a:pt x="91764" y="4897"/>
                </a:lnTo>
                <a:lnTo>
                  <a:pt x="94526" y="22653"/>
                </a:lnTo>
                <a:lnTo>
                  <a:pt x="94526" y="24489"/>
                </a:lnTo>
                <a:lnTo>
                  <a:pt x="95140" y="27551"/>
                </a:lnTo>
                <a:lnTo>
                  <a:pt x="95140" y="28775"/>
                </a:lnTo>
                <a:lnTo>
                  <a:pt x="95140" y="29999"/>
                </a:lnTo>
                <a:lnTo>
                  <a:pt x="95754" y="29999"/>
                </a:lnTo>
                <a:lnTo>
                  <a:pt x="95754" y="31224"/>
                </a:lnTo>
                <a:lnTo>
                  <a:pt x="96675" y="35510"/>
                </a:lnTo>
                <a:lnTo>
                  <a:pt x="96675" y="36122"/>
                </a:lnTo>
                <a:lnTo>
                  <a:pt x="96675" y="36734"/>
                </a:lnTo>
                <a:lnTo>
                  <a:pt x="97902" y="46530"/>
                </a:lnTo>
                <a:lnTo>
                  <a:pt x="99437" y="57551"/>
                </a:lnTo>
                <a:lnTo>
                  <a:pt x="100051" y="61224"/>
                </a:lnTo>
                <a:lnTo>
                  <a:pt x="101278" y="68571"/>
                </a:lnTo>
                <a:lnTo>
                  <a:pt x="101278" y="69795"/>
                </a:lnTo>
                <a:lnTo>
                  <a:pt x="101585" y="72244"/>
                </a:lnTo>
                <a:lnTo>
                  <a:pt x="101585" y="74081"/>
                </a:lnTo>
                <a:lnTo>
                  <a:pt x="102813" y="80816"/>
                </a:lnTo>
                <a:lnTo>
                  <a:pt x="107723" y="79591"/>
                </a:lnTo>
                <a:lnTo>
                  <a:pt x="112020" y="77755"/>
                </a:lnTo>
                <a:lnTo>
                  <a:pt x="114782" y="75918"/>
                </a:lnTo>
                <a:lnTo>
                  <a:pt x="116930" y="75306"/>
                </a:lnTo>
                <a:lnTo>
                  <a:pt x="119079" y="74081"/>
                </a:lnTo>
                <a:lnTo>
                  <a:pt x="119693" y="79591"/>
                </a:lnTo>
                <a:lnTo>
                  <a:pt x="117544" y="104081"/>
                </a:lnTo>
                <a:lnTo>
                  <a:pt x="113554" y="107142"/>
                </a:lnTo>
                <a:lnTo>
                  <a:pt x="112020" y="108367"/>
                </a:lnTo>
                <a:lnTo>
                  <a:pt x="108030" y="110816"/>
                </a:lnTo>
                <a:lnTo>
                  <a:pt x="107723" y="113877"/>
                </a:lnTo>
                <a:lnTo>
                  <a:pt x="104961" y="113877"/>
                </a:lnTo>
                <a:lnTo>
                  <a:pt x="101585" y="119387"/>
                </a:lnTo>
                <a:lnTo>
                  <a:pt x="101585" y="104693"/>
                </a:lnTo>
                <a:lnTo>
                  <a:pt x="98516" y="105306"/>
                </a:lnTo>
                <a:lnTo>
                  <a:pt x="100358" y="97959"/>
                </a:lnTo>
                <a:lnTo>
                  <a:pt x="98516" y="96122"/>
                </a:lnTo>
                <a:lnTo>
                  <a:pt x="98209" y="96122"/>
                </a:lnTo>
                <a:lnTo>
                  <a:pt x="98209" y="97959"/>
                </a:lnTo>
                <a:lnTo>
                  <a:pt x="96675" y="95510"/>
                </a:lnTo>
                <a:lnTo>
                  <a:pt x="95754" y="91224"/>
                </a:lnTo>
                <a:lnTo>
                  <a:pt x="95754" y="98571"/>
                </a:lnTo>
                <a:lnTo>
                  <a:pt x="92378" y="100408"/>
                </a:lnTo>
                <a:lnTo>
                  <a:pt x="90230" y="97346"/>
                </a:lnTo>
                <a:lnTo>
                  <a:pt x="86240" y="86326"/>
                </a:lnTo>
                <a:lnTo>
                  <a:pt x="88388" y="83265"/>
                </a:lnTo>
                <a:lnTo>
                  <a:pt x="86854" y="76530"/>
                </a:lnTo>
                <a:lnTo>
                  <a:pt x="90230" y="75306"/>
                </a:lnTo>
                <a:lnTo>
                  <a:pt x="87161" y="69183"/>
                </a:lnTo>
                <a:lnTo>
                  <a:pt x="85012" y="74081"/>
                </a:lnTo>
                <a:lnTo>
                  <a:pt x="84705" y="69183"/>
                </a:lnTo>
                <a:lnTo>
                  <a:pt x="87161" y="61224"/>
                </a:lnTo>
                <a:lnTo>
                  <a:pt x="85319" y="55714"/>
                </a:lnTo>
                <a:lnTo>
                  <a:pt x="85319" y="58163"/>
                </a:lnTo>
                <a:lnTo>
                  <a:pt x="83785" y="61224"/>
                </a:lnTo>
                <a:lnTo>
                  <a:pt x="83478" y="49591"/>
                </a:lnTo>
                <a:lnTo>
                  <a:pt x="85012" y="53265"/>
                </a:lnTo>
                <a:lnTo>
                  <a:pt x="87161" y="51428"/>
                </a:lnTo>
                <a:lnTo>
                  <a:pt x="86854" y="44693"/>
                </a:lnTo>
                <a:lnTo>
                  <a:pt x="84092" y="43469"/>
                </a:lnTo>
                <a:lnTo>
                  <a:pt x="83478" y="38571"/>
                </a:lnTo>
                <a:lnTo>
                  <a:pt x="85319" y="27551"/>
                </a:lnTo>
                <a:lnTo>
                  <a:pt x="88388" y="25102"/>
                </a:lnTo>
                <a:lnTo>
                  <a:pt x="87161" y="12244"/>
                </a:lnTo>
                <a:lnTo>
                  <a:pt x="85319" y="14693"/>
                </a:lnTo>
                <a:lnTo>
                  <a:pt x="85012" y="23265"/>
                </a:lnTo>
                <a:lnTo>
                  <a:pt x="82557" y="28775"/>
                </a:lnTo>
                <a:lnTo>
                  <a:pt x="81943" y="32448"/>
                </a:lnTo>
                <a:lnTo>
                  <a:pt x="80409" y="29999"/>
                </a:lnTo>
                <a:lnTo>
                  <a:pt x="79795" y="33673"/>
                </a:lnTo>
                <a:lnTo>
                  <a:pt x="79795" y="36734"/>
                </a:lnTo>
                <a:lnTo>
                  <a:pt x="76419" y="41020"/>
                </a:lnTo>
                <a:lnTo>
                  <a:pt x="79488" y="45306"/>
                </a:lnTo>
                <a:lnTo>
                  <a:pt x="80716" y="53877"/>
                </a:lnTo>
                <a:lnTo>
                  <a:pt x="79181" y="71020"/>
                </a:lnTo>
                <a:lnTo>
                  <a:pt x="79795" y="74081"/>
                </a:lnTo>
                <a:lnTo>
                  <a:pt x="81943" y="87551"/>
                </a:lnTo>
                <a:lnTo>
                  <a:pt x="85933" y="94285"/>
                </a:lnTo>
                <a:lnTo>
                  <a:pt x="85319" y="98571"/>
                </a:lnTo>
                <a:lnTo>
                  <a:pt x="87161" y="98571"/>
                </a:lnTo>
                <a:lnTo>
                  <a:pt x="86854" y="102244"/>
                </a:lnTo>
                <a:lnTo>
                  <a:pt x="89309" y="109591"/>
                </a:lnTo>
                <a:lnTo>
                  <a:pt x="90230" y="115714"/>
                </a:lnTo>
                <a:lnTo>
                  <a:pt x="86854" y="110816"/>
                </a:lnTo>
                <a:lnTo>
                  <a:pt x="85933" y="113265"/>
                </a:lnTo>
                <a:lnTo>
                  <a:pt x="81329" y="106530"/>
                </a:lnTo>
                <a:lnTo>
                  <a:pt x="76419" y="108367"/>
                </a:lnTo>
                <a:lnTo>
                  <a:pt x="74884" y="102857"/>
                </a:lnTo>
                <a:lnTo>
                  <a:pt x="74271" y="106530"/>
                </a:lnTo>
                <a:lnTo>
                  <a:pt x="73043" y="105306"/>
                </a:lnTo>
                <a:lnTo>
                  <a:pt x="70281" y="97959"/>
                </a:lnTo>
                <a:lnTo>
                  <a:pt x="67212" y="99795"/>
                </a:lnTo>
                <a:lnTo>
                  <a:pt x="66291" y="102244"/>
                </a:lnTo>
                <a:lnTo>
                  <a:pt x="64450" y="102857"/>
                </a:lnTo>
                <a:lnTo>
                  <a:pt x="63222" y="93673"/>
                </a:lnTo>
                <a:lnTo>
                  <a:pt x="65370" y="85102"/>
                </a:lnTo>
                <a:lnTo>
                  <a:pt x="65063" y="82653"/>
                </a:lnTo>
                <a:lnTo>
                  <a:pt x="65370" y="82040"/>
                </a:lnTo>
                <a:lnTo>
                  <a:pt x="66291" y="80204"/>
                </a:lnTo>
                <a:lnTo>
                  <a:pt x="67212" y="76530"/>
                </a:lnTo>
                <a:lnTo>
                  <a:pt x="66598" y="75306"/>
                </a:lnTo>
                <a:lnTo>
                  <a:pt x="66598" y="74081"/>
                </a:lnTo>
                <a:lnTo>
                  <a:pt x="68132" y="69795"/>
                </a:lnTo>
                <a:lnTo>
                  <a:pt x="69360" y="65510"/>
                </a:lnTo>
                <a:lnTo>
                  <a:pt x="66291" y="61224"/>
                </a:lnTo>
                <a:lnTo>
                  <a:pt x="64450" y="62448"/>
                </a:lnTo>
                <a:lnTo>
                  <a:pt x="64450" y="64285"/>
                </a:lnTo>
                <a:lnTo>
                  <a:pt x="63836" y="65510"/>
                </a:lnTo>
                <a:lnTo>
                  <a:pt x="62915" y="64285"/>
                </a:lnTo>
                <a:lnTo>
                  <a:pt x="59846" y="63061"/>
                </a:lnTo>
                <a:lnTo>
                  <a:pt x="59846" y="60612"/>
                </a:lnTo>
                <a:lnTo>
                  <a:pt x="57698" y="59999"/>
                </a:lnTo>
                <a:lnTo>
                  <a:pt x="56470" y="59999"/>
                </a:lnTo>
                <a:lnTo>
                  <a:pt x="52173" y="57551"/>
                </a:lnTo>
                <a:lnTo>
                  <a:pt x="53401" y="50204"/>
                </a:lnTo>
                <a:lnTo>
                  <a:pt x="52173" y="48979"/>
                </a:lnTo>
                <a:lnTo>
                  <a:pt x="48491" y="46530"/>
                </a:lnTo>
                <a:lnTo>
                  <a:pt x="47263" y="45306"/>
                </a:lnTo>
                <a:lnTo>
                  <a:pt x="46342" y="46530"/>
                </a:lnTo>
                <a:lnTo>
                  <a:pt x="45421" y="45306"/>
                </a:lnTo>
                <a:lnTo>
                  <a:pt x="44501" y="40408"/>
                </a:lnTo>
                <a:lnTo>
                  <a:pt x="42352" y="36122"/>
                </a:lnTo>
                <a:lnTo>
                  <a:pt x="40204" y="28775"/>
                </a:lnTo>
                <a:lnTo>
                  <a:pt x="37442" y="31224"/>
                </a:lnTo>
                <a:lnTo>
                  <a:pt x="36521" y="29999"/>
                </a:lnTo>
                <a:lnTo>
                  <a:pt x="33452" y="26938"/>
                </a:lnTo>
                <a:lnTo>
                  <a:pt x="30383" y="31836"/>
                </a:lnTo>
                <a:lnTo>
                  <a:pt x="28849" y="31836"/>
                </a:lnTo>
                <a:lnTo>
                  <a:pt x="27928" y="32448"/>
                </a:lnTo>
                <a:lnTo>
                  <a:pt x="27928" y="34285"/>
                </a:lnTo>
                <a:lnTo>
                  <a:pt x="26393" y="41020"/>
                </a:lnTo>
                <a:lnTo>
                  <a:pt x="25473" y="41020"/>
                </a:lnTo>
                <a:lnTo>
                  <a:pt x="22097" y="41020"/>
                </a:lnTo>
                <a:lnTo>
                  <a:pt x="21176" y="41020"/>
                </a:lnTo>
                <a:lnTo>
                  <a:pt x="17186" y="36734"/>
                </a:lnTo>
                <a:lnTo>
                  <a:pt x="13196" y="49591"/>
                </a:lnTo>
                <a:lnTo>
                  <a:pt x="11662" y="48979"/>
                </a:lnTo>
                <a:lnTo>
                  <a:pt x="8900" y="57551"/>
                </a:lnTo>
                <a:lnTo>
                  <a:pt x="7365" y="58775"/>
                </a:lnTo>
                <a:lnTo>
                  <a:pt x="7058" y="60612"/>
                </a:lnTo>
                <a:lnTo>
                  <a:pt x="4910" y="65510"/>
                </a:lnTo>
                <a:lnTo>
                  <a:pt x="2762" y="71020"/>
                </a:lnTo>
                <a:lnTo>
                  <a:pt x="613" y="49591"/>
                </a:lnTo>
                <a:lnTo>
                  <a:pt x="0" y="36734"/>
                </a:lnTo>
                <a:lnTo>
                  <a:pt x="613" y="36734"/>
                </a:lnTo>
                <a:lnTo>
                  <a:pt x="1534" y="36122"/>
                </a:lnTo>
                <a:lnTo>
                  <a:pt x="1841" y="36122"/>
                </a:lnTo>
                <a:lnTo>
                  <a:pt x="9514" y="33673"/>
                </a:lnTo>
                <a:lnTo>
                  <a:pt x="10434" y="32448"/>
                </a:lnTo>
                <a:lnTo>
                  <a:pt x="13810" y="31836"/>
                </a:lnTo>
                <a:lnTo>
                  <a:pt x="14731" y="31224"/>
                </a:lnTo>
                <a:lnTo>
                  <a:pt x="15038" y="31224"/>
                </a:lnTo>
                <a:lnTo>
                  <a:pt x="16572" y="31224"/>
                </a:lnTo>
                <a:lnTo>
                  <a:pt x="23324" y="28775"/>
                </a:lnTo>
                <a:lnTo>
                  <a:pt x="24245" y="27551"/>
                </a:lnTo>
                <a:lnTo>
                  <a:pt x="27007" y="26938"/>
                </a:lnTo>
                <a:lnTo>
                  <a:pt x="27928" y="25714"/>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38" name="5-Point Star 90">
            <a:extLst>
              <a:ext uri="{FF2B5EF4-FFF2-40B4-BE49-F238E27FC236}">
                <a16:creationId xmlns:a16="http://schemas.microsoft.com/office/drawing/2014/main" id="{5102A474-E3FF-4149-B731-0501A75666C8}"/>
              </a:ext>
            </a:extLst>
          </p:cNvPr>
          <p:cNvSpPr/>
          <p:nvPr/>
        </p:nvSpPr>
        <p:spPr>
          <a:xfrm>
            <a:off x="8393237" y="3944373"/>
            <a:ext cx="228108" cy="229049"/>
          </a:xfrm>
          <a:prstGeom prst="star5">
            <a:avLst/>
          </a:prstGeom>
          <a:solidFill>
            <a:srgbClr val="70AD47">
              <a:lumMod val="75000"/>
            </a:srgb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98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156" name="Shape 82" descr="Michigan, 10 percent and 1,100 mega watts by 2015." title="Michigan">
            <a:extLst>
              <a:ext uri="{FF2B5EF4-FFF2-40B4-BE49-F238E27FC236}">
                <a16:creationId xmlns:a16="http://schemas.microsoft.com/office/drawing/2014/main" id="{D01F1F73-471C-47C4-95B0-212AE4C8D7F2}"/>
              </a:ext>
            </a:extLst>
          </p:cNvPr>
          <p:cNvSpPr/>
          <p:nvPr/>
        </p:nvSpPr>
        <p:spPr>
          <a:xfrm>
            <a:off x="7050024" y="2953512"/>
            <a:ext cx="590359" cy="778648"/>
          </a:xfrm>
          <a:custGeom>
            <a:avLst/>
            <a:gdLst/>
            <a:ahLst/>
            <a:cxnLst/>
            <a:rect l="0" t="0" r="0" b="0"/>
            <a:pathLst>
              <a:path w="120000" h="120000" extrusionOk="0">
                <a:moveTo>
                  <a:pt x="85253" y="31912"/>
                </a:moveTo>
                <a:lnTo>
                  <a:pt x="81671" y="39296"/>
                </a:lnTo>
                <a:lnTo>
                  <a:pt x="80597" y="40351"/>
                </a:lnTo>
                <a:lnTo>
                  <a:pt x="80238" y="42461"/>
                </a:lnTo>
                <a:lnTo>
                  <a:pt x="80597" y="44043"/>
                </a:lnTo>
                <a:lnTo>
                  <a:pt x="79164" y="45890"/>
                </a:lnTo>
                <a:lnTo>
                  <a:pt x="75940" y="48263"/>
                </a:lnTo>
                <a:lnTo>
                  <a:pt x="72716" y="49582"/>
                </a:lnTo>
                <a:lnTo>
                  <a:pt x="72358" y="50901"/>
                </a:lnTo>
                <a:lnTo>
                  <a:pt x="72358" y="55648"/>
                </a:lnTo>
                <a:lnTo>
                  <a:pt x="74865" y="58021"/>
                </a:lnTo>
                <a:lnTo>
                  <a:pt x="79880" y="59076"/>
                </a:lnTo>
                <a:lnTo>
                  <a:pt x="81671" y="58285"/>
                </a:lnTo>
                <a:lnTo>
                  <a:pt x="84537" y="55384"/>
                </a:lnTo>
                <a:lnTo>
                  <a:pt x="85253" y="54593"/>
                </a:lnTo>
                <a:lnTo>
                  <a:pt x="87044" y="50901"/>
                </a:lnTo>
                <a:lnTo>
                  <a:pt x="88835" y="50109"/>
                </a:lnTo>
                <a:lnTo>
                  <a:pt x="86686" y="49054"/>
                </a:lnTo>
                <a:lnTo>
                  <a:pt x="89194" y="48263"/>
                </a:lnTo>
                <a:lnTo>
                  <a:pt x="90268" y="46945"/>
                </a:lnTo>
                <a:lnTo>
                  <a:pt x="93492" y="45890"/>
                </a:lnTo>
                <a:lnTo>
                  <a:pt x="97074" y="43252"/>
                </a:lnTo>
                <a:lnTo>
                  <a:pt x="98507" y="43252"/>
                </a:lnTo>
                <a:lnTo>
                  <a:pt x="103522" y="44571"/>
                </a:lnTo>
                <a:lnTo>
                  <a:pt x="106388" y="47999"/>
                </a:lnTo>
                <a:lnTo>
                  <a:pt x="109611" y="53010"/>
                </a:lnTo>
                <a:lnTo>
                  <a:pt x="113552" y="61978"/>
                </a:lnTo>
                <a:lnTo>
                  <a:pt x="114626" y="65142"/>
                </a:lnTo>
                <a:lnTo>
                  <a:pt x="115343" y="67780"/>
                </a:lnTo>
                <a:lnTo>
                  <a:pt x="119641" y="72527"/>
                </a:lnTo>
                <a:lnTo>
                  <a:pt x="118567" y="82813"/>
                </a:lnTo>
                <a:lnTo>
                  <a:pt x="113910" y="86505"/>
                </a:lnTo>
                <a:lnTo>
                  <a:pt x="113552" y="83604"/>
                </a:lnTo>
                <a:lnTo>
                  <a:pt x="114985" y="82021"/>
                </a:lnTo>
                <a:lnTo>
                  <a:pt x="112119" y="82021"/>
                </a:lnTo>
                <a:lnTo>
                  <a:pt x="109970" y="83868"/>
                </a:lnTo>
                <a:lnTo>
                  <a:pt x="108895" y="87560"/>
                </a:lnTo>
                <a:lnTo>
                  <a:pt x="109611" y="89142"/>
                </a:lnTo>
                <a:lnTo>
                  <a:pt x="108537" y="92043"/>
                </a:lnTo>
                <a:lnTo>
                  <a:pt x="106388" y="92835"/>
                </a:lnTo>
                <a:lnTo>
                  <a:pt x="103522" y="95999"/>
                </a:lnTo>
                <a:lnTo>
                  <a:pt x="103164" y="102329"/>
                </a:lnTo>
                <a:lnTo>
                  <a:pt x="98507" y="107076"/>
                </a:lnTo>
                <a:lnTo>
                  <a:pt x="98149" y="111032"/>
                </a:lnTo>
                <a:lnTo>
                  <a:pt x="97074" y="111560"/>
                </a:lnTo>
                <a:lnTo>
                  <a:pt x="94208" y="111824"/>
                </a:lnTo>
                <a:lnTo>
                  <a:pt x="92776" y="111824"/>
                </a:lnTo>
                <a:lnTo>
                  <a:pt x="88119" y="112615"/>
                </a:lnTo>
                <a:lnTo>
                  <a:pt x="85253" y="112879"/>
                </a:lnTo>
                <a:lnTo>
                  <a:pt x="76298" y="114197"/>
                </a:lnTo>
                <a:lnTo>
                  <a:pt x="71283" y="114725"/>
                </a:lnTo>
                <a:lnTo>
                  <a:pt x="70208" y="114725"/>
                </a:lnTo>
                <a:lnTo>
                  <a:pt x="67701" y="115252"/>
                </a:lnTo>
                <a:lnTo>
                  <a:pt x="60537" y="116043"/>
                </a:lnTo>
                <a:lnTo>
                  <a:pt x="58746" y="116307"/>
                </a:lnTo>
                <a:lnTo>
                  <a:pt x="58388" y="114461"/>
                </a:lnTo>
                <a:lnTo>
                  <a:pt x="58029" y="114725"/>
                </a:lnTo>
                <a:lnTo>
                  <a:pt x="53014" y="115252"/>
                </a:lnTo>
                <a:lnTo>
                  <a:pt x="49432" y="115516"/>
                </a:lnTo>
                <a:lnTo>
                  <a:pt x="47641" y="115516"/>
                </a:lnTo>
                <a:lnTo>
                  <a:pt x="46567" y="115516"/>
                </a:lnTo>
                <a:lnTo>
                  <a:pt x="45850" y="116043"/>
                </a:lnTo>
                <a:lnTo>
                  <a:pt x="44417" y="116043"/>
                </a:lnTo>
                <a:lnTo>
                  <a:pt x="42626" y="116043"/>
                </a:lnTo>
                <a:lnTo>
                  <a:pt x="38686" y="116571"/>
                </a:lnTo>
                <a:lnTo>
                  <a:pt x="34029" y="116571"/>
                </a:lnTo>
                <a:lnTo>
                  <a:pt x="31522" y="117098"/>
                </a:lnTo>
                <a:lnTo>
                  <a:pt x="24716" y="117890"/>
                </a:lnTo>
                <a:lnTo>
                  <a:pt x="22567" y="117890"/>
                </a:lnTo>
                <a:lnTo>
                  <a:pt x="17552" y="118153"/>
                </a:lnTo>
                <a:lnTo>
                  <a:pt x="17194" y="118417"/>
                </a:lnTo>
                <a:lnTo>
                  <a:pt x="13611" y="118417"/>
                </a:lnTo>
                <a:lnTo>
                  <a:pt x="9313" y="119208"/>
                </a:lnTo>
                <a:lnTo>
                  <a:pt x="6805" y="119208"/>
                </a:lnTo>
                <a:lnTo>
                  <a:pt x="3223" y="119736"/>
                </a:lnTo>
                <a:lnTo>
                  <a:pt x="716" y="119736"/>
                </a:lnTo>
                <a:lnTo>
                  <a:pt x="4656" y="116571"/>
                </a:lnTo>
                <a:lnTo>
                  <a:pt x="8597" y="109714"/>
                </a:lnTo>
                <a:lnTo>
                  <a:pt x="11820" y="104439"/>
                </a:lnTo>
                <a:lnTo>
                  <a:pt x="13253" y="99428"/>
                </a:lnTo>
                <a:lnTo>
                  <a:pt x="14328" y="89934"/>
                </a:lnTo>
                <a:lnTo>
                  <a:pt x="13611" y="89406"/>
                </a:lnTo>
                <a:lnTo>
                  <a:pt x="12179" y="82813"/>
                </a:lnTo>
                <a:lnTo>
                  <a:pt x="10388" y="79648"/>
                </a:lnTo>
                <a:lnTo>
                  <a:pt x="3940" y="70417"/>
                </a:lnTo>
                <a:lnTo>
                  <a:pt x="3940" y="69890"/>
                </a:lnTo>
                <a:lnTo>
                  <a:pt x="1432" y="63032"/>
                </a:lnTo>
                <a:lnTo>
                  <a:pt x="2149" y="62769"/>
                </a:lnTo>
                <a:lnTo>
                  <a:pt x="2865" y="60131"/>
                </a:lnTo>
                <a:lnTo>
                  <a:pt x="716" y="54857"/>
                </a:lnTo>
                <a:lnTo>
                  <a:pt x="0" y="53802"/>
                </a:lnTo>
                <a:lnTo>
                  <a:pt x="2149" y="49582"/>
                </a:lnTo>
                <a:lnTo>
                  <a:pt x="5373" y="44043"/>
                </a:lnTo>
                <a:lnTo>
                  <a:pt x="5373" y="41670"/>
                </a:lnTo>
                <a:lnTo>
                  <a:pt x="5373" y="39560"/>
                </a:lnTo>
                <a:lnTo>
                  <a:pt x="5373" y="38505"/>
                </a:lnTo>
                <a:lnTo>
                  <a:pt x="3940" y="35076"/>
                </a:lnTo>
                <a:lnTo>
                  <a:pt x="8238" y="32439"/>
                </a:lnTo>
                <a:lnTo>
                  <a:pt x="8238" y="31912"/>
                </a:lnTo>
                <a:lnTo>
                  <a:pt x="8238" y="28219"/>
                </a:lnTo>
                <a:lnTo>
                  <a:pt x="10388" y="28219"/>
                </a:lnTo>
                <a:lnTo>
                  <a:pt x="15761" y="24791"/>
                </a:lnTo>
                <a:lnTo>
                  <a:pt x="21134" y="20043"/>
                </a:lnTo>
                <a:lnTo>
                  <a:pt x="19343" y="24527"/>
                </a:lnTo>
                <a:lnTo>
                  <a:pt x="20059" y="30593"/>
                </a:lnTo>
                <a:lnTo>
                  <a:pt x="22567" y="24791"/>
                </a:lnTo>
                <a:lnTo>
                  <a:pt x="23641" y="28219"/>
                </a:lnTo>
                <a:lnTo>
                  <a:pt x="22567" y="31384"/>
                </a:lnTo>
                <a:lnTo>
                  <a:pt x="23641" y="31384"/>
                </a:lnTo>
                <a:lnTo>
                  <a:pt x="25074" y="27692"/>
                </a:lnTo>
                <a:lnTo>
                  <a:pt x="26149" y="23736"/>
                </a:lnTo>
                <a:lnTo>
                  <a:pt x="25074" y="17934"/>
                </a:lnTo>
                <a:lnTo>
                  <a:pt x="25074" y="16879"/>
                </a:lnTo>
                <a:lnTo>
                  <a:pt x="27940" y="13714"/>
                </a:lnTo>
                <a:lnTo>
                  <a:pt x="32238" y="12659"/>
                </a:lnTo>
                <a:lnTo>
                  <a:pt x="34746" y="12395"/>
                </a:lnTo>
                <a:lnTo>
                  <a:pt x="34746" y="10549"/>
                </a:lnTo>
                <a:lnTo>
                  <a:pt x="31522" y="8703"/>
                </a:lnTo>
                <a:lnTo>
                  <a:pt x="31522" y="5010"/>
                </a:lnTo>
                <a:lnTo>
                  <a:pt x="32955" y="4219"/>
                </a:lnTo>
                <a:lnTo>
                  <a:pt x="32955" y="1318"/>
                </a:lnTo>
                <a:lnTo>
                  <a:pt x="38686" y="1054"/>
                </a:lnTo>
                <a:lnTo>
                  <a:pt x="40119" y="0"/>
                </a:lnTo>
                <a:lnTo>
                  <a:pt x="41552" y="527"/>
                </a:lnTo>
                <a:lnTo>
                  <a:pt x="46925" y="2373"/>
                </a:lnTo>
                <a:lnTo>
                  <a:pt x="55522" y="3164"/>
                </a:lnTo>
                <a:lnTo>
                  <a:pt x="58388" y="6065"/>
                </a:lnTo>
                <a:lnTo>
                  <a:pt x="64835" y="6857"/>
                </a:lnTo>
                <a:lnTo>
                  <a:pt x="71283" y="8703"/>
                </a:lnTo>
                <a:lnTo>
                  <a:pt x="75940" y="8703"/>
                </a:lnTo>
                <a:lnTo>
                  <a:pt x="79164" y="12659"/>
                </a:lnTo>
                <a:lnTo>
                  <a:pt x="83104" y="16879"/>
                </a:lnTo>
                <a:lnTo>
                  <a:pt x="80238" y="16351"/>
                </a:lnTo>
                <a:lnTo>
                  <a:pt x="79164" y="18725"/>
                </a:lnTo>
                <a:lnTo>
                  <a:pt x="81671" y="21098"/>
                </a:lnTo>
                <a:lnTo>
                  <a:pt x="83104" y="21626"/>
                </a:lnTo>
                <a:lnTo>
                  <a:pt x="83104" y="22153"/>
                </a:lnTo>
                <a:lnTo>
                  <a:pt x="84179" y="25318"/>
                </a:lnTo>
                <a:lnTo>
                  <a:pt x="85253" y="31912"/>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57" name="Shape 83">
            <a:extLst>
              <a:ext uri="{FF2B5EF4-FFF2-40B4-BE49-F238E27FC236}">
                <a16:creationId xmlns:a16="http://schemas.microsoft.com/office/drawing/2014/main" id="{01C55A7B-2517-447F-9E8B-65CF182CA156}"/>
              </a:ext>
            </a:extLst>
          </p:cNvPr>
          <p:cNvSpPr/>
          <p:nvPr/>
        </p:nvSpPr>
        <p:spPr>
          <a:xfrm>
            <a:off x="6483971" y="2706624"/>
            <a:ext cx="926962" cy="435673"/>
          </a:xfrm>
          <a:custGeom>
            <a:avLst/>
            <a:gdLst/>
            <a:ahLst/>
            <a:cxnLst/>
            <a:rect l="0" t="0" r="0" b="0"/>
            <a:pathLst>
              <a:path w="120000" h="120000" extrusionOk="0">
                <a:moveTo>
                  <a:pt x="69714" y="81259"/>
                </a:moveTo>
                <a:lnTo>
                  <a:pt x="66514" y="82677"/>
                </a:lnTo>
                <a:lnTo>
                  <a:pt x="64457" y="76535"/>
                </a:lnTo>
                <a:lnTo>
                  <a:pt x="63085" y="83149"/>
                </a:lnTo>
                <a:lnTo>
                  <a:pt x="60571" y="83149"/>
                </a:lnTo>
                <a:lnTo>
                  <a:pt x="59885" y="79842"/>
                </a:lnTo>
                <a:lnTo>
                  <a:pt x="56228" y="94960"/>
                </a:lnTo>
                <a:lnTo>
                  <a:pt x="53028" y="111496"/>
                </a:lnTo>
                <a:lnTo>
                  <a:pt x="51428" y="118110"/>
                </a:lnTo>
                <a:lnTo>
                  <a:pt x="51657" y="119527"/>
                </a:lnTo>
                <a:lnTo>
                  <a:pt x="50057" y="118110"/>
                </a:lnTo>
                <a:lnTo>
                  <a:pt x="45714" y="87874"/>
                </a:lnTo>
                <a:lnTo>
                  <a:pt x="45028" y="86929"/>
                </a:lnTo>
                <a:lnTo>
                  <a:pt x="43200" y="85984"/>
                </a:lnTo>
                <a:lnTo>
                  <a:pt x="43200" y="85039"/>
                </a:lnTo>
                <a:lnTo>
                  <a:pt x="41828" y="85984"/>
                </a:lnTo>
                <a:lnTo>
                  <a:pt x="40914" y="84566"/>
                </a:lnTo>
                <a:lnTo>
                  <a:pt x="41371" y="81259"/>
                </a:lnTo>
                <a:lnTo>
                  <a:pt x="40685" y="79370"/>
                </a:lnTo>
                <a:lnTo>
                  <a:pt x="38171" y="77480"/>
                </a:lnTo>
                <a:lnTo>
                  <a:pt x="33600" y="76535"/>
                </a:lnTo>
                <a:lnTo>
                  <a:pt x="31771" y="77480"/>
                </a:lnTo>
                <a:lnTo>
                  <a:pt x="30628" y="76062"/>
                </a:lnTo>
                <a:lnTo>
                  <a:pt x="29485" y="76062"/>
                </a:lnTo>
                <a:lnTo>
                  <a:pt x="27657" y="76062"/>
                </a:lnTo>
                <a:lnTo>
                  <a:pt x="26057" y="74173"/>
                </a:lnTo>
                <a:lnTo>
                  <a:pt x="25142" y="73228"/>
                </a:lnTo>
                <a:lnTo>
                  <a:pt x="23542" y="71338"/>
                </a:lnTo>
                <a:lnTo>
                  <a:pt x="10057" y="66141"/>
                </a:lnTo>
                <a:lnTo>
                  <a:pt x="8685" y="65669"/>
                </a:lnTo>
                <a:lnTo>
                  <a:pt x="5257" y="62834"/>
                </a:lnTo>
                <a:lnTo>
                  <a:pt x="3428" y="56220"/>
                </a:lnTo>
                <a:lnTo>
                  <a:pt x="0" y="52913"/>
                </a:lnTo>
                <a:lnTo>
                  <a:pt x="2742" y="49606"/>
                </a:lnTo>
                <a:lnTo>
                  <a:pt x="6628" y="45826"/>
                </a:lnTo>
                <a:lnTo>
                  <a:pt x="8457" y="41574"/>
                </a:lnTo>
                <a:lnTo>
                  <a:pt x="10742" y="38740"/>
                </a:lnTo>
                <a:lnTo>
                  <a:pt x="12571" y="38740"/>
                </a:lnTo>
                <a:lnTo>
                  <a:pt x="19200" y="33070"/>
                </a:lnTo>
                <a:lnTo>
                  <a:pt x="24228" y="25511"/>
                </a:lnTo>
                <a:lnTo>
                  <a:pt x="25142" y="21259"/>
                </a:lnTo>
                <a:lnTo>
                  <a:pt x="29028" y="14173"/>
                </a:lnTo>
                <a:lnTo>
                  <a:pt x="30628" y="11811"/>
                </a:lnTo>
                <a:lnTo>
                  <a:pt x="32228" y="6141"/>
                </a:lnTo>
                <a:lnTo>
                  <a:pt x="36800" y="944"/>
                </a:lnTo>
                <a:lnTo>
                  <a:pt x="38857" y="0"/>
                </a:lnTo>
                <a:lnTo>
                  <a:pt x="43200" y="472"/>
                </a:lnTo>
                <a:lnTo>
                  <a:pt x="43428" y="1889"/>
                </a:lnTo>
                <a:lnTo>
                  <a:pt x="39314" y="8503"/>
                </a:lnTo>
                <a:lnTo>
                  <a:pt x="35657" y="14645"/>
                </a:lnTo>
                <a:lnTo>
                  <a:pt x="35200" y="17480"/>
                </a:lnTo>
                <a:lnTo>
                  <a:pt x="33600" y="21259"/>
                </a:lnTo>
                <a:lnTo>
                  <a:pt x="33600" y="24566"/>
                </a:lnTo>
                <a:lnTo>
                  <a:pt x="32457" y="28818"/>
                </a:lnTo>
                <a:lnTo>
                  <a:pt x="35885" y="28818"/>
                </a:lnTo>
                <a:lnTo>
                  <a:pt x="39314" y="28818"/>
                </a:lnTo>
                <a:lnTo>
                  <a:pt x="44800" y="29763"/>
                </a:lnTo>
                <a:lnTo>
                  <a:pt x="47542" y="35433"/>
                </a:lnTo>
                <a:lnTo>
                  <a:pt x="52342" y="47244"/>
                </a:lnTo>
                <a:lnTo>
                  <a:pt x="56228" y="46299"/>
                </a:lnTo>
                <a:lnTo>
                  <a:pt x="62400" y="45826"/>
                </a:lnTo>
                <a:lnTo>
                  <a:pt x="63771" y="44409"/>
                </a:lnTo>
                <a:lnTo>
                  <a:pt x="63085" y="42519"/>
                </a:lnTo>
                <a:lnTo>
                  <a:pt x="64457" y="44409"/>
                </a:lnTo>
                <a:lnTo>
                  <a:pt x="66285" y="43937"/>
                </a:lnTo>
                <a:lnTo>
                  <a:pt x="72914" y="34015"/>
                </a:lnTo>
                <a:lnTo>
                  <a:pt x="77028" y="31181"/>
                </a:lnTo>
                <a:lnTo>
                  <a:pt x="78857" y="32125"/>
                </a:lnTo>
                <a:lnTo>
                  <a:pt x="83428" y="30708"/>
                </a:lnTo>
                <a:lnTo>
                  <a:pt x="87314" y="25511"/>
                </a:lnTo>
                <a:lnTo>
                  <a:pt x="91428" y="23622"/>
                </a:lnTo>
                <a:lnTo>
                  <a:pt x="91428" y="37322"/>
                </a:lnTo>
                <a:lnTo>
                  <a:pt x="92571" y="38740"/>
                </a:lnTo>
                <a:lnTo>
                  <a:pt x="96914" y="37795"/>
                </a:lnTo>
                <a:lnTo>
                  <a:pt x="98742" y="36377"/>
                </a:lnTo>
                <a:lnTo>
                  <a:pt x="100114" y="39685"/>
                </a:lnTo>
                <a:lnTo>
                  <a:pt x="102171" y="34488"/>
                </a:lnTo>
                <a:lnTo>
                  <a:pt x="104914" y="34015"/>
                </a:lnTo>
                <a:lnTo>
                  <a:pt x="105828" y="31181"/>
                </a:lnTo>
                <a:lnTo>
                  <a:pt x="106971" y="32125"/>
                </a:lnTo>
                <a:lnTo>
                  <a:pt x="107428" y="33070"/>
                </a:lnTo>
                <a:lnTo>
                  <a:pt x="107428" y="39685"/>
                </a:lnTo>
                <a:lnTo>
                  <a:pt x="108800" y="49133"/>
                </a:lnTo>
                <a:lnTo>
                  <a:pt x="110400" y="50551"/>
                </a:lnTo>
                <a:lnTo>
                  <a:pt x="111542" y="54330"/>
                </a:lnTo>
                <a:lnTo>
                  <a:pt x="112457" y="54330"/>
                </a:lnTo>
                <a:lnTo>
                  <a:pt x="113600" y="51023"/>
                </a:lnTo>
                <a:lnTo>
                  <a:pt x="114971" y="52440"/>
                </a:lnTo>
                <a:lnTo>
                  <a:pt x="116800" y="51023"/>
                </a:lnTo>
                <a:lnTo>
                  <a:pt x="119771" y="55748"/>
                </a:lnTo>
                <a:lnTo>
                  <a:pt x="117485" y="59527"/>
                </a:lnTo>
                <a:lnTo>
                  <a:pt x="115200" y="60000"/>
                </a:lnTo>
                <a:lnTo>
                  <a:pt x="112914" y="59055"/>
                </a:lnTo>
                <a:lnTo>
                  <a:pt x="111085" y="60000"/>
                </a:lnTo>
                <a:lnTo>
                  <a:pt x="109257" y="59055"/>
                </a:lnTo>
                <a:lnTo>
                  <a:pt x="104914" y="62834"/>
                </a:lnTo>
                <a:lnTo>
                  <a:pt x="100114" y="59055"/>
                </a:lnTo>
                <a:lnTo>
                  <a:pt x="99200" y="60944"/>
                </a:lnTo>
                <a:lnTo>
                  <a:pt x="98742" y="69921"/>
                </a:lnTo>
                <a:lnTo>
                  <a:pt x="93714" y="62362"/>
                </a:lnTo>
                <a:lnTo>
                  <a:pt x="91428" y="60944"/>
                </a:lnTo>
                <a:lnTo>
                  <a:pt x="84800" y="60000"/>
                </a:lnTo>
                <a:lnTo>
                  <a:pt x="83428" y="65669"/>
                </a:lnTo>
                <a:lnTo>
                  <a:pt x="81142" y="67559"/>
                </a:lnTo>
                <a:lnTo>
                  <a:pt x="79314" y="68031"/>
                </a:lnTo>
                <a:lnTo>
                  <a:pt x="77942" y="69921"/>
                </a:lnTo>
                <a:lnTo>
                  <a:pt x="74742" y="68503"/>
                </a:lnTo>
                <a:lnTo>
                  <a:pt x="72457" y="70866"/>
                </a:lnTo>
                <a:lnTo>
                  <a:pt x="69714" y="81259"/>
                </a:lnTo>
              </a:path>
            </a:pathLst>
          </a:custGeom>
          <a:solidFill>
            <a:srgbClr val="70AD47">
              <a:lumMod val="60000"/>
              <a:lumOff val="40000"/>
            </a:srgbClr>
          </a:solidFill>
          <a:ln w="3175" cap="rnd" cmpd="sng">
            <a:solidFill>
              <a:sysClr val="window" lastClr="FFFFFF"/>
            </a:solidFill>
            <a:prstDash val="solid"/>
            <a:round/>
            <a:headEnd type="none" w="sm" len="sm"/>
            <a:tailEnd type="none" w="sm" len="sm"/>
          </a:ln>
        </p:spPr>
        <p:txBody>
          <a:bodyPr spcFirstLastPara="1" wrap="square" lIns="100568" tIns="50271" rIns="100568" bIns="50271" anchor="t" anchorCtr="0">
            <a:noAutofit/>
          </a:bodyPr>
          <a:lstStyle/>
          <a:p>
            <a:pPr defTabSz="1219170">
              <a:buClr>
                <a:srgbClr val="000000"/>
              </a:buClr>
              <a:buSzPts val="1800"/>
            </a:pPr>
            <a:endParaRPr sz="198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149" name="Rectangle 148">
            <a:extLst>
              <a:ext uri="{FF2B5EF4-FFF2-40B4-BE49-F238E27FC236}">
                <a16:creationId xmlns:a16="http://schemas.microsoft.com/office/drawing/2014/main" id="{BCC46234-5748-484D-BFD9-56D6D9163C39}"/>
              </a:ext>
            </a:extLst>
          </p:cNvPr>
          <p:cNvSpPr/>
          <p:nvPr/>
        </p:nvSpPr>
        <p:spPr>
          <a:xfrm>
            <a:off x="5938359" y="3604276"/>
            <a:ext cx="2591992" cy="461665"/>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Helvetica" charset="0"/>
                <a:ea typeface="Helvetica" charset="0"/>
                <a:cs typeface="Helvetica" charset="0"/>
              </a:rPr>
              <a:t>NY: 2040 (Clean)</a:t>
            </a:r>
          </a:p>
        </p:txBody>
      </p:sp>
      <p:sp>
        <p:nvSpPr>
          <p:cNvPr id="158" name="Text Box 279">
            <a:extLst>
              <a:ext uri="{FF2B5EF4-FFF2-40B4-BE49-F238E27FC236}">
                <a16:creationId xmlns:a16="http://schemas.microsoft.com/office/drawing/2014/main" id="{43C8DE3B-A44B-4BD8-B782-6030E1E7F188}"/>
              </a:ext>
            </a:extLst>
          </p:cNvPr>
          <p:cNvSpPr txBox="1">
            <a:spLocks noChangeArrowheads="1"/>
          </p:cNvSpPr>
          <p:nvPr/>
        </p:nvSpPr>
        <p:spPr bwMode="auto">
          <a:xfrm>
            <a:off x="146277" y="2102345"/>
            <a:ext cx="2565697" cy="3231654"/>
          </a:xfrm>
          <a:prstGeom prst="rect">
            <a:avLst/>
          </a:prstGeom>
          <a:noFill/>
          <a:ln w="9525">
            <a:noFill/>
            <a:miter lim="800000"/>
            <a:headEnd/>
            <a:tailEnd/>
          </a:ln>
        </p:spPr>
        <p:txBody>
          <a:bodyPr wrap="square" lIns="0" tIns="0" rIns="0" bIns="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charset="0"/>
                <a:ea typeface="Helvetica" charset="0"/>
                <a:cs typeface="Helvetica" charset="0"/>
              </a:rPr>
              <a:t>HI: </a:t>
            </a:r>
            <a:r>
              <a:rPr kumimoji="0" lang="en-US" sz="1400" b="0" i="0" u="none" strike="noStrike" kern="1200" cap="none" spc="0" normalizeH="0" baseline="0" noProof="0" dirty="0">
                <a:ln>
                  <a:noFill/>
                </a:ln>
                <a:solidFill>
                  <a:prstClr val="black"/>
                </a:solidFill>
                <a:effectLst/>
                <a:uLnTx/>
                <a:uFillTx/>
                <a:latin typeface="Helvetica" charset="0"/>
                <a:ea typeface="Helvetica" charset="0"/>
                <a:cs typeface="Helvetica" charset="0"/>
              </a:rPr>
              <a:t>2045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CA: </a:t>
            </a:r>
            <a:r>
              <a:rPr lang="en-US" sz="1400" dirty="0">
                <a:solidFill>
                  <a:prstClr val="black"/>
                </a:solidFill>
                <a:latin typeface="Helvetica" charset="0"/>
                <a:ea typeface="Helvetica" charset="0"/>
                <a:cs typeface="Helvetica" charset="0"/>
              </a:rPr>
              <a:t>2045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DC: </a:t>
            </a:r>
            <a:r>
              <a:rPr lang="en-US" sz="1400" dirty="0">
                <a:solidFill>
                  <a:prstClr val="black"/>
                </a:solidFill>
                <a:latin typeface="Helvetica" charset="0"/>
                <a:ea typeface="Helvetica" charset="0"/>
                <a:cs typeface="Helvetica" charset="0"/>
              </a:rPr>
              <a:t>2032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NY: </a:t>
            </a:r>
            <a:r>
              <a:rPr lang="en-US" sz="1400" dirty="0">
                <a:solidFill>
                  <a:prstClr val="black"/>
                </a:solidFill>
                <a:latin typeface="Helvetica" charset="0"/>
                <a:ea typeface="Helvetica" charset="0"/>
                <a:cs typeface="Helvetica" charset="0"/>
              </a:rPr>
              <a:t>2040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WA: </a:t>
            </a:r>
            <a:r>
              <a:rPr lang="en-US" sz="1400" dirty="0">
                <a:solidFill>
                  <a:prstClr val="black"/>
                </a:solidFill>
                <a:latin typeface="Helvetica" charset="0"/>
                <a:ea typeface="Helvetica" charset="0"/>
                <a:cs typeface="Helvetica" charset="0"/>
              </a:rPr>
              <a:t>2045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NM: </a:t>
            </a:r>
            <a:r>
              <a:rPr lang="en-US" sz="1400" dirty="0">
                <a:solidFill>
                  <a:prstClr val="black"/>
                </a:solidFill>
                <a:latin typeface="Helvetica" charset="0"/>
                <a:ea typeface="Helvetica" charset="0"/>
                <a:cs typeface="Helvetica" charset="0"/>
              </a:rPr>
              <a:t>2045-2050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NV: </a:t>
            </a:r>
            <a:r>
              <a:rPr lang="en-US" sz="1400" dirty="0">
                <a:solidFill>
                  <a:prstClr val="black"/>
                </a:solidFill>
                <a:latin typeface="Helvetica" charset="0"/>
                <a:ea typeface="Helvetica" charset="0"/>
                <a:cs typeface="Helvetica" charset="0"/>
              </a:rPr>
              <a:t>2050 (Clean)</a:t>
            </a:r>
          </a:p>
          <a:p>
            <a:pPr lvl="0" defTabSz="1219170" fontAlgn="base">
              <a:spcBef>
                <a:spcPct val="0"/>
              </a:spcBef>
              <a:spcAft>
                <a:spcPct val="0"/>
              </a:spcAft>
              <a:defRPr/>
            </a:pPr>
            <a:r>
              <a:rPr lang="en-US" sz="1400" b="1" dirty="0">
                <a:solidFill>
                  <a:prstClr val="black"/>
                </a:solidFill>
                <a:latin typeface="Helvetica" charset="0"/>
                <a:ea typeface="Helvetica" charset="0"/>
                <a:cs typeface="Helvetica" charset="0"/>
              </a:rPr>
              <a:t>CO: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ME: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PR: </a:t>
            </a:r>
            <a:r>
              <a:rPr lang="en-US" sz="1400" dirty="0">
                <a:solidFill>
                  <a:prstClr val="black"/>
                </a:solidFill>
                <a:latin typeface="Helvetica" charset="0"/>
                <a:ea typeface="Helvetica" charset="0"/>
                <a:cs typeface="Helvetica" charset="0"/>
              </a:rPr>
              <a:t>2050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WI: </a:t>
            </a:r>
            <a:r>
              <a:rPr lang="en-US" sz="1400" dirty="0">
                <a:solidFill>
                  <a:prstClr val="black"/>
                </a:solidFill>
                <a:latin typeface="Helvetica" charset="0"/>
                <a:ea typeface="Helvetica" charset="0"/>
                <a:cs typeface="Helvetica" charset="0"/>
              </a:rPr>
              <a:t>2050 (Clean)</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NJ</a:t>
            </a:r>
            <a:r>
              <a:rPr lang="en-US" sz="1400" dirty="0">
                <a:solidFill>
                  <a:prstClr val="black"/>
                </a:solidFill>
                <a:latin typeface="Helvetica" charset="0"/>
                <a:ea typeface="Helvetica" charset="0"/>
                <a:cs typeface="Helvetica" charset="0"/>
              </a:rPr>
              <a:t>: 2035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CT: </a:t>
            </a:r>
            <a:r>
              <a:rPr lang="en-US" sz="1400" dirty="0">
                <a:solidFill>
                  <a:prstClr val="black"/>
                </a:solidFill>
                <a:latin typeface="Helvetica" charset="0"/>
                <a:ea typeface="Helvetica" charset="0"/>
                <a:cs typeface="Helvetica" charset="0"/>
              </a:rPr>
              <a:t>2050 (Clean)</a:t>
            </a:r>
            <a:endParaRPr lang="en-US" sz="1400" b="1" dirty="0">
              <a:solidFill>
                <a:prstClr val="black"/>
              </a:solidFill>
              <a:latin typeface="Helvetica" charset="0"/>
              <a:ea typeface="Helvetica" charset="0"/>
              <a:cs typeface="Helvetica" charset="0"/>
            </a:endParaRP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RI: </a:t>
            </a:r>
            <a:r>
              <a:rPr lang="en-US" sz="1400" dirty="0">
                <a:solidFill>
                  <a:prstClr val="black"/>
                </a:solidFill>
                <a:latin typeface="Helvetica" charset="0"/>
                <a:ea typeface="Helvetica" charset="0"/>
                <a:cs typeface="Helvetica" charset="0"/>
              </a:rPr>
              <a:t>2030 (Renewables)</a:t>
            </a:r>
          </a:p>
          <a:p>
            <a:pPr defTabSz="1219170" fontAlgn="base">
              <a:spcBef>
                <a:spcPct val="0"/>
              </a:spcBef>
              <a:spcAft>
                <a:spcPct val="0"/>
              </a:spcAft>
              <a:defRPr/>
            </a:pPr>
            <a:r>
              <a:rPr lang="en-US" sz="1400" b="1" dirty="0">
                <a:solidFill>
                  <a:prstClr val="black"/>
                </a:solidFill>
                <a:latin typeface="Helvetica" charset="0"/>
                <a:ea typeface="Helvetica" charset="0"/>
                <a:cs typeface="Helvetica" charset="0"/>
              </a:rPr>
              <a:t>VA: </a:t>
            </a:r>
            <a:r>
              <a:rPr lang="en-US" sz="1400" dirty="0">
                <a:solidFill>
                  <a:prstClr val="black"/>
                </a:solidFill>
                <a:latin typeface="Helvetica" charset="0"/>
                <a:ea typeface="Helvetica" charset="0"/>
                <a:cs typeface="Helvetica" charset="0"/>
              </a:rPr>
              <a:t>2036 (Clean)</a:t>
            </a:r>
          </a:p>
        </p:txBody>
      </p:sp>
    </p:spTree>
    <p:extLst>
      <p:ext uri="{BB962C8B-B14F-4D97-AF65-F5344CB8AC3E}">
        <p14:creationId xmlns:p14="http://schemas.microsoft.com/office/powerpoint/2010/main" val="111532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
                                  </p:stCondLst>
                                  <p:childTnLst>
                                    <p:set>
                                      <p:cBhvr>
                                        <p:cTn id="26" dur="1" fill="hold">
                                          <p:stCondLst>
                                            <p:cond delay="0"/>
                                          </p:stCondLst>
                                        </p:cTn>
                                        <p:tgtEl>
                                          <p:spTgt spid="1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wipe(down)">
                                      <p:cBhvr>
                                        <p:cTn id="45" dur="580">
                                          <p:stCondLst>
                                            <p:cond delay="0"/>
                                          </p:stCondLst>
                                        </p:cTn>
                                        <p:tgtEl>
                                          <p:spTgt spid="106"/>
                                        </p:tgtEl>
                                      </p:cBhvr>
                                    </p:animEffect>
                                    <p:anim calcmode="lin" valueType="num">
                                      <p:cBhvr>
                                        <p:cTn id="46"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51" dur="26">
                                          <p:stCondLst>
                                            <p:cond delay="650"/>
                                          </p:stCondLst>
                                        </p:cTn>
                                        <p:tgtEl>
                                          <p:spTgt spid="106"/>
                                        </p:tgtEl>
                                      </p:cBhvr>
                                      <p:to x="100000" y="60000"/>
                                    </p:animScale>
                                    <p:animScale>
                                      <p:cBhvr>
                                        <p:cTn id="52" dur="166" decel="50000">
                                          <p:stCondLst>
                                            <p:cond delay="676"/>
                                          </p:stCondLst>
                                        </p:cTn>
                                        <p:tgtEl>
                                          <p:spTgt spid="106"/>
                                        </p:tgtEl>
                                      </p:cBhvr>
                                      <p:to x="100000" y="100000"/>
                                    </p:animScale>
                                    <p:animScale>
                                      <p:cBhvr>
                                        <p:cTn id="53" dur="26">
                                          <p:stCondLst>
                                            <p:cond delay="1312"/>
                                          </p:stCondLst>
                                        </p:cTn>
                                        <p:tgtEl>
                                          <p:spTgt spid="106"/>
                                        </p:tgtEl>
                                      </p:cBhvr>
                                      <p:to x="100000" y="80000"/>
                                    </p:animScale>
                                    <p:animScale>
                                      <p:cBhvr>
                                        <p:cTn id="54" dur="166" decel="50000">
                                          <p:stCondLst>
                                            <p:cond delay="1338"/>
                                          </p:stCondLst>
                                        </p:cTn>
                                        <p:tgtEl>
                                          <p:spTgt spid="106"/>
                                        </p:tgtEl>
                                      </p:cBhvr>
                                      <p:to x="100000" y="100000"/>
                                    </p:animScale>
                                    <p:animScale>
                                      <p:cBhvr>
                                        <p:cTn id="55" dur="26">
                                          <p:stCondLst>
                                            <p:cond delay="1642"/>
                                          </p:stCondLst>
                                        </p:cTn>
                                        <p:tgtEl>
                                          <p:spTgt spid="106"/>
                                        </p:tgtEl>
                                      </p:cBhvr>
                                      <p:to x="100000" y="90000"/>
                                    </p:animScale>
                                    <p:animScale>
                                      <p:cBhvr>
                                        <p:cTn id="56" dur="166" decel="50000">
                                          <p:stCondLst>
                                            <p:cond delay="1668"/>
                                          </p:stCondLst>
                                        </p:cTn>
                                        <p:tgtEl>
                                          <p:spTgt spid="106"/>
                                        </p:tgtEl>
                                      </p:cBhvr>
                                      <p:to x="100000" y="100000"/>
                                    </p:animScale>
                                    <p:animScale>
                                      <p:cBhvr>
                                        <p:cTn id="57" dur="26">
                                          <p:stCondLst>
                                            <p:cond delay="1808"/>
                                          </p:stCondLst>
                                        </p:cTn>
                                        <p:tgtEl>
                                          <p:spTgt spid="106"/>
                                        </p:tgtEl>
                                      </p:cBhvr>
                                      <p:to x="100000" y="95000"/>
                                    </p:animScale>
                                    <p:animScale>
                                      <p:cBhvr>
                                        <p:cTn id="58" dur="166" decel="50000">
                                          <p:stCondLst>
                                            <p:cond delay="1834"/>
                                          </p:stCondLst>
                                        </p:cTn>
                                        <p:tgtEl>
                                          <p:spTgt spid="106"/>
                                        </p:tgtEl>
                                      </p:cBhvr>
                                      <p:to x="100000" y="100000"/>
                                    </p:animScale>
                                  </p:childTnLst>
                                </p:cTn>
                              </p:par>
                              <p:par>
                                <p:cTn id="59" presetID="1" presetClass="entr" presetSubtype="0" fill="hold" grpId="0" nodeType="withEffect">
                                  <p:stCondLst>
                                    <p:cond delay="500"/>
                                  </p:stCondLst>
                                  <p:childTnLst>
                                    <p:set>
                                      <p:cBhvr>
                                        <p:cTn id="60" dur="1" fill="hold">
                                          <p:stCondLst>
                                            <p:cond delay="0"/>
                                          </p:stCondLst>
                                        </p:cTn>
                                        <p:tgtEl>
                                          <p:spTgt spid="149"/>
                                        </p:tgtEl>
                                        <p:attrNameLst>
                                          <p:attrName>style.visibility</p:attrName>
                                        </p:attrNameLst>
                                      </p:cBhvr>
                                      <p:to>
                                        <p:strVal val="visible"/>
                                      </p:to>
                                    </p:set>
                                  </p:childTnLst>
                                </p:cTn>
                              </p:par>
                              <p:par>
                                <p:cTn id="61" presetID="1" presetClass="entr" presetSubtype="0" fill="hold" grpId="0" nodeType="withEffect">
                                  <p:stCondLst>
                                    <p:cond delay="500"/>
                                  </p:stCondLst>
                                  <p:childTnLst>
                                    <p:set>
                                      <p:cBhvr>
                                        <p:cTn id="62"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28" grpId="0" animBg="1"/>
      <p:bldP spid="130" grpId="0" animBg="1"/>
      <p:bldP spid="131" grpId="0" animBg="1"/>
      <p:bldP spid="141" grpId="0" animBg="1"/>
      <p:bldP spid="142" grpId="0" animBg="1"/>
      <p:bldP spid="145" grpId="0" animBg="1"/>
      <p:bldP spid="151" grpId="0" animBg="1"/>
      <p:bldP spid="150" grpId="0"/>
      <p:bldP spid="155" grpId="0" animBg="1"/>
      <p:bldP spid="156" grpId="0" animBg="1"/>
      <p:bldP spid="157" grpId="0" animBg="1"/>
      <p:bldP spid="1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23B01-AEE6-4973-A567-1A934D12E9D9}"/>
              </a:ext>
            </a:extLst>
          </p:cNvPr>
          <p:cNvSpPr>
            <a:spLocks noGrp="1"/>
          </p:cNvSpPr>
          <p:nvPr>
            <p:ph type="title"/>
          </p:nvPr>
        </p:nvSpPr>
        <p:spPr>
          <a:xfrm>
            <a:off x="510206" y="1309342"/>
            <a:ext cx="10840965" cy="4066700"/>
          </a:xfrm>
          <a:prstGeom prst="rect">
            <a:avLst/>
          </a:prstGeom>
        </p:spPr>
        <p:txBody>
          <a:bodyPr/>
          <a:lstStyle/>
          <a:p>
            <a:r>
              <a:rPr lang="en-US" dirty="0"/>
              <a:t>Overview of New York Climate Leadership and Community Protection Act (CLCPA)</a:t>
            </a:r>
            <a:br>
              <a:rPr lang="en-US" dirty="0"/>
            </a:br>
            <a:endParaRPr lang="en-US" dirty="0"/>
          </a:p>
        </p:txBody>
      </p:sp>
    </p:spTree>
    <p:extLst>
      <p:ext uri="{BB962C8B-B14F-4D97-AF65-F5344CB8AC3E}">
        <p14:creationId xmlns:p14="http://schemas.microsoft.com/office/powerpoint/2010/main" val="1109566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potx" id="{4B6DC7D4-990B-46DF-92A2-5AEECABB58DF}" vid="{A3F5687D-EA21-4E16-ABFD-CF0FCCE168B8}"/>
    </a:ext>
  </a:ext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potx" id="{4B6DC7D4-990B-46DF-92A2-5AEECABB58DF}" vid="{35FB2BD6-CD36-4480-A450-891DA3F2D3BC}"/>
    </a:ext>
  </a:extLst>
</a:theme>
</file>

<file path=ppt/theme/theme3.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3520</TotalTime>
  <Words>4567</Words>
  <Application>Microsoft Office PowerPoint</Application>
  <PresentationFormat>Widescreen</PresentationFormat>
  <Paragraphs>720</Paragraphs>
  <Slides>54</Slides>
  <Notes>37</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54</vt:i4>
      </vt:variant>
    </vt:vector>
  </HeadingPairs>
  <TitlesOfParts>
    <vt:vector size="83" baseType="lpstr">
      <vt:lpstr>Akzidenz-Grotesk BQ Condensed</vt:lpstr>
      <vt:lpstr>Arial</vt:lpstr>
      <vt:lpstr>Arial Black</vt:lpstr>
      <vt:lpstr>Arial Bold</vt:lpstr>
      <vt:lpstr>Avenir Medium</vt:lpstr>
      <vt:lpstr>Calibri</vt:lpstr>
      <vt:lpstr>Calibri Light</vt:lpstr>
      <vt:lpstr>Cordia New</vt:lpstr>
      <vt:lpstr>Courier New</vt:lpstr>
      <vt:lpstr>Helvetica</vt:lpstr>
      <vt:lpstr>HelveticaNeueLT Std Lt</vt:lpstr>
      <vt:lpstr>Roboto</vt:lpstr>
      <vt:lpstr>Roboto Lt</vt:lpstr>
      <vt:lpstr>Symbol</vt:lpstr>
      <vt:lpstr>Wingdings</vt:lpstr>
      <vt:lpstr>1_Office Theme</vt:lpstr>
      <vt:lpstr>Office Theme</vt:lpstr>
      <vt:lpstr>Content Master</vt:lpstr>
      <vt:lpstr>6_Custom Design</vt:lpstr>
      <vt:lpstr>9_Custom Design</vt:lpstr>
      <vt:lpstr>1_Content Master</vt:lpstr>
      <vt:lpstr>2_Office Theme</vt:lpstr>
      <vt:lpstr>3_Custom Design</vt:lpstr>
      <vt:lpstr>7_Custom Design</vt:lpstr>
      <vt:lpstr>4_Custom Design</vt:lpstr>
      <vt:lpstr>4_Office Theme</vt:lpstr>
      <vt:lpstr>3_Office Theme</vt:lpstr>
      <vt:lpstr>5_Office Theme</vt:lpstr>
      <vt:lpstr>2_Content Master</vt:lpstr>
      <vt:lpstr>Greg Hale, Senior Advisor for Energy Efficiency Markets</vt:lpstr>
      <vt:lpstr>Agenda </vt:lpstr>
      <vt:lpstr>PowerPoint Presentation</vt:lpstr>
      <vt:lpstr>PowerPoint Presentation</vt:lpstr>
      <vt:lpstr>PowerPoint Presentation</vt:lpstr>
      <vt:lpstr>PowerPoint Presentation</vt:lpstr>
      <vt:lpstr>PowerPoint Presentation</vt:lpstr>
      <vt:lpstr>PowerPoint Presentation</vt:lpstr>
      <vt:lpstr>Overview of New York Climate Leadership and Community Protection Act (CLCPA) </vt:lpstr>
      <vt:lpstr>PowerPoint Presentation</vt:lpstr>
      <vt:lpstr>PowerPoint Presentation</vt:lpstr>
      <vt:lpstr>PowerPoint Presentation</vt:lpstr>
      <vt:lpstr>The Carbon Neutral Buildings Roadmap: Process and Intended Outcomes  </vt:lpstr>
      <vt:lpstr>Greenhouse Gas Emissions Reduction Target</vt:lpstr>
      <vt:lpstr>PowerPoint Presentation</vt:lpstr>
      <vt:lpstr>Carbon Neutral Buildings Roadmap</vt:lpstr>
      <vt:lpstr>Roadmap Scope</vt:lpstr>
      <vt:lpstr>PowerPoint Presentation</vt:lpstr>
      <vt:lpstr>Milestone Schedule – Revised March 2020</vt:lpstr>
      <vt:lpstr>Building Electrification is Critical to Advancing  New York’s Goals of a Carbon-Neutral Economy</vt:lpstr>
      <vt:lpstr>10-year Roadmap outlining market-development milestones and public policy and investment options that will advance building electrification in New York State</vt:lpstr>
      <vt:lpstr>NYSERDA Existing Programs to Decarbonize Buildings   </vt:lpstr>
      <vt:lpstr>PowerPoint Presentation</vt:lpstr>
      <vt:lpstr>PowerPoint Presentation</vt:lpstr>
      <vt:lpstr>PowerPoint Presentation</vt:lpstr>
      <vt:lpstr>PowerPoint Presentation</vt:lpstr>
      <vt:lpstr>PowerPoint Presentation</vt:lpstr>
      <vt:lpstr>Then vs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Achievements of the Energiesprong Program </vt:lpstr>
      <vt:lpstr>PowerPoint Presentation</vt:lpstr>
      <vt:lpstr>PowerPoint Presentation</vt:lpstr>
      <vt:lpstr>Buildings of Excellence</vt:lpstr>
      <vt:lpstr>Buildings of Excellence  – What Kind of Projects? </vt:lpstr>
      <vt:lpstr>Mixed-use New Construction</vt:lpstr>
      <vt:lpstr>Net Zero Planning and Design - Urban</vt:lpstr>
      <vt:lpstr>Net Zero Planning and Design - Suburban</vt:lpstr>
      <vt:lpstr>PowerPoint Presentation</vt:lpstr>
      <vt:lpstr>APPENDIX Additional NYSERDA High Performance Buildings Programs </vt:lpstr>
      <vt:lpstr>Competitive Awards for New Construction</vt:lpstr>
      <vt:lpstr>Single-Family Homes New Construction</vt:lpstr>
      <vt:lpstr>Low-rise Residential New Construction </vt:lpstr>
      <vt:lpstr>Commercial New Construction</vt:lpstr>
      <vt:lpstr>Multifamily New Construction</vt:lpstr>
      <vt:lpstr>Existing Buildings: Commercial, Industrial, and Multifamily</vt:lpstr>
      <vt:lpstr>Existing Buildings: Commercial and Industrial </vt:lpstr>
      <vt:lpstr>Competitive Awards for Large Existing Buildings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Greg Hale, Senior Advisor for Energy Efficiency Markets</dc:title>
  <dc:creator>Moody, Kaitlin (NYSERDA)</dc:creator>
  <cp:lastModifiedBy>Hale, Greg (NYSERDA)</cp:lastModifiedBy>
  <cp:revision>64</cp:revision>
  <dcterms:created xsi:type="dcterms:W3CDTF">2020-04-14T02:42:52Z</dcterms:created>
  <dcterms:modified xsi:type="dcterms:W3CDTF">2020-04-20T00:23:50Z</dcterms:modified>
</cp:coreProperties>
</file>