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60" r:id="rId2"/>
    <p:sldId id="487" r:id="rId3"/>
    <p:sldId id="488" r:id="rId4"/>
    <p:sldId id="489" r:id="rId5"/>
    <p:sldId id="490" r:id="rId6"/>
    <p:sldId id="491" r:id="rId7"/>
    <p:sldId id="486" r:id="rId8"/>
    <p:sldId id="493" r:id="rId9"/>
    <p:sldId id="492" r:id="rId10"/>
    <p:sldId id="478" r:id="rId11"/>
    <p:sldId id="479" r:id="rId12"/>
    <p:sldId id="495" r:id="rId13"/>
    <p:sldId id="480" r:id="rId14"/>
    <p:sldId id="481" r:id="rId1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CAB7B2-335D-4242-B790-1526D8A21877}">
          <p14:sldIdLst>
            <p14:sldId id="360"/>
            <p14:sldId id="487"/>
            <p14:sldId id="488"/>
            <p14:sldId id="489"/>
            <p14:sldId id="490"/>
            <p14:sldId id="491"/>
            <p14:sldId id="486"/>
            <p14:sldId id="493"/>
            <p14:sldId id="492"/>
            <p14:sldId id="478"/>
            <p14:sldId id="479"/>
            <p14:sldId id="495"/>
            <p14:sldId id="480"/>
            <p14:sldId id="4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880260A-AB4F-48F3-92C7-A33B3E29C23B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5665124-5DA2-48BE-8534-A25F2EE45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7417-2DD3-4777-B3A8-A6DE1A033AF8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1C1-9DA6-456E-B342-E88525DCEF1D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7F5-0427-4C70-BAA9-F8EAAF4922F8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AF0E-E4F0-4ED4-9A9A-3AE10AC91C32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903-1BB9-4C7E-9506-049E1FCA5EE2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E2FD-9C3A-4892-AB86-C701CF415645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5DF-25F2-4502-8309-28ED2702B70D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E4F6-0FFF-45CA-8E38-FB6C81341456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BC22-AC04-4E30-8706-905990AADA1C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C119-AF30-490D-BF9D-9A7450F6B597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A8-D8CA-4729-89AA-810326CD28B1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A9E8-B716-4F21-A208-746C9071F3FA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EA5D-DB2D-4BE4-A642-A27C4C0D4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14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54987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 smtClean="0"/>
              <a:t>The Energy Sector and</a:t>
            </a:r>
          </a:p>
          <a:p>
            <a:pPr marL="0" indent="0" algn="ctr">
              <a:buNone/>
            </a:pPr>
            <a:r>
              <a:rPr lang="en-US" sz="3900" b="1" dirty="0" smtClean="0"/>
              <a:t>The </a:t>
            </a:r>
            <a:r>
              <a:rPr lang="en-US" sz="3900" b="1" dirty="0" smtClean="0"/>
              <a:t>New York Climate Leadership and Community Protection Act of 2019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Michael B. Gerrard</a:t>
            </a:r>
          </a:p>
          <a:p>
            <a:pPr marL="0" indent="0" algn="ctr">
              <a:buNone/>
            </a:pPr>
            <a:r>
              <a:rPr lang="en-US" sz="2800" dirty="0" smtClean="0"/>
              <a:t>Andrew Sabin Professor of Professional Practice</a:t>
            </a:r>
          </a:p>
          <a:p>
            <a:pPr marL="0" indent="0" algn="ctr">
              <a:buNone/>
            </a:pPr>
            <a:r>
              <a:rPr lang="en-US" sz="2800" dirty="0" smtClean="0"/>
              <a:t>Director, Sabin Center for  Climate Change Law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1"/>
            <a:ext cx="6251575" cy="121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1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York Climate Leadership and Community Protection Act of 2019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Reductions below 1990 greenhouse gas emission levels:</a:t>
            </a:r>
          </a:p>
          <a:p>
            <a:pPr marL="0" indent="0">
              <a:buNone/>
            </a:pPr>
            <a:r>
              <a:rPr lang="en-US" dirty="0" smtClean="0"/>
              <a:t>2015		8.5%</a:t>
            </a:r>
          </a:p>
          <a:p>
            <a:pPr marL="0" indent="0">
              <a:buNone/>
            </a:pPr>
            <a:r>
              <a:rPr lang="en-US" dirty="0" smtClean="0"/>
              <a:t>2030		40%</a:t>
            </a:r>
          </a:p>
          <a:p>
            <a:pPr marL="0" indent="0">
              <a:buNone/>
            </a:pPr>
            <a:r>
              <a:rPr lang="en-US" dirty="0" smtClean="0"/>
              <a:t>2050		85% (goal: 100% net)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Electric power demand to be met by:</a:t>
            </a:r>
          </a:p>
          <a:p>
            <a:pPr marL="514350" indent="-514350">
              <a:buAutoNum type="arabicPlain" startAt="2030"/>
            </a:pPr>
            <a:r>
              <a:rPr lang="en-US" dirty="0" smtClean="0"/>
              <a:t> 		70% from renewables</a:t>
            </a:r>
          </a:p>
          <a:p>
            <a:pPr marL="514350" indent="-514350">
              <a:buAutoNum type="arabicPlain" startAt="2040"/>
            </a:pPr>
            <a:r>
              <a:rPr lang="en-US" dirty="0" smtClean="0"/>
              <a:t> 		100% from “zero emissions”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Minimum requirements:</a:t>
            </a:r>
          </a:p>
          <a:p>
            <a:pPr marL="0" indent="0">
              <a:buNone/>
            </a:pPr>
            <a:r>
              <a:rPr lang="en-US" dirty="0" smtClean="0"/>
              <a:t>2025		Efficiency: 185 trillion BTU reduction below 			2025 forecast [3,809 trillion BTU]</a:t>
            </a:r>
          </a:p>
          <a:p>
            <a:pPr marL="514350" indent="-514350">
              <a:buAutoNum type="arabicPlain" startAt="2025"/>
            </a:pPr>
            <a:r>
              <a:rPr lang="en-US" dirty="0" smtClean="0"/>
              <a:t> 		6 GW distributed solar capacity [now: 1.5 GW]</a:t>
            </a:r>
          </a:p>
          <a:p>
            <a:pPr marL="0" indent="0">
              <a:buNone/>
            </a:pPr>
            <a:r>
              <a:rPr lang="en-US" dirty="0" smtClean="0"/>
              <a:t>2030		3 GW energy storage capacity [now: 0.039 GW]</a:t>
            </a:r>
          </a:p>
          <a:p>
            <a:pPr marL="514350" indent="-514350">
              <a:buAutoNum type="arabicPlain" startAt="2035"/>
            </a:pPr>
            <a:r>
              <a:rPr lang="en-US" dirty="0" smtClean="0"/>
              <a:t> 		9 GW offshore wind capacity [now: 0]</a:t>
            </a:r>
          </a:p>
          <a:p>
            <a:pPr marL="514350" indent="-514350">
              <a:buAutoNum type="arabicPlain" startAt="2035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lain" startAt="2030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Sources Meeting New York Electric Demand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2018</a:t>
            </a:r>
            <a:r>
              <a:rPr lang="en-US" dirty="0" smtClean="0"/>
              <a:t>  	</a:t>
            </a:r>
            <a:r>
              <a:rPr lang="en-US" sz="1900" dirty="0" smtClean="0"/>
              <a:t>(NYISO, Power Trends 2018 p. 23)</a:t>
            </a:r>
          </a:p>
          <a:p>
            <a:pPr marL="0" indent="0">
              <a:buNone/>
            </a:pPr>
            <a:r>
              <a:rPr lang="en-US" dirty="0" smtClean="0"/>
              <a:t>39%    Fossil</a:t>
            </a:r>
          </a:p>
          <a:p>
            <a:pPr marL="0" indent="0">
              <a:buNone/>
            </a:pPr>
            <a:r>
              <a:rPr lang="en-US" dirty="0" smtClean="0"/>
              <a:t>32%	Nuclear</a:t>
            </a:r>
          </a:p>
          <a:p>
            <a:pPr marL="0" indent="0">
              <a:buNone/>
            </a:pPr>
            <a:r>
              <a:rPr lang="en-US" dirty="0" smtClean="0"/>
              <a:t>23%	Hydro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6%	Non-hydro renewables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2030</a:t>
            </a:r>
            <a:r>
              <a:rPr lang="en-US" dirty="0" smtClean="0"/>
              <a:t> (New law):</a:t>
            </a:r>
          </a:p>
          <a:p>
            <a:pPr marL="0" indent="0">
              <a:buNone/>
            </a:pPr>
            <a:r>
              <a:rPr lang="en-US" dirty="0" smtClean="0"/>
              <a:t>70% renewables (2018: 23 + 6 = 29%)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2040</a:t>
            </a:r>
            <a:r>
              <a:rPr lang="en-US" dirty="0" smtClean="0"/>
              <a:t> (New law):</a:t>
            </a:r>
          </a:p>
          <a:p>
            <a:pPr marL="0" indent="0">
              <a:buNone/>
            </a:pPr>
            <a:r>
              <a:rPr lang="en-US" dirty="0" smtClean="0"/>
              <a:t>100% zero power sector emissions </a:t>
            </a:r>
            <a:r>
              <a:rPr lang="en-US" smtClean="0"/>
              <a:t>(2018: </a:t>
            </a:r>
            <a:r>
              <a:rPr lang="en-US" dirty="0" smtClean="0"/>
              <a:t>32 + 23 + 6 = 61%)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65338"/>
            <a:ext cx="9753607" cy="74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2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Challenges in Meeting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Nuclear will be almost gone</a:t>
            </a:r>
          </a:p>
          <a:p>
            <a:pPr marL="0" indent="0">
              <a:buNone/>
            </a:pPr>
            <a:r>
              <a:rPr lang="en-US" dirty="0" smtClean="0"/>
              <a:t>Trump administration weakening of CAFÉ standards</a:t>
            </a:r>
          </a:p>
          <a:p>
            <a:pPr marL="0" indent="0">
              <a:buNone/>
            </a:pPr>
            <a:r>
              <a:rPr lang="en-US" dirty="0" err="1" smtClean="0"/>
              <a:t>Phaseout</a:t>
            </a:r>
            <a:r>
              <a:rPr lang="en-US" dirty="0" smtClean="0"/>
              <a:t> of gasoline, diesel vehicles</a:t>
            </a:r>
          </a:p>
          <a:p>
            <a:pPr marL="0" indent="0">
              <a:buNone/>
            </a:pPr>
            <a:r>
              <a:rPr lang="en-US" dirty="0" smtClean="0"/>
              <a:t>Retrofit of existing buildings; NYC Local Law 97</a:t>
            </a:r>
          </a:p>
          <a:p>
            <a:pPr marL="0" indent="0">
              <a:buNone/>
            </a:pPr>
            <a:r>
              <a:rPr lang="en-US" dirty="0" smtClean="0"/>
              <a:t>Increased electricity demand from electrification of transport, space heating &amp; cooling</a:t>
            </a:r>
          </a:p>
          <a:p>
            <a:pPr marL="0" indent="0">
              <a:buNone/>
            </a:pPr>
            <a:r>
              <a:rPr lang="en-US" dirty="0" smtClean="0"/>
              <a:t>Retirement of virtually all natural gas generation</a:t>
            </a:r>
          </a:p>
          <a:p>
            <a:pPr marL="0" indent="0">
              <a:buNone/>
            </a:pPr>
            <a:r>
              <a:rPr lang="en-US" dirty="0" smtClean="0"/>
              <a:t>Massive buildout of solar and wind</a:t>
            </a:r>
          </a:p>
          <a:p>
            <a:pPr marL="0" indent="0">
              <a:buNone/>
            </a:pPr>
            <a:r>
              <a:rPr lang="en-US" dirty="0" smtClean="0"/>
              <a:t>Workforce</a:t>
            </a:r>
          </a:p>
          <a:p>
            <a:pPr marL="0" indent="0">
              <a:buNone/>
            </a:pPr>
            <a:r>
              <a:rPr lang="en-US" dirty="0" smtClean="0"/>
              <a:t>Intermittency of solar and wind</a:t>
            </a:r>
          </a:p>
          <a:p>
            <a:pPr marL="0" indent="0">
              <a:buNone/>
            </a:pPr>
            <a:r>
              <a:rPr lang="en-US" dirty="0" smtClean="0"/>
              <a:t>Transmission </a:t>
            </a:r>
          </a:p>
          <a:p>
            <a:pPr marL="0" indent="0">
              <a:buNone/>
            </a:pPr>
            <a:r>
              <a:rPr lang="en-US" dirty="0" smtClean="0"/>
              <a:t>Upstate grid already 88% zero emission; downstate, 27%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-3048000"/>
            <a:ext cx="14155318" cy="130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8" y="228600"/>
            <a:ext cx="8242635" cy="62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5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43490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864"/>
            <a:ext cx="5896038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8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3808" y="-2209800"/>
            <a:ext cx="13916717" cy="106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2133600"/>
            <a:ext cx="13559879" cy="104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8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2209800"/>
            <a:ext cx="13559879" cy="104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https://www.dec.ny.gov/images/administration_images/ghge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1" y="609600"/>
            <a:ext cx="9056919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A5D-DB2D-4BE4-A642-A27C4C0D400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Governor Cuomo Executes the Nation's Largest Offshore Wi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314" y="-759041"/>
            <a:ext cx="9559988" cy="7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143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York Climate Leadership and Community Protection Act of 2019</vt:lpstr>
      <vt:lpstr>Sources Meeting New York Electric Demand </vt:lpstr>
      <vt:lpstr>PowerPoint Presentation</vt:lpstr>
      <vt:lpstr>Major Challenges in Meeting Goals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Gerrard</dc:creator>
  <cp:lastModifiedBy>Michael Gerrard</cp:lastModifiedBy>
  <cp:revision>201</cp:revision>
  <cp:lastPrinted>2019-07-06T13:40:13Z</cp:lastPrinted>
  <dcterms:created xsi:type="dcterms:W3CDTF">2015-06-07T18:25:29Z</dcterms:created>
  <dcterms:modified xsi:type="dcterms:W3CDTF">2020-04-13T01:39:59Z</dcterms:modified>
</cp:coreProperties>
</file>