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handoutMasterIdLst>
    <p:handoutMasterId r:id="rId25"/>
  </p:handoutMasterIdLst>
  <p:sldIdLst>
    <p:sldId id="257" r:id="rId2"/>
    <p:sldId id="283" r:id="rId3"/>
    <p:sldId id="301" r:id="rId4"/>
    <p:sldId id="282" r:id="rId5"/>
    <p:sldId id="305" r:id="rId6"/>
    <p:sldId id="308" r:id="rId7"/>
    <p:sldId id="268" r:id="rId8"/>
    <p:sldId id="307" r:id="rId9"/>
    <p:sldId id="309" r:id="rId10"/>
    <p:sldId id="288" r:id="rId11"/>
    <p:sldId id="290" r:id="rId12"/>
    <p:sldId id="302" r:id="rId13"/>
    <p:sldId id="289" r:id="rId14"/>
    <p:sldId id="262" r:id="rId15"/>
    <p:sldId id="286" r:id="rId16"/>
    <p:sldId id="303" r:id="rId17"/>
    <p:sldId id="294" r:id="rId18"/>
    <p:sldId id="304" r:id="rId19"/>
    <p:sldId id="300" r:id="rId20"/>
    <p:sldId id="291" r:id="rId21"/>
    <p:sldId id="299" r:id="rId22"/>
    <p:sldId id="260" r:id="rId23"/>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660"/>
  </p:normalViewPr>
  <p:slideViewPr>
    <p:cSldViewPr snapToGrid="0">
      <p:cViewPr varScale="1">
        <p:scale>
          <a:sx n="60" d="100"/>
          <a:sy n="60" d="100"/>
        </p:scale>
        <p:origin x="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6332A716-56AD-42AC-8909-6DC41633FBE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A1F4572-3066-4935-A2A0-F6F9DA754FC9}">
      <dgm:prSet/>
      <dgm:spPr/>
      <dgm:t>
        <a:bodyPr/>
        <a:lstStyle/>
        <a:p>
          <a:r>
            <a:rPr lang="en-US"/>
            <a:t>The Green Amendment was passed by the State Senate and Assembly in April 2019.  </a:t>
          </a:r>
        </a:p>
      </dgm:t>
    </dgm:pt>
    <dgm:pt modelId="{27EF36BF-3E7D-4EA5-BA4D-BBD4DC3C0C9A}" type="parTrans" cxnId="{3C504288-183E-4C25-AE59-74A09A1E8F1F}">
      <dgm:prSet/>
      <dgm:spPr/>
      <dgm:t>
        <a:bodyPr/>
        <a:lstStyle/>
        <a:p>
          <a:endParaRPr lang="en-US"/>
        </a:p>
      </dgm:t>
    </dgm:pt>
    <dgm:pt modelId="{AFFBBEF7-A372-4F63-B70C-FEBEEC00ADD4}" type="sibTrans" cxnId="{3C504288-183E-4C25-AE59-74A09A1E8F1F}">
      <dgm:prSet/>
      <dgm:spPr/>
      <dgm:t>
        <a:bodyPr/>
        <a:lstStyle/>
        <a:p>
          <a:endParaRPr lang="en-US"/>
        </a:p>
      </dgm:t>
    </dgm:pt>
    <dgm:pt modelId="{7B58A666-1BEC-4344-A9DC-6B1BA55D41BE}">
      <dgm:prSet/>
      <dgm:spPr/>
      <dgm:t>
        <a:bodyPr/>
        <a:lstStyle/>
        <a:p>
          <a:r>
            <a:rPr lang="en-US"/>
            <a:t>Senators voted for passage 45 to 17, Assembly members voted for passage 110-34 </a:t>
          </a:r>
        </a:p>
      </dgm:t>
    </dgm:pt>
    <dgm:pt modelId="{EF7FC3C4-F7CA-4408-A50A-B59CE757B3C3}" type="parTrans" cxnId="{575C93DA-2A75-4B3A-802E-C2A41407F854}">
      <dgm:prSet/>
      <dgm:spPr/>
      <dgm:t>
        <a:bodyPr/>
        <a:lstStyle/>
        <a:p>
          <a:endParaRPr lang="en-US"/>
        </a:p>
      </dgm:t>
    </dgm:pt>
    <dgm:pt modelId="{B89A698C-AA0A-478A-A74C-FBB29C129856}" type="sibTrans" cxnId="{575C93DA-2A75-4B3A-802E-C2A41407F854}">
      <dgm:prSet/>
      <dgm:spPr/>
      <dgm:t>
        <a:bodyPr/>
        <a:lstStyle/>
        <a:p>
          <a:endParaRPr lang="en-US"/>
        </a:p>
      </dgm:t>
    </dgm:pt>
    <dgm:pt modelId="{DA9FCED4-733E-47B2-A9DB-9F21828DD2C9}">
      <dgm:prSet/>
      <dgm:spPr/>
      <dgm:t>
        <a:bodyPr/>
        <a:lstStyle/>
        <a:p>
          <a:r>
            <a:rPr lang="en-US"/>
            <a:t>The Green Amendment was passed by the State Senate and Assembly again in February 2021.</a:t>
          </a:r>
        </a:p>
      </dgm:t>
    </dgm:pt>
    <dgm:pt modelId="{C1B4B739-DBCA-44C5-9D64-660EC7CEA849}" type="parTrans" cxnId="{7C951B48-A683-41EF-82CE-8B77DC224712}">
      <dgm:prSet/>
      <dgm:spPr/>
      <dgm:t>
        <a:bodyPr/>
        <a:lstStyle/>
        <a:p>
          <a:endParaRPr lang="en-US"/>
        </a:p>
      </dgm:t>
    </dgm:pt>
    <dgm:pt modelId="{BAF046BB-E2D5-476C-9698-298AD103F5D3}" type="sibTrans" cxnId="{7C951B48-A683-41EF-82CE-8B77DC224712}">
      <dgm:prSet/>
      <dgm:spPr/>
      <dgm:t>
        <a:bodyPr/>
        <a:lstStyle/>
        <a:p>
          <a:endParaRPr lang="en-US"/>
        </a:p>
      </dgm:t>
    </dgm:pt>
    <dgm:pt modelId="{71F98F75-74E6-4D8B-B8F1-F192363AF8F5}">
      <dgm:prSet/>
      <dgm:spPr/>
      <dgm:t>
        <a:bodyPr/>
        <a:lstStyle/>
        <a:p>
          <a:r>
            <a:rPr lang="en-US"/>
            <a:t>Senators voted 48-14 for second passage, Assembly members voted 124-25 for second passage</a:t>
          </a:r>
        </a:p>
      </dgm:t>
    </dgm:pt>
    <dgm:pt modelId="{685387A2-7B9F-452D-9F11-5E92E437AB09}" type="parTrans" cxnId="{8C9FDFA6-E3F2-4B29-AA35-81BA1FA97EDE}">
      <dgm:prSet/>
      <dgm:spPr/>
      <dgm:t>
        <a:bodyPr/>
        <a:lstStyle/>
        <a:p>
          <a:endParaRPr lang="en-US"/>
        </a:p>
      </dgm:t>
    </dgm:pt>
    <dgm:pt modelId="{B7CD8C5E-1287-4FD0-8195-D28540B038B4}" type="sibTrans" cxnId="{8C9FDFA6-E3F2-4B29-AA35-81BA1FA97EDE}">
      <dgm:prSet/>
      <dgm:spPr/>
      <dgm:t>
        <a:bodyPr/>
        <a:lstStyle/>
        <a:p>
          <a:endParaRPr lang="en-US"/>
        </a:p>
      </dgm:t>
    </dgm:pt>
    <dgm:pt modelId="{8A785796-6773-40B6-9B90-CCDE748F0087}">
      <dgm:prSet/>
      <dgm:spPr/>
      <dgm:t>
        <a:bodyPr/>
        <a:lstStyle/>
        <a:p>
          <a:r>
            <a:rPr lang="en-US"/>
            <a:t>To be incorporated into the NYS Constitution, the Green Amendment must be adopted by voters.</a:t>
          </a:r>
        </a:p>
      </dgm:t>
    </dgm:pt>
    <dgm:pt modelId="{CA11E67D-801D-464E-9C7E-C4B349F345FB}" type="parTrans" cxnId="{2A6F4C2C-E56C-4A33-8ECC-F3960AC3EDEB}">
      <dgm:prSet/>
      <dgm:spPr/>
      <dgm:t>
        <a:bodyPr/>
        <a:lstStyle/>
        <a:p>
          <a:endParaRPr lang="en-US"/>
        </a:p>
      </dgm:t>
    </dgm:pt>
    <dgm:pt modelId="{F405A282-258B-4911-B45C-BB684EDB0704}" type="sibTrans" cxnId="{2A6F4C2C-E56C-4A33-8ECC-F3960AC3EDEB}">
      <dgm:prSet/>
      <dgm:spPr/>
      <dgm:t>
        <a:bodyPr/>
        <a:lstStyle/>
        <a:p>
          <a:endParaRPr lang="en-US"/>
        </a:p>
      </dgm:t>
    </dgm:pt>
    <dgm:pt modelId="{57A39991-2C04-47C0-BA44-E9035E5CC9FF}" type="pres">
      <dgm:prSet presAssocID="{6332A716-56AD-42AC-8909-6DC41633FBED}" presName="linear" presStyleCnt="0">
        <dgm:presLayoutVars>
          <dgm:animLvl val="lvl"/>
          <dgm:resizeHandles val="exact"/>
        </dgm:presLayoutVars>
      </dgm:prSet>
      <dgm:spPr/>
    </dgm:pt>
    <dgm:pt modelId="{650A3C14-442D-469C-9889-BAD4407E062E}" type="pres">
      <dgm:prSet presAssocID="{FA1F4572-3066-4935-A2A0-F6F9DA754FC9}" presName="parentText" presStyleLbl="node1" presStyleIdx="0" presStyleCnt="3">
        <dgm:presLayoutVars>
          <dgm:chMax val="0"/>
          <dgm:bulletEnabled val="1"/>
        </dgm:presLayoutVars>
      </dgm:prSet>
      <dgm:spPr/>
    </dgm:pt>
    <dgm:pt modelId="{7368110B-498C-4757-9308-E13EA63CE297}" type="pres">
      <dgm:prSet presAssocID="{FA1F4572-3066-4935-A2A0-F6F9DA754FC9}" presName="childText" presStyleLbl="revTx" presStyleIdx="0" presStyleCnt="2">
        <dgm:presLayoutVars>
          <dgm:bulletEnabled val="1"/>
        </dgm:presLayoutVars>
      </dgm:prSet>
      <dgm:spPr/>
    </dgm:pt>
    <dgm:pt modelId="{7B43021A-B8D7-4279-9233-9D57D1C52541}" type="pres">
      <dgm:prSet presAssocID="{DA9FCED4-733E-47B2-A9DB-9F21828DD2C9}" presName="parentText" presStyleLbl="node1" presStyleIdx="1" presStyleCnt="3">
        <dgm:presLayoutVars>
          <dgm:chMax val="0"/>
          <dgm:bulletEnabled val="1"/>
        </dgm:presLayoutVars>
      </dgm:prSet>
      <dgm:spPr/>
    </dgm:pt>
    <dgm:pt modelId="{48493B54-3E4E-4A59-99D7-BC4005C9F790}" type="pres">
      <dgm:prSet presAssocID="{DA9FCED4-733E-47B2-A9DB-9F21828DD2C9}" presName="childText" presStyleLbl="revTx" presStyleIdx="1" presStyleCnt="2">
        <dgm:presLayoutVars>
          <dgm:bulletEnabled val="1"/>
        </dgm:presLayoutVars>
      </dgm:prSet>
      <dgm:spPr/>
    </dgm:pt>
    <dgm:pt modelId="{EE12E6CF-6022-46CC-92CA-EDCB9DFA465C}" type="pres">
      <dgm:prSet presAssocID="{8A785796-6773-40B6-9B90-CCDE748F0087}" presName="parentText" presStyleLbl="node1" presStyleIdx="2" presStyleCnt="3">
        <dgm:presLayoutVars>
          <dgm:chMax val="0"/>
          <dgm:bulletEnabled val="1"/>
        </dgm:presLayoutVars>
      </dgm:prSet>
      <dgm:spPr/>
    </dgm:pt>
  </dgm:ptLst>
  <dgm:cxnLst>
    <dgm:cxn modelId="{2B9DE114-C52D-4C54-90EE-CC0310ABD444}" type="presOf" srcId="{7B58A666-1BEC-4344-A9DC-6B1BA55D41BE}" destId="{7368110B-498C-4757-9308-E13EA63CE297}" srcOrd="0" destOrd="0" presId="urn:microsoft.com/office/officeart/2005/8/layout/vList2"/>
    <dgm:cxn modelId="{AFA12D16-17F0-4C11-908A-2DC7244EE7BE}" type="presOf" srcId="{FA1F4572-3066-4935-A2A0-F6F9DA754FC9}" destId="{650A3C14-442D-469C-9889-BAD4407E062E}" srcOrd="0" destOrd="0" presId="urn:microsoft.com/office/officeart/2005/8/layout/vList2"/>
    <dgm:cxn modelId="{2A6F4C2C-E56C-4A33-8ECC-F3960AC3EDEB}" srcId="{6332A716-56AD-42AC-8909-6DC41633FBED}" destId="{8A785796-6773-40B6-9B90-CCDE748F0087}" srcOrd="2" destOrd="0" parTransId="{CA11E67D-801D-464E-9C7E-C4B349F345FB}" sibTransId="{F405A282-258B-4911-B45C-BB684EDB0704}"/>
    <dgm:cxn modelId="{7C951B48-A683-41EF-82CE-8B77DC224712}" srcId="{6332A716-56AD-42AC-8909-6DC41633FBED}" destId="{DA9FCED4-733E-47B2-A9DB-9F21828DD2C9}" srcOrd="1" destOrd="0" parTransId="{C1B4B739-DBCA-44C5-9D64-660EC7CEA849}" sibTransId="{BAF046BB-E2D5-476C-9698-298AD103F5D3}"/>
    <dgm:cxn modelId="{50068584-1FA4-4514-814F-415567AB45A7}" type="presOf" srcId="{8A785796-6773-40B6-9B90-CCDE748F0087}" destId="{EE12E6CF-6022-46CC-92CA-EDCB9DFA465C}" srcOrd="0" destOrd="0" presId="urn:microsoft.com/office/officeart/2005/8/layout/vList2"/>
    <dgm:cxn modelId="{3C504288-183E-4C25-AE59-74A09A1E8F1F}" srcId="{6332A716-56AD-42AC-8909-6DC41633FBED}" destId="{FA1F4572-3066-4935-A2A0-F6F9DA754FC9}" srcOrd="0" destOrd="0" parTransId="{27EF36BF-3E7D-4EA5-BA4D-BBD4DC3C0C9A}" sibTransId="{AFFBBEF7-A372-4F63-B70C-FEBEEC00ADD4}"/>
    <dgm:cxn modelId="{4C3C6299-5C8C-4C69-9B82-2F15171095F1}" type="presOf" srcId="{71F98F75-74E6-4D8B-B8F1-F192363AF8F5}" destId="{48493B54-3E4E-4A59-99D7-BC4005C9F790}" srcOrd="0" destOrd="0" presId="urn:microsoft.com/office/officeart/2005/8/layout/vList2"/>
    <dgm:cxn modelId="{E932C29E-CCB6-49E8-81BB-0B4391CC11A1}" type="presOf" srcId="{6332A716-56AD-42AC-8909-6DC41633FBED}" destId="{57A39991-2C04-47C0-BA44-E9035E5CC9FF}" srcOrd="0" destOrd="0" presId="urn:microsoft.com/office/officeart/2005/8/layout/vList2"/>
    <dgm:cxn modelId="{8C9FDFA6-E3F2-4B29-AA35-81BA1FA97EDE}" srcId="{DA9FCED4-733E-47B2-A9DB-9F21828DD2C9}" destId="{71F98F75-74E6-4D8B-B8F1-F192363AF8F5}" srcOrd="0" destOrd="0" parTransId="{685387A2-7B9F-452D-9F11-5E92E437AB09}" sibTransId="{B7CD8C5E-1287-4FD0-8195-D28540B038B4}"/>
    <dgm:cxn modelId="{091215C3-C6BD-4E3A-BA3D-DE028628F2E2}" type="presOf" srcId="{DA9FCED4-733E-47B2-A9DB-9F21828DD2C9}" destId="{7B43021A-B8D7-4279-9233-9D57D1C52541}" srcOrd="0" destOrd="0" presId="urn:microsoft.com/office/officeart/2005/8/layout/vList2"/>
    <dgm:cxn modelId="{575C93DA-2A75-4B3A-802E-C2A41407F854}" srcId="{FA1F4572-3066-4935-A2A0-F6F9DA754FC9}" destId="{7B58A666-1BEC-4344-A9DC-6B1BA55D41BE}" srcOrd="0" destOrd="0" parTransId="{EF7FC3C4-F7CA-4408-A50A-B59CE757B3C3}" sibTransId="{B89A698C-AA0A-478A-A74C-FBB29C129856}"/>
    <dgm:cxn modelId="{2055D287-EB07-43BB-BC84-A1E9507C97F2}" type="presParOf" srcId="{57A39991-2C04-47C0-BA44-E9035E5CC9FF}" destId="{650A3C14-442D-469C-9889-BAD4407E062E}" srcOrd="0" destOrd="0" presId="urn:microsoft.com/office/officeart/2005/8/layout/vList2"/>
    <dgm:cxn modelId="{CFBE7ACC-F779-455D-9354-38D02516A5FB}" type="presParOf" srcId="{57A39991-2C04-47C0-BA44-E9035E5CC9FF}" destId="{7368110B-498C-4757-9308-E13EA63CE297}" srcOrd="1" destOrd="0" presId="urn:microsoft.com/office/officeart/2005/8/layout/vList2"/>
    <dgm:cxn modelId="{93E97150-DD0A-4520-B306-434F7175670E}" type="presParOf" srcId="{57A39991-2C04-47C0-BA44-E9035E5CC9FF}" destId="{7B43021A-B8D7-4279-9233-9D57D1C52541}" srcOrd="2" destOrd="0" presId="urn:microsoft.com/office/officeart/2005/8/layout/vList2"/>
    <dgm:cxn modelId="{263E1C79-3419-4161-A881-C3C504D72386}" type="presParOf" srcId="{57A39991-2C04-47C0-BA44-E9035E5CC9FF}" destId="{48493B54-3E4E-4A59-99D7-BC4005C9F790}" srcOrd="3" destOrd="0" presId="urn:microsoft.com/office/officeart/2005/8/layout/vList2"/>
    <dgm:cxn modelId="{CFA7062B-5B5D-41BA-82B3-0C1C0F957738}" type="presParOf" srcId="{57A39991-2C04-47C0-BA44-E9035E5CC9FF}" destId="{EE12E6CF-6022-46CC-92CA-EDCB9DFA465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2C0FBD11-29C6-404E-BE13-16BE40620F2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CFAF382-00C9-4780-BC3A-3D31970CFA66}">
      <dgm:prSet/>
      <dgm:spPr/>
      <dgm:t>
        <a:bodyPr/>
        <a:lstStyle/>
        <a:p>
          <a:r>
            <a:rPr lang="en-US" dirty="0"/>
            <a:t>Support robust implementation of environmental statutes (In re Maui Electric Company).</a:t>
          </a:r>
        </a:p>
      </dgm:t>
    </dgm:pt>
    <dgm:pt modelId="{C0D84825-C65D-4342-B148-3057E8E718F4}" type="parTrans" cxnId="{5206D8C1-3D07-41CE-9FD8-58BC21062633}">
      <dgm:prSet/>
      <dgm:spPr/>
      <dgm:t>
        <a:bodyPr/>
        <a:lstStyle/>
        <a:p>
          <a:endParaRPr lang="en-US"/>
        </a:p>
      </dgm:t>
    </dgm:pt>
    <dgm:pt modelId="{51DD67C4-8E6B-4116-B7D1-49B290661FFC}" type="sibTrans" cxnId="{5206D8C1-3D07-41CE-9FD8-58BC21062633}">
      <dgm:prSet/>
      <dgm:spPr/>
      <dgm:t>
        <a:bodyPr/>
        <a:lstStyle/>
        <a:p>
          <a:endParaRPr lang="en-US"/>
        </a:p>
      </dgm:t>
    </dgm:pt>
    <dgm:pt modelId="{D9BE5B5C-85E8-4F6D-90E4-23F211E9464D}">
      <dgm:prSet/>
      <dgm:spPr/>
      <dgm:t>
        <a:bodyPr/>
        <a:lstStyle/>
        <a:p>
          <a:pPr>
            <a:buNone/>
          </a:pPr>
          <a:endParaRPr lang="en-US" dirty="0"/>
        </a:p>
      </dgm:t>
    </dgm:pt>
    <dgm:pt modelId="{00AFF14A-A511-41D7-A235-C95C6B7F6E5D}" type="parTrans" cxnId="{96B284AD-85F5-48F6-B072-341EAA94D6AC}">
      <dgm:prSet/>
      <dgm:spPr/>
      <dgm:t>
        <a:bodyPr/>
        <a:lstStyle/>
        <a:p>
          <a:endParaRPr lang="en-US"/>
        </a:p>
      </dgm:t>
    </dgm:pt>
    <dgm:pt modelId="{E9C0E47E-3B61-469D-894B-E89F3EAF9D30}" type="sibTrans" cxnId="{96B284AD-85F5-48F6-B072-341EAA94D6AC}">
      <dgm:prSet/>
      <dgm:spPr/>
      <dgm:t>
        <a:bodyPr/>
        <a:lstStyle/>
        <a:p>
          <a:endParaRPr lang="en-US"/>
        </a:p>
      </dgm:t>
    </dgm:pt>
    <dgm:pt modelId="{A4B0931E-75D8-45AD-934A-FA44D4FBA950}">
      <dgm:prSet/>
      <dgm:spPr/>
      <dgm:t>
        <a:bodyPr/>
        <a:lstStyle/>
        <a:p>
          <a:r>
            <a:rPr lang="en-US" dirty="0"/>
            <a:t>A circuit breaker that can prevent short-term exploitation with long-term environmental and health harm (Robinson Twp. v. Commonwealth).</a:t>
          </a:r>
        </a:p>
      </dgm:t>
    </dgm:pt>
    <dgm:pt modelId="{A3E5F932-81C8-4241-B4D5-28EE1D0E4AE9}" type="parTrans" cxnId="{8B53D77D-1C26-4329-A125-18B403091378}">
      <dgm:prSet/>
      <dgm:spPr/>
      <dgm:t>
        <a:bodyPr/>
        <a:lstStyle/>
        <a:p>
          <a:endParaRPr lang="en-US"/>
        </a:p>
      </dgm:t>
    </dgm:pt>
    <dgm:pt modelId="{BE24EB05-B2D4-4EB8-B1E8-5CD237D12D48}" type="sibTrans" cxnId="{8B53D77D-1C26-4329-A125-18B403091378}">
      <dgm:prSet/>
      <dgm:spPr/>
      <dgm:t>
        <a:bodyPr/>
        <a:lstStyle/>
        <a:p>
          <a:endParaRPr lang="en-US"/>
        </a:p>
      </dgm:t>
    </dgm:pt>
    <dgm:pt modelId="{E4A91195-B0CE-48DC-9C34-A55AAB6F6D2F}">
      <dgm:prSet/>
      <dgm:spPr/>
      <dgm:t>
        <a:bodyPr/>
        <a:lstStyle/>
        <a:p>
          <a:endParaRPr lang="en-US" dirty="0"/>
        </a:p>
      </dgm:t>
    </dgm:pt>
    <dgm:pt modelId="{E3ED2980-0E67-48F0-8E86-642EABE3967E}" type="parTrans" cxnId="{A516AAF5-856E-49B8-A33B-259404760CE1}">
      <dgm:prSet/>
      <dgm:spPr/>
      <dgm:t>
        <a:bodyPr/>
        <a:lstStyle/>
        <a:p>
          <a:endParaRPr lang="en-US"/>
        </a:p>
      </dgm:t>
    </dgm:pt>
    <dgm:pt modelId="{D76D97D0-1353-45E9-B5E3-413BDCEE4BAA}" type="sibTrans" cxnId="{A516AAF5-856E-49B8-A33B-259404760CE1}">
      <dgm:prSet/>
      <dgm:spPr/>
      <dgm:t>
        <a:bodyPr/>
        <a:lstStyle/>
        <a:p>
          <a:endParaRPr lang="en-US"/>
        </a:p>
      </dgm:t>
    </dgm:pt>
    <dgm:pt modelId="{73BDFDD2-6548-49D4-850F-D2E2F46617C0}">
      <dgm:prSet/>
      <dgm:spPr/>
      <dgm:t>
        <a:bodyPr/>
        <a:lstStyle/>
        <a:p>
          <a:r>
            <a:rPr lang="en-US" dirty="0"/>
            <a:t>Prevent irreversible environmental degradation resulting from public choice distortions (MEIC v. DEQ).</a:t>
          </a:r>
        </a:p>
      </dgm:t>
    </dgm:pt>
    <dgm:pt modelId="{AD99CE06-A062-49CE-8D0B-C4D661D3FCA1}" type="parTrans" cxnId="{14DC5CCC-A657-46E5-BF20-BF944316CE06}">
      <dgm:prSet/>
      <dgm:spPr/>
      <dgm:t>
        <a:bodyPr/>
        <a:lstStyle/>
        <a:p>
          <a:endParaRPr lang="en-US"/>
        </a:p>
      </dgm:t>
    </dgm:pt>
    <dgm:pt modelId="{2C6E1058-0C63-4F6A-AE77-E2D17F074A07}" type="sibTrans" cxnId="{14DC5CCC-A657-46E5-BF20-BF944316CE06}">
      <dgm:prSet/>
      <dgm:spPr/>
      <dgm:t>
        <a:bodyPr/>
        <a:lstStyle/>
        <a:p>
          <a:endParaRPr lang="en-US"/>
        </a:p>
      </dgm:t>
    </dgm:pt>
    <dgm:pt modelId="{EEED3272-3195-4A9A-BD88-42FD28ACDC28}">
      <dgm:prSet/>
      <dgm:spPr/>
      <dgm:t>
        <a:bodyPr/>
        <a:lstStyle/>
        <a:p>
          <a:endParaRPr lang="en-US" dirty="0"/>
        </a:p>
      </dgm:t>
    </dgm:pt>
    <dgm:pt modelId="{27B92C62-44A2-4F18-9AEF-3AF8A1C82483}" type="parTrans" cxnId="{FF47B650-BB18-4134-9AE9-32D838F50C3F}">
      <dgm:prSet/>
      <dgm:spPr/>
      <dgm:t>
        <a:bodyPr/>
        <a:lstStyle/>
        <a:p>
          <a:endParaRPr lang="en-US"/>
        </a:p>
      </dgm:t>
    </dgm:pt>
    <dgm:pt modelId="{D9DC9E60-22B4-472B-90B2-66AF4783BCA9}" type="sibTrans" cxnId="{FF47B650-BB18-4134-9AE9-32D838F50C3F}">
      <dgm:prSet/>
      <dgm:spPr/>
      <dgm:t>
        <a:bodyPr/>
        <a:lstStyle/>
        <a:p>
          <a:endParaRPr lang="en-US"/>
        </a:p>
      </dgm:t>
    </dgm:pt>
    <dgm:pt modelId="{07BF52F8-4D1A-4B96-BD8F-0794C0E312BA}">
      <dgm:prSet/>
      <dgm:spPr/>
      <dgm:t>
        <a:bodyPr/>
        <a:lstStyle/>
        <a:p>
          <a:r>
            <a:rPr lang="en-US" dirty="0"/>
            <a:t>Provide citizens with a tool to protect their health and environment when there are statutory/regulatory gaps.</a:t>
          </a:r>
        </a:p>
      </dgm:t>
    </dgm:pt>
    <dgm:pt modelId="{082965F5-2AD2-4A75-8F40-3301B0D21B46}" type="parTrans" cxnId="{918CCC3C-0A4A-41C1-9154-2DB65E4886EA}">
      <dgm:prSet/>
      <dgm:spPr/>
      <dgm:t>
        <a:bodyPr/>
        <a:lstStyle/>
        <a:p>
          <a:endParaRPr lang="en-US"/>
        </a:p>
      </dgm:t>
    </dgm:pt>
    <dgm:pt modelId="{D955E667-4F76-4BA5-9F9C-5D861A7BA699}" type="sibTrans" cxnId="{918CCC3C-0A4A-41C1-9154-2DB65E4886EA}">
      <dgm:prSet/>
      <dgm:spPr/>
      <dgm:t>
        <a:bodyPr/>
        <a:lstStyle/>
        <a:p>
          <a:endParaRPr lang="en-US"/>
        </a:p>
      </dgm:t>
    </dgm:pt>
    <dgm:pt modelId="{D8FFEA23-00F4-4F4C-818A-B7CA8B9678BE}">
      <dgm:prSet/>
      <dgm:spPr/>
      <dgm:t>
        <a:bodyPr/>
        <a:lstStyle/>
        <a:p>
          <a:endParaRPr lang="en-US" dirty="0"/>
        </a:p>
      </dgm:t>
    </dgm:pt>
    <dgm:pt modelId="{8586F015-0492-475F-91E0-F41184CABF34}" type="parTrans" cxnId="{E7B78AF0-6AEE-4A3D-8E0E-9463E7857117}">
      <dgm:prSet/>
      <dgm:spPr/>
      <dgm:t>
        <a:bodyPr/>
        <a:lstStyle/>
        <a:p>
          <a:endParaRPr lang="en-US"/>
        </a:p>
      </dgm:t>
    </dgm:pt>
    <dgm:pt modelId="{FA95F665-604E-4D0C-BC27-2B0488A06B15}" type="sibTrans" cxnId="{E7B78AF0-6AEE-4A3D-8E0E-9463E7857117}">
      <dgm:prSet/>
      <dgm:spPr/>
      <dgm:t>
        <a:bodyPr/>
        <a:lstStyle/>
        <a:p>
          <a:endParaRPr lang="en-US"/>
        </a:p>
      </dgm:t>
    </dgm:pt>
    <dgm:pt modelId="{B5685BD9-A124-421C-872F-72A31A49AFF4}" type="pres">
      <dgm:prSet presAssocID="{2C0FBD11-29C6-404E-BE13-16BE40620F27}" presName="linear" presStyleCnt="0">
        <dgm:presLayoutVars>
          <dgm:animLvl val="lvl"/>
          <dgm:resizeHandles val="exact"/>
        </dgm:presLayoutVars>
      </dgm:prSet>
      <dgm:spPr/>
    </dgm:pt>
    <dgm:pt modelId="{439F8032-4A9F-40A6-AD28-7B0B1D9F2C06}" type="pres">
      <dgm:prSet presAssocID="{9CFAF382-00C9-4780-BC3A-3D31970CFA66}" presName="parentText" presStyleLbl="node1" presStyleIdx="0" presStyleCnt="4">
        <dgm:presLayoutVars>
          <dgm:chMax val="0"/>
          <dgm:bulletEnabled val="1"/>
        </dgm:presLayoutVars>
      </dgm:prSet>
      <dgm:spPr/>
    </dgm:pt>
    <dgm:pt modelId="{3ADF2A62-0A52-480B-8026-18CFA302286C}" type="pres">
      <dgm:prSet presAssocID="{9CFAF382-00C9-4780-BC3A-3D31970CFA66}" presName="childText" presStyleLbl="revTx" presStyleIdx="0" presStyleCnt="4">
        <dgm:presLayoutVars>
          <dgm:bulletEnabled val="1"/>
        </dgm:presLayoutVars>
      </dgm:prSet>
      <dgm:spPr/>
    </dgm:pt>
    <dgm:pt modelId="{592E97BA-7625-40AE-85A6-8F9AB0F8539D}" type="pres">
      <dgm:prSet presAssocID="{A4B0931E-75D8-45AD-934A-FA44D4FBA950}" presName="parentText" presStyleLbl="node1" presStyleIdx="1" presStyleCnt="4">
        <dgm:presLayoutVars>
          <dgm:chMax val="0"/>
          <dgm:bulletEnabled val="1"/>
        </dgm:presLayoutVars>
      </dgm:prSet>
      <dgm:spPr/>
    </dgm:pt>
    <dgm:pt modelId="{7589EE58-D932-4A56-8E48-4E6313B9D0D7}" type="pres">
      <dgm:prSet presAssocID="{A4B0931E-75D8-45AD-934A-FA44D4FBA950}" presName="childText" presStyleLbl="revTx" presStyleIdx="1" presStyleCnt="4">
        <dgm:presLayoutVars>
          <dgm:bulletEnabled val="1"/>
        </dgm:presLayoutVars>
      </dgm:prSet>
      <dgm:spPr/>
    </dgm:pt>
    <dgm:pt modelId="{3364494D-53B8-4B3B-8BAA-D7AADE4184CE}" type="pres">
      <dgm:prSet presAssocID="{73BDFDD2-6548-49D4-850F-D2E2F46617C0}" presName="parentText" presStyleLbl="node1" presStyleIdx="2" presStyleCnt="4">
        <dgm:presLayoutVars>
          <dgm:chMax val="0"/>
          <dgm:bulletEnabled val="1"/>
        </dgm:presLayoutVars>
      </dgm:prSet>
      <dgm:spPr/>
    </dgm:pt>
    <dgm:pt modelId="{4EBC6EA1-07E1-4309-98C1-94E777D5688D}" type="pres">
      <dgm:prSet presAssocID="{73BDFDD2-6548-49D4-850F-D2E2F46617C0}" presName="childText" presStyleLbl="revTx" presStyleIdx="2" presStyleCnt="4">
        <dgm:presLayoutVars>
          <dgm:bulletEnabled val="1"/>
        </dgm:presLayoutVars>
      </dgm:prSet>
      <dgm:spPr/>
    </dgm:pt>
    <dgm:pt modelId="{F3E86BE7-81F7-4C84-B9B4-1CE63F756311}" type="pres">
      <dgm:prSet presAssocID="{07BF52F8-4D1A-4B96-BD8F-0794C0E312BA}" presName="parentText" presStyleLbl="node1" presStyleIdx="3" presStyleCnt="4">
        <dgm:presLayoutVars>
          <dgm:chMax val="0"/>
          <dgm:bulletEnabled val="1"/>
        </dgm:presLayoutVars>
      </dgm:prSet>
      <dgm:spPr/>
    </dgm:pt>
    <dgm:pt modelId="{84F87BD5-4B54-4E56-A38F-3518C7F3B538}" type="pres">
      <dgm:prSet presAssocID="{07BF52F8-4D1A-4B96-BD8F-0794C0E312BA}" presName="childText" presStyleLbl="revTx" presStyleIdx="3" presStyleCnt="4">
        <dgm:presLayoutVars>
          <dgm:bulletEnabled val="1"/>
        </dgm:presLayoutVars>
      </dgm:prSet>
      <dgm:spPr/>
    </dgm:pt>
  </dgm:ptLst>
  <dgm:cxnLst>
    <dgm:cxn modelId="{42A8A400-74C3-4945-8ADE-D0A635DBC312}" type="presOf" srcId="{07BF52F8-4D1A-4B96-BD8F-0794C0E312BA}" destId="{F3E86BE7-81F7-4C84-B9B4-1CE63F756311}" srcOrd="0" destOrd="0" presId="urn:microsoft.com/office/officeart/2005/8/layout/vList2"/>
    <dgm:cxn modelId="{58E28319-315B-4B74-B12C-0ABD9C2A3A7B}" type="presOf" srcId="{2C0FBD11-29C6-404E-BE13-16BE40620F27}" destId="{B5685BD9-A124-421C-872F-72A31A49AFF4}" srcOrd="0" destOrd="0" presId="urn:microsoft.com/office/officeart/2005/8/layout/vList2"/>
    <dgm:cxn modelId="{DF229127-4FC9-4E5B-8B47-73B87E4AD959}" type="presOf" srcId="{E4A91195-B0CE-48DC-9C34-A55AAB6F6D2F}" destId="{7589EE58-D932-4A56-8E48-4E6313B9D0D7}" srcOrd="0" destOrd="0" presId="urn:microsoft.com/office/officeart/2005/8/layout/vList2"/>
    <dgm:cxn modelId="{918CCC3C-0A4A-41C1-9154-2DB65E4886EA}" srcId="{2C0FBD11-29C6-404E-BE13-16BE40620F27}" destId="{07BF52F8-4D1A-4B96-BD8F-0794C0E312BA}" srcOrd="3" destOrd="0" parTransId="{082965F5-2AD2-4A75-8F40-3301B0D21B46}" sibTransId="{D955E667-4F76-4BA5-9F9C-5D861A7BA699}"/>
    <dgm:cxn modelId="{C46BAC5C-DC55-48A6-8B20-1AB95B55DB67}" type="presOf" srcId="{9CFAF382-00C9-4780-BC3A-3D31970CFA66}" destId="{439F8032-4A9F-40A6-AD28-7B0B1D9F2C06}" srcOrd="0" destOrd="0" presId="urn:microsoft.com/office/officeart/2005/8/layout/vList2"/>
    <dgm:cxn modelId="{FF47B650-BB18-4134-9AE9-32D838F50C3F}" srcId="{73BDFDD2-6548-49D4-850F-D2E2F46617C0}" destId="{EEED3272-3195-4A9A-BD88-42FD28ACDC28}" srcOrd="0" destOrd="0" parTransId="{27B92C62-44A2-4F18-9AEF-3AF8A1C82483}" sibTransId="{D9DC9E60-22B4-472B-90B2-66AF4783BCA9}"/>
    <dgm:cxn modelId="{261ABA75-E9B2-417E-9D29-796E8328FA8A}" type="presOf" srcId="{D8FFEA23-00F4-4F4C-818A-B7CA8B9678BE}" destId="{84F87BD5-4B54-4E56-A38F-3518C7F3B538}" srcOrd="0" destOrd="0" presId="urn:microsoft.com/office/officeart/2005/8/layout/vList2"/>
    <dgm:cxn modelId="{8B53D77D-1C26-4329-A125-18B403091378}" srcId="{2C0FBD11-29C6-404E-BE13-16BE40620F27}" destId="{A4B0931E-75D8-45AD-934A-FA44D4FBA950}" srcOrd="1" destOrd="0" parTransId="{A3E5F932-81C8-4241-B4D5-28EE1D0E4AE9}" sibTransId="{BE24EB05-B2D4-4EB8-B1E8-5CD237D12D48}"/>
    <dgm:cxn modelId="{5E38F086-59EF-4342-BCDA-0A0064FEBCF7}" type="presOf" srcId="{73BDFDD2-6548-49D4-850F-D2E2F46617C0}" destId="{3364494D-53B8-4B3B-8BAA-D7AADE4184CE}" srcOrd="0" destOrd="0" presId="urn:microsoft.com/office/officeart/2005/8/layout/vList2"/>
    <dgm:cxn modelId="{96B284AD-85F5-48F6-B072-341EAA94D6AC}" srcId="{9CFAF382-00C9-4780-BC3A-3D31970CFA66}" destId="{D9BE5B5C-85E8-4F6D-90E4-23F211E9464D}" srcOrd="0" destOrd="0" parTransId="{00AFF14A-A511-41D7-A235-C95C6B7F6E5D}" sibTransId="{E9C0E47E-3B61-469D-894B-E89F3EAF9D30}"/>
    <dgm:cxn modelId="{5206D8C1-3D07-41CE-9FD8-58BC21062633}" srcId="{2C0FBD11-29C6-404E-BE13-16BE40620F27}" destId="{9CFAF382-00C9-4780-BC3A-3D31970CFA66}" srcOrd="0" destOrd="0" parTransId="{C0D84825-C65D-4342-B148-3057E8E718F4}" sibTransId="{51DD67C4-8E6B-4116-B7D1-49B290661FFC}"/>
    <dgm:cxn modelId="{14DC5CCC-A657-46E5-BF20-BF944316CE06}" srcId="{2C0FBD11-29C6-404E-BE13-16BE40620F27}" destId="{73BDFDD2-6548-49D4-850F-D2E2F46617C0}" srcOrd="2" destOrd="0" parTransId="{AD99CE06-A062-49CE-8D0B-C4D661D3FCA1}" sibTransId="{2C6E1058-0C63-4F6A-AE77-E2D17F074A07}"/>
    <dgm:cxn modelId="{DD767EE4-1A01-46B6-ABDD-33707CD628C9}" type="presOf" srcId="{D9BE5B5C-85E8-4F6D-90E4-23F211E9464D}" destId="{3ADF2A62-0A52-480B-8026-18CFA302286C}" srcOrd="0" destOrd="0" presId="urn:microsoft.com/office/officeart/2005/8/layout/vList2"/>
    <dgm:cxn modelId="{F8C755E7-DA6E-44C7-8916-FF9C854B4C7F}" type="presOf" srcId="{A4B0931E-75D8-45AD-934A-FA44D4FBA950}" destId="{592E97BA-7625-40AE-85A6-8F9AB0F8539D}" srcOrd="0" destOrd="0" presId="urn:microsoft.com/office/officeart/2005/8/layout/vList2"/>
    <dgm:cxn modelId="{BB51B7EA-8788-45BF-9E8E-00194D475532}" type="presOf" srcId="{EEED3272-3195-4A9A-BD88-42FD28ACDC28}" destId="{4EBC6EA1-07E1-4309-98C1-94E777D5688D}" srcOrd="0" destOrd="0" presId="urn:microsoft.com/office/officeart/2005/8/layout/vList2"/>
    <dgm:cxn modelId="{E7B78AF0-6AEE-4A3D-8E0E-9463E7857117}" srcId="{07BF52F8-4D1A-4B96-BD8F-0794C0E312BA}" destId="{D8FFEA23-00F4-4F4C-818A-B7CA8B9678BE}" srcOrd="0" destOrd="0" parTransId="{8586F015-0492-475F-91E0-F41184CABF34}" sibTransId="{FA95F665-604E-4D0C-BC27-2B0488A06B15}"/>
    <dgm:cxn modelId="{A516AAF5-856E-49B8-A33B-259404760CE1}" srcId="{A4B0931E-75D8-45AD-934A-FA44D4FBA950}" destId="{E4A91195-B0CE-48DC-9C34-A55AAB6F6D2F}" srcOrd="0" destOrd="0" parTransId="{E3ED2980-0E67-48F0-8E86-642EABE3967E}" sibTransId="{D76D97D0-1353-45E9-B5E3-413BDCEE4BAA}"/>
    <dgm:cxn modelId="{801CE30C-2823-4DBE-8623-DD6F6FAAE9B7}" type="presParOf" srcId="{B5685BD9-A124-421C-872F-72A31A49AFF4}" destId="{439F8032-4A9F-40A6-AD28-7B0B1D9F2C06}" srcOrd="0" destOrd="0" presId="urn:microsoft.com/office/officeart/2005/8/layout/vList2"/>
    <dgm:cxn modelId="{24F94087-2865-4A60-B1DB-63C2DC070D3E}" type="presParOf" srcId="{B5685BD9-A124-421C-872F-72A31A49AFF4}" destId="{3ADF2A62-0A52-480B-8026-18CFA302286C}" srcOrd="1" destOrd="0" presId="urn:microsoft.com/office/officeart/2005/8/layout/vList2"/>
    <dgm:cxn modelId="{36A90DAF-C075-4167-BCED-0577556E7C8A}" type="presParOf" srcId="{B5685BD9-A124-421C-872F-72A31A49AFF4}" destId="{592E97BA-7625-40AE-85A6-8F9AB0F8539D}" srcOrd="2" destOrd="0" presId="urn:microsoft.com/office/officeart/2005/8/layout/vList2"/>
    <dgm:cxn modelId="{9D4EBC9A-BF65-41A0-9202-C195E4DD2A2F}" type="presParOf" srcId="{B5685BD9-A124-421C-872F-72A31A49AFF4}" destId="{7589EE58-D932-4A56-8E48-4E6313B9D0D7}" srcOrd="3" destOrd="0" presId="urn:microsoft.com/office/officeart/2005/8/layout/vList2"/>
    <dgm:cxn modelId="{12F05B2C-F416-4537-88F2-60BEC3E01DA3}" type="presParOf" srcId="{B5685BD9-A124-421C-872F-72A31A49AFF4}" destId="{3364494D-53B8-4B3B-8BAA-D7AADE4184CE}" srcOrd="4" destOrd="0" presId="urn:microsoft.com/office/officeart/2005/8/layout/vList2"/>
    <dgm:cxn modelId="{E0735EC4-84B9-44A9-94E8-4AB2AD0CBE71}" type="presParOf" srcId="{B5685BD9-A124-421C-872F-72A31A49AFF4}" destId="{4EBC6EA1-07E1-4309-98C1-94E777D5688D}" srcOrd="5" destOrd="0" presId="urn:microsoft.com/office/officeart/2005/8/layout/vList2"/>
    <dgm:cxn modelId="{60222FBD-23DD-4C01-872C-8C5ED8479A0F}" type="presParOf" srcId="{B5685BD9-A124-421C-872F-72A31A49AFF4}" destId="{F3E86BE7-81F7-4C84-B9B4-1CE63F756311}" srcOrd="6" destOrd="0" presId="urn:microsoft.com/office/officeart/2005/8/layout/vList2"/>
    <dgm:cxn modelId="{9F53AA0B-8221-4772-8E3C-4A2D2D6657CE}" type="presParOf" srcId="{B5685BD9-A124-421C-872F-72A31A49AFF4}" destId="{84F87BD5-4B54-4E56-A38F-3518C7F3B53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8C05A8F2-4A0D-4D8A-A260-F2A32D63D72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BBEAD17-666F-409F-AE6F-3C8538214E71}">
      <dgm:prSet/>
      <dgm:spPr/>
      <dgm:t>
        <a:bodyPr/>
        <a:lstStyle/>
        <a:p>
          <a:r>
            <a:rPr lang="en-US" dirty="0"/>
            <a:t>Comparing proposed NY language to that in other states</a:t>
          </a:r>
        </a:p>
      </dgm:t>
    </dgm:pt>
    <dgm:pt modelId="{EA9B89AE-DE60-406B-BA0D-CFF2D7D939A6}" type="parTrans" cxnId="{81C6A91C-3391-453A-8B8C-794E0D0CA2BB}">
      <dgm:prSet/>
      <dgm:spPr/>
      <dgm:t>
        <a:bodyPr/>
        <a:lstStyle/>
        <a:p>
          <a:endParaRPr lang="en-US"/>
        </a:p>
      </dgm:t>
    </dgm:pt>
    <dgm:pt modelId="{021A2563-6A03-49CE-94EC-7A6EFBB3EB38}" type="sibTrans" cxnId="{81C6A91C-3391-453A-8B8C-794E0D0CA2BB}">
      <dgm:prSet/>
      <dgm:spPr/>
      <dgm:t>
        <a:bodyPr/>
        <a:lstStyle/>
        <a:p>
          <a:endParaRPr lang="en-US"/>
        </a:p>
      </dgm:t>
    </dgm:pt>
    <dgm:pt modelId="{40B31CA9-38A5-460D-85C9-2F670CEF023E}">
      <dgm:prSet/>
      <dgm:spPr/>
      <dgm:t>
        <a:bodyPr/>
        <a:lstStyle/>
        <a:p>
          <a:r>
            <a:rPr lang="en-US" dirty="0"/>
            <a:t>Yes but…other constitutional provisions are narrow (Forever Wild) or have been held non-self-executing </a:t>
          </a:r>
        </a:p>
      </dgm:t>
    </dgm:pt>
    <dgm:pt modelId="{425E8B90-F194-48EF-8A23-1E0CB90F5355}" type="parTrans" cxnId="{3135D050-83FF-4FC5-9747-887553495BA4}">
      <dgm:prSet/>
      <dgm:spPr/>
      <dgm:t>
        <a:bodyPr/>
        <a:lstStyle/>
        <a:p>
          <a:endParaRPr lang="en-US"/>
        </a:p>
      </dgm:t>
    </dgm:pt>
    <dgm:pt modelId="{C5D874B4-DBDC-40AD-A4FB-771ECDF27A7E}" type="sibTrans" cxnId="{3135D050-83FF-4FC5-9747-887553495BA4}">
      <dgm:prSet/>
      <dgm:spPr/>
      <dgm:t>
        <a:bodyPr/>
        <a:lstStyle/>
        <a:p>
          <a:endParaRPr lang="en-US"/>
        </a:p>
      </dgm:t>
    </dgm:pt>
    <dgm:pt modelId="{3C4143BD-C8E7-43C5-B38D-89F067588D78}" type="pres">
      <dgm:prSet presAssocID="{8C05A8F2-4A0D-4D8A-A260-F2A32D63D72A}" presName="vert0" presStyleCnt="0">
        <dgm:presLayoutVars>
          <dgm:dir/>
          <dgm:animOne val="branch"/>
          <dgm:animLvl val="lvl"/>
        </dgm:presLayoutVars>
      </dgm:prSet>
      <dgm:spPr/>
    </dgm:pt>
    <dgm:pt modelId="{DEE03A28-1FE8-4D88-9EEB-1C55D0450CA5}" type="pres">
      <dgm:prSet presAssocID="{BBBEAD17-666F-409F-AE6F-3C8538214E71}" presName="thickLine" presStyleLbl="alignNode1" presStyleIdx="0" presStyleCnt="2"/>
      <dgm:spPr/>
    </dgm:pt>
    <dgm:pt modelId="{21D5A82B-F0BD-4017-9514-FA4E102FC73C}" type="pres">
      <dgm:prSet presAssocID="{BBBEAD17-666F-409F-AE6F-3C8538214E71}" presName="horz1" presStyleCnt="0"/>
      <dgm:spPr/>
    </dgm:pt>
    <dgm:pt modelId="{1230258C-162E-47F1-8993-D783EE669B2A}" type="pres">
      <dgm:prSet presAssocID="{BBBEAD17-666F-409F-AE6F-3C8538214E71}" presName="tx1" presStyleLbl="revTx" presStyleIdx="0" presStyleCnt="2"/>
      <dgm:spPr/>
    </dgm:pt>
    <dgm:pt modelId="{58FEECB7-28BB-463B-8232-0BF57C6C075E}" type="pres">
      <dgm:prSet presAssocID="{BBBEAD17-666F-409F-AE6F-3C8538214E71}" presName="vert1" presStyleCnt="0"/>
      <dgm:spPr/>
    </dgm:pt>
    <dgm:pt modelId="{0CC411ED-3EAB-4636-B56E-679580112073}" type="pres">
      <dgm:prSet presAssocID="{40B31CA9-38A5-460D-85C9-2F670CEF023E}" presName="thickLine" presStyleLbl="alignNode1" presStyleIdx="1" presStyleCnt="2"/>
      <dgm:spPr/>
    </dgm:pt>
    <dgm:pt modelId="{E3A9470C-2D68-4BDB-BD51-A7A0CADEF088}" type="pres">
      <dgm:prSet presAssocID="{40B31CA9-38A5-460D-85C9-2F670CEF023E}" presName="horz1" presStyleCnt="0"/>
      <dgm:spPr/>
    </dgm:pt>
    <dgm:pt modelId="{08E0AEA5-D353-4603-89BC-9B4844D969E8}" type="pres">
      <dgm:prSet presAssocID="{40B31CA9-38A5-460D-85C9-2F670CEF023E}" presName="tx1" presStyleLbl="revTx" presStyleIdx="1" presStyleCnt="2"/>
      <dgm:spPr/>
    </dgm:pt>
    <dgm:pt modelId="{A0685B43-D398-4923-844B-DA391D658A88}" type="pres">
      <dgm:prSet presAssocID="{40B31CA9-38A5-460D-85C9-2F670CEF023E}" presName="vert1" presStyleCnt="0"/>
      <dgm:spPr/>
    </dgm:pt>
  </dgm:ptLst>
  <dgm:cxnLst>
    <dgm:cxn modelId="{81C6A91C-3391-453A-8B8C-794E0D0CA2BB}" srcId="{8C05A8F2-4A0D-4D8A-A260-F2A32D63D72A}" destId="{BBBEAD17-666F-409F-AE6F-3C8538214E71}" srcOrd="0" destOrd="0" parTransId="{EA9B89AE-DE60-406B-BA0D-CFF2D7D939A6}" sibTransId="{021A2563-6A03-49CE-94EC-7A6EFBB3EB38}"/>
    <dgm:cxn modelId="{3135D050-83FF-4FC5-9747-887553495BA4}" srcId="{8C05A8F2-4A0D-4D8A-A260-F2A32D63D72A}" destId="{40B31CA9-38A5-460D-85C9-2F670CEF023E}" srcOrd="1" destOrd="0" parTransId="{425E8B90-F194-48EF-8A23-1E0CB90F5355}" sibTransId="{C5D874B4-DBDC-40AD-A4FB-771ECDF27A7E}"/>
    <dgm:cxn modelId="{3AF985BA-E43B-4BE1-BE6B-F4D4C203C896}" type="presOf" srcId="{40B31CA9-38A5-460D-85C9-2F670CEF023E}" destId="{08E0AEA5-D353-4603-89BC-9B4844D969E8}" srcOrd="0" destOrd="0" presId="urn:microsoft.com/office/officeart/2008/layout/LinedList"/>
    <dgm:cxn modelId="{A9C5E0F9-852F-45BE-9946-58805963ECA9}" type="presOf" srcId="{BBBEAD17-666F-409F-AE6F-3C8538214E71}" destId="{1230258C-162E-47F1-8993-D783EE669B2A}" srcOrd="0" destOrd="0" presId="urn:microsoft.com/office/officeart/2008/layout/LinedList"/>
    <dgm:cxn modelId="{D6242CFF-327E-44E0-8C3F-9077A8A086CB}" type="presOf" srcId="{8C05A8F2-4A0D-4D8A-A260-F2A32D63D72A}" destId="{3C4143BD-C8E7-43C5-B38D-89F067588D78}" srcOrd="0" destOrd="0" presId="urn:microsoft.com/office/officeart/2008/layout/LinedList"/>
    <dgm:cxn modelId="{CF9A5D66-12D3-4E62-AA89-6CE7F4BA57F1}" type="presParOf" srcId="{3C4143BD-C8E7-43C5-B38D-89F067588D78}" destId="{DEE03A28-1FE8-4D88-9EEB-1C55D0450CA5}" srcOrd="0" destOrd="0" presId="urn:microsoft.com/office/officeart/2008/layout/LinedList"/>
    <dgm:cxn modelId="{57796399-8666-4CAB-9705-37FAF43804A2}" type="presParOf" srcId="{3C4143BD-C8E7-43C5-B38D-89F067588D78}" destId="{21D5A82B-F0BD-4017-9514-FA4E102FC73C}" srcOrd="1" destOrd="0" presId="urn:microsoft.com/office/officeart/2008/layout/LinedList"/>
    <dgm:cxn modelId="{16D0B300-D80C-48DA-8BB3-8DDFC95C7145}" type="presParOf" srcId="{21D5A82B-F0BD-4017-9514-FA4E102FC73C}" destId="{1230258C-162E-47F1-8993-D783EE669B2A}" srcOrd="0" destOrd="0" presId="urn:microsoft.com/office/officeart/2008/layout/LinedList"/>
    <dgm:cxn modelId="{5A460F48-1DEA-4209-94AF-A4513C162543}" type="presParOf" srcId="{21D5A82B-F0BD-4017-9514-FA4E102FC73C}" destId="{58FEECB7-28BB-463B-8232-0BF57C6C075E}" srcOrd="1" destOrd="0" presId="urn:microsoft.com/office/officeart/2008/layout/LinedList"/>
    <dgm:cxn modelId="{EB518160-019E-49E9-A630-8842723F8BA6}" type="presParOf" srcId="{3C4143BD-C8E7-43C5-B38D-89F067588D78}" destId="{0CC411ED-3EAB-4636-B56E-679580112073}" srcOrd="2" destOrd="0" presId="urn:microsoft.com/office/officeart/2008/layout/LinedList"/>
    <dgm:cxn modelId="{5B418F60-5C2E-4D0D-A726-733E10309172}" type="presParOf" srcId="{3C4143BD-C8E7-43C5-B38D-89F067588D78}" destId="{E3A9470C-2D68-4BDB-BD51-A7A0CADEF088}" srcOrd="3" destOrd="0" presId="urn:microsoft.com/office/officeart/2008/layout/LinedList"/>
    <dgm:cxn modelId="{7BD64314-729F-4A9C-896D-A1B3DEE54E25}" type="presParOf" srcId="{E3A9470C-2D68-4BDB-BD51-A7A0CADEF088}" destId="{08E0AEA5-D353-4603-89BC-9B4844D969E8}" srcOrd="0" destOrd="0" presId="urn:microsoft.com/office/officeart/2008/layout/LinedList"/>
    <dgm:cxn modelId="{0BA1801D-92DD-4010-A4AD-6BA474D6879A}" type="presParOf" srcId="{E3A9470C-2D68-4BDB-BD51-A7A0CADEF088}" destId="{A0685B43-D398-4923-844B-DA391D658A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A3C14-442D-469C-9889-BAD4407E062E}">
      <dsp:nvSpPr>
        <dsp:cNvPr id="0" name=""/>
        <dsp:cNvSpPr/>
      </dsp:nvSpPr>
      <dsp:spPr>
        <a:xfrm>
          <a:off x="0" y="584265"/>
          <a:ext cx="6900512"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Green Amendment was passed by the State Senate and Assembly in April 2019.  </a:t>
          </a:r>
        </a:p>
      </dsp:txBody>
      <dsp:txXfrm>
        <a:off x="50489" y="634754"/>
        <a:ext cx="6799534" cy="933302"/>
      </dsp:txXfrm>
    </dsp:sp>
    <dsp:sp modelId="{7368110B-498C-4757-9308-E13EA63CE297}">
      <dsp:nvSpPr>
        <dsp:cNvPr id="0" name=""/>
        <dsp:cNvSpPr/>
      </dsp:nvSpPr>
      <dsp:spPr>
        <a:xfrm>
          <a:off x="0" y="1618545"/>
          <a:ext cx="6900512"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Senators voted for passage 45 to 17, Assembly members voted for passage 110-34 </a:t>
          </a:r>
        </a:p>
      </dsp:txBody>
      <dsp:txXfrm>
        <a:off x="0" y="1618545"/>
        <a:ext cx="6900512" cy="632385"/>
      </dsp:txXfrm>
    </dsp:sp>
    <dsp:sp modelId="{7B43021A-B8D7-4279-9233-9D57D1C52541}">
      <dsp:nvSpPr>
        <dsp:cNvPr id="0" name=""/>
        <dsp:cNvSpPr/>
      </dsp:nvSpPr>
      <dsp:spPr>
        <a:xfrm>
          <a:off x="0" y="2250930"/>
          <a:ext cx="6900512" cy="103428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Green Amendment was passed by the State Senate and Assembly again in February 2021.</a:t>
          </a:r>
        </a:p>
      </dsp:txBody>
      <dsp:txXfrm>
        <a:off x="50489" y="2301419"/>
        <a:ext cx="6799534" cy="933302"/>
      </dsp:txXfrm>
    </dsp:sp>
    <dsp:sp modelId="{48493B54-3E4E-4A59-99D7-BC4005C9F790}">
      <dsp:nvSpPr>
        <dsp:cNvPr id="0" name=""/>
        <dsp:cNvSpPr/>
      </dsp:nvSpPr>
      <dsp:spPr>
        <a:xfrm>
          <a:off x="0" y="3285210"/>
          <a:ext cx="6900512"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Senators voted 48-14 for second passage, Assembly members voted 124-25 for second passage</a:t>
          </a:r>
        </a:p>
      </dsp:txBody>
      <dsp:txXfrm>
        <a:off x="0" y="3285210"/>
        <a:ext cx="6900512" cy="632385"/>
      </dsp:txXfrm>
    </dsp:sp>
    <dsp:sp modelId="{EE12E6CF-6022-46CC-92CA-EDCB9DFA465C}">
      <dsp:nvSpPr>
        <dsp:cNvPr id="0" name=""/>
        <dsp:cNvSpPr/>
      </dsp:nvSpPr>
      <dsp:spPr>
        <a:xfrm>
          <a:off x="0" y="3917595"/>
          <a:ext cx="6900512" cy="10342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To be incorporated into the NYS Constitution, the Green Amendment must be adopted by voters.</a:t>
          </a:r>
        </a:p>
      </dsp:txBody>
      <dsp:txXfrm>
        <a:off x="50489" y="3968084"/>
        <a:ext cx="6799534"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F8032-4A9F-40A6-AD28-7B0B1D9F2C06}">
      <dsp:nvSpPr>
        <dsp:cNvPr id="0" name=""/>
        <dsp:cNvSpPr/>
      </dsp:nvSpPr>
      <dsp:spPr>
        <a:xfrm>
          <a:off x="0" y="407938"/>
          <a:ext cx="6620505" cy="67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Support robust implementation of environmental statutes (In re Maui Electric Company).</a:t>
          </a:r>
        </a:p>
      </dsp:txBody>
      <dsp:txXfrm>
        <a:off x="33012" y="440950"/>
        <a:ext cx="6554481" cy="610236"/>
      </dsp:txXfrm>
    </dsp:sp>
    <dsp:sp modelId="{3ADF2A62-0A52-480B-8026-18CFA302286C}">
      <dsp:nvSpPr>
        <dsp:cNvPr id="0" name=""/>
        <dsp:cNvSpPr/>
      </dsp:nvSpPr>
      <dsp:spPr>
        <a:xfrm>
          <a:off x="0" y="1084198"/>
          <a:ext cx="662050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201" tIns="21590" rIns="120904" bIns="21590" numCol="1" spcCol="1270" anchor="t" anchorCtr="0">
          <a:noAutofit/>
        </a:bodyPr>
        <a:lstStyle/>
        <a:p>
          <a:pPr marL="114300" lvl="1" indent="-114300" algn="l" defTabSz="577850">
            <a:lnSpc>
              <a:spcPct val="90000"/>
            </a:lnSpc>
            <a:spcBef>
              <a:spcPct val="0"/>
            </a:spcBef>
            <a:spcAft>
              <a:spcPct val="20000"/>
            </a:spcAft>
            <a:buNone/>
          </a:pPr>
          <a:endParaRPr lang="en-US" sz="1300" kern="1200" dirty="0"/>
        </a:p>
      </dsp:txBody>
      <dsp:txXfrm>
        <a:off x="0" y="1084198"/>
        <a:ext cx="6620505" cy="281520"/>
      </dsp:txXfrm>
    </dsp:sp>
    <dsp:sp modelId="{592E97BA-7625-40AE-85A6-8F9AB0F8539D}">
      <dsp:nvSpPr>
        <dsp:cNvPr id="0" name=""/>
        <dsp:cNvSpPr/>
      </dsp:nvSpPr>
      <dsp:spPr>
        <a:xfrm>
          <a:off x="0" y="1365718"/>
          <a:ext cx="6620505" cy="67626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 circuit breaker that can prevent short-term exploitation with long-term environmental and health harm (Robinson Twp. v. Commonwealth).</a:t>
          </a:r>
        </a:p>
      </dsp:txBody>
      <dsp:txXfrm>
        <a:off x="33012" y="1398730"/>
        <a:ext cx="6554481" cy="610236"/>
      </dsp:txXfrm>
    </dsp:sp>
    <dsp:sp modelId="{7589EE58-D932-4A56-8E48-4E6313B9D0D7}">
      <dsp:nvSpPr>
        <dsp:cNvPr id="0" name=""/>
        <dsp:cNvSpPr/>
      </dsp:nvSpPr>
      <dsp:spPr>
        <a:xfrm>
          <a:off x="0" y="2041978"/>
          <a:ext cx="662050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201"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2041978"/>
        <a:ext cx="6620505" cy="281520"/>
      </dsp:txXfrm>
    </dsp:sp>
    <dsp:sp modelId="{3364494D-53B8-4B3B-8BAA-D7AADE4184CE}">
      <dsp:nvSpPr>
        <dsp:cNvPr id="0" name=""/>
        <dsp:cNvSpPr/>
      </dsp:nvSpPr>
      <dsp:spPr>
        <a:xfrm>
          <a:off x="0" y="2323498"/>
          <a:ext cx="6620505" cy="67626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Prevent irreversible environmental degradation resulting from public choice distortions (MEIC v. DEQ).</a:t>
          </a:r>
        </a:p>
      </dsp:txBody>
      <dsp:txXfrm>
        <a:off x="33012" y="2356510"/>
        <a:ext cx="6554481" cy="610236"/>
      </dsp:txXfrm>
    </dsp:sp>
    <dsp:sp modelId="{4EBC6EA1-07E1-4309-98C1-94E777D5688D}">
      <dsp:nvSpPr>
        <dsp:cNvPr id="0" name=""/>
        <dsp:cNvSpPr/>
      </dsp:nvSpPr>
      <dsp:spPr>
        <a:xfrm>
          <a:off x="0" y="2999758"/>
          <a:ext cx="662050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201"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2999758"/>
        <a:ext cx="6620505" cy="281520"/>
      </dsp:txXfrm>
    </dsp:sp>
    <dsp:sp modelId="{F3E86BE7-81F7-4C84-B9B4-1CE63F756311}">
      <dsp:nvSpPr>
        <dsp:cNvPr id="0" name=""/>
        <dsp:cNvSpPr/>
      </dsp:nvSpPr>
      <dsp:spPr>
        <a:xfrm>
          <a:off x="0" y="3281278"/>
          <a:ext cx="6620505" cy="6762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Provide citizens with a tool to protect their health and environment when there are statutory/regulatory gaps.</a:t>
          </a:r>
        </a:p>
      </dsp:txBody>
      <dsp:txXfrm>
        <a:off x="33012" y="3314290"/>
        <a:ext cx="6554481" cy="610236"/>
      </dsp:txXfrm>
    </dsp:sp>
    <dsp:sp modelId="{84F87BD5-4B54-4E56-A38F-3518C7F3B538}">
      <dsp:nvSpPr>
        <dsp:cNvPr id="0" name=""/>
        <dsp:cNvSpPr/>
      </dsp:nvSpPr>
      <dsp:spPr>
        <a:xfrm>
          <a:off x="0" y="3957538"/>
          <a:ext cx="662050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201"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3957538"/>
        <a:ext cx="6620505" cy="281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03A28-1FE8-4D88-9EEB-1C55D0450CA5}">
      <dsp:nvSpPr>
        <dsp:cNvPr id="0" name=""/>
        <dsp:cNvSpPr/>
      </dsp:nvSpPr>
      <dsp:spPr>
        <a:xfrm>
          <a:off x="0" y="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0258C-162E-47F1-8993-D783EE669B2A}">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Comparing proposed NY language to that in other states</a:t>
          </a:r>
        </a:p>
      </dsp:txBody>
      <dsp:txXfrm>
        <a:off x="0" y="0"/>
        <a:ext cx="6492875" cy="2552700"/>
      </dsp:txXfrm>
    </dsp:sp>
    <dsp:sp modelId="{0CC411ED-3EAB-4636-B56E-679580112073}">
      <dsp:nvSpPr>
        <dsp:cNvPr id="0" name=""/>
        <dsp:cNvSpPr/>
      </dsp:nvSpPr>
      <dsp:spPr>
        <a:xfrm>
          <a:off x="0" y="2552700"/>
          <a:ext cx="64928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0AEA5-D353-4603-89BC-9B4844D969E8}">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Yes but…other constitutional provisions are narrow (Forever Wild) or have been held non-self-executing </a:t>
          </a:r>
        </a:p>
      </dsp:txBody>
      <dsp:txXfrm>
        <a:off x="0" y="2552700"/>
        <a:ext cx="6492875" cy="25527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0" tIns="46641" rIns="93280" bIns="46641"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0" tIns="46641" rIns="93280" bIns="46641" rtlCol="0"/>
          <a:lstStyle>
            <a:lvl1pPr algn="r">
              <a:defRPr sz="1200"/>
            </a:lvl1pPr>
          </a:lstStyle>
          <a:p>
            <a:fld id="{29C2E1ED-2590-41A1-BBE4-861B0572B562}" type="datetimeFigureOut">
              <a:rPr lang="en-US" smtClean="0"/>
              <a:t>10/22/2021</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0" tIns="46641" rIns="93280" bIns="46641"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0" tIns="46641" rIns="93280" bIns="46641" rtlCol="0" anchor="b"/>
          <a:lstStyle>
            <a:lvl1pPr algn="r">
              <a:defRPr sz="1200"/>
            </a:lvl1pPr>
          </a:lstStyle>
          <a:p>
            <a:fld id="{B4F38F26-2C2E-4439-A4B5-A439FEB8BF37}" type="slidenum">
              <a:rPr lang="en-US" smtClean="0"/>
              <a:t>‹#›</a:t>
            </a:fld>
            <a:endParaRPr lang="en-US"/>
          </a:p>
        </p:txBody>
      </p:sp>
    </p:spTree>
    <p:extLst>
      <p:ext uri="{BB962C8B-B14F-4D97-AF65-F5344CB8AC3E}">
        <p14:creationId xmlns:p14="http://schemas.microsoft.com/office/powerpoint/2010/main" val="2781081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0" tIns="46641" rIns="93280" bIns="46641"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0" tIns="46641" rIns="93280" bIns="46641" rtlCol="0"/>
          <a:lstStyle>
            <a:lvl1pPr algn="r">
              <a:defRPr sz="1200"/>
            </a:lvl1pPr>
          </a:lstStyle>
          <a:p>
            <a:fld id="{6EA97D60-86B2-4DCC-9CDB-4E9B6F6B806C}" type="datetimeFigureOut">
              <a:rPr lang="en-US" smtClean="0"/>
              <a:t>10/22/2021</a:t>
            </a:fld>
            <a:endParaRPr lang="en-US"/>
          </a:p>
        </p:txBody>
      </p:sp>
      <p:sp>
        <p:nvSpPr>
          <p:cNvPr id="4" name="Slide Image Placeholder 3"/>
          <p:cNvSpPr>
            <a:spLocks noGrp="1" noRot="1" noChangeAspect="1"/>
          </p:cNvSpPr>
          <p:nvPr>
            <p:ph type="sldImg" idx="2"/>
          </p:nvPr>
        </p:nvSpPr>
        <p:spPr>
          <a:xfrm>
            <a:off x="717550" y="1162050"/>
            <a:ext cx="5584825" cy="3141663"/>
          </a:xfrm>
          <a:prstGeom prst="rect">
            <a:avLst/>
          </a:prstGeom>
          <a:noFill/>
          <a:ln w="12700">
            <a:solidFill>
              <a:prstClr val="black"/>
            </a:solidFill>
          </a:ln>
        </p:spPr>
        <p:txBody>
          <a:bodyPr vert="horz" lIns="93280" tIns="46641" rIns="93280" bIns="46641"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0" tIns="46641" rIns="93280" bIns="466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0" tIns="46641" rIns="93280" bIns="46641"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0" tIns="46641" rIns="93280" bIns="46641" rtlCol="0" anchor="b"/>
          <a:lstStyle>
            <a:lvl1pPr algn="r">
              <a:defRPr sz="1200"/>
            </a:lvl1pPr>
          </a:lstStyle>
          <a:p>
            <a:fld id="{2C2928E6-6DB8-4D3F-8845-F55EDAC78402}" type="slidenum">
              <a:rPr lang="en-US" smtClean="0"/>
              <a:t>‹#›</a:t>
            </a:fld>
            <a:endParaRPr lang="en-US"/>
          </a:p>
        </p:txBody>
      </p:sp>
    </p:spTree>
    <p:extLst>
      <p:ext uri="{BB962C8B-B14F-4D97-AF65-F5344CB8AC3E}">
        <p14:creationId xmlns:p14="http://schemas.microsoft.com/office/powerpoint/2010/main" val="3416131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928E6-6DB8-4D3F-8845-F55EDAC78402}" type="slidenum">
              <a:rPr lang="en-US" smtClean="0"/>
              <a:t>1</a:t>
            </a:fld>
            <a:endParaRPr lang="en-US"/>
          </a:p>
        </p:txBody>
      </p:sp>
    </p:spTree>
    <p:extLst>
      <p:ext uri="{BB962C8B-B14F-4D97-AF65-F5344CB8AC3E}">
        <p14:creationId xmlns:p14="http://schemas.microsoft.com/office/powerpoint/2010/main" val="2534739467"/>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928E6-6DB8-4D3F-8845-F55EDAC78402}" type="slidenum">
              <a:rPr lang="en-US" smtClean="0"/>
              <a:t>22</a:t>
            </a:fld>
            <a:endParaRPr lang="en-US"/>
          </a:p>
        </p:txBody>
      </p:sp>
    </p:spTree>
    <p:extLst>
      <p:ext uri="{BB962C8B-B14F-4D97-AF65-F5344CB8AC3E}">
        <p14:creationId xmlns:p14="http://schemas.microsoft.com/office/powerpoint/2010/main" val="216124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1558B0-A645-470A-803D-F09E995F10BC}"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3559428425"/>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ECAC3-0DF9-477D-9699-709715E48A23}"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3779226659"/>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39E4A-F1DC-4692-8B44-2E80D1C3E921}"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2112782304"/>
      </p:ext>
    </p:extLst>
  </p:cSld>
  <p:clrMapOvr>
    <a:masterClrMapping/>
  </p:clrMapOvr>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2A0FD-D2AE-41C2-A018-7754DEBC7D67}"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219523133"/>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252528-B068-4B78-85B0-D73066CF9002}" type="datetime1">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3582707487"/>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22D12-AB12-41E8-8C38-0F18381BC81A}" type="datetime1">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1276882361"/>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56BB2-ED45-4AF0-B1DD-D82B7EC40DC0}" type="datetime1">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2913663460"/>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2DF45-D1E3-4A39-A67C-1FD73484568D}" type="datetime1">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647163878"/>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0FC8C-2A17-4F23-B842-98CE6B7F0D0B}" type="datetime1">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363620895"/>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B8C094-8851-4B70-A01A-CBB04E5D9892}" type="datetime1">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877618259"/>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9261C7-E7E0-4A53-BF6C-08D8C91B9F86}" type="datetime1">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71D89-066E-4D4E-B2AB-A37ABD0C073F}" type="slidenum">
              <a:rPr lang="en-US" smtClean="0"/>
              <a:t>‹#›</a:t>
            </a:fld>
            <a:endParaRPr lang="en-US"/>
          </a:p>
        </p:txBody>
      </p:sp>
    </p:spTree>
    <p:extLst>
      <p:ext uri="{BB962C8B-B14F-4D97-AF65-F5344CB8AC3E}">
        <p14:creationId xmlns:p14="http://schemas.microsoft.com/office/powerpoint/2010/main" val="220799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23DAC-3BFD-4EF4-9E75-3B27BDE8ADB9}" type="datetime1">
              <a:rPr lang="en-US" smtClean="0"/>
              <a:t>10/22/2021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71D89-066E-4D4E-B2AB-A37ABD0C073F}" type="slidenum">
              <a:rPr lang="en-US" smtClean="0"/>
              <a:t>‹#›</a:t>
            </a:fld>
            <a:endParaRPr lang="en-US"/>
          </a:p>
        </p:txBody>
      </p:sp>
    </p:spTree>
    <p:extLst>
      <p:ext uri="{BB962C8B-B14F-4D97-AF65-F5344CB8AC3E}">
        <p14:creationId xmlns:p14="http://schemas.microsoft.com/office/powerpoint/2010/main" val="1308706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Title 6" descr="" title=""/>
          <p:cNvSpPr>
            <a:spLocks noGrp="1"/>
          </p:cNvSpPr>
          <p:nvPr>
            <p:ph type="ctrTitle"/>
          </p:nvPr>
        </p:nvSpPr>
        <p:spPr>
          <a:xfrm>
            <a:off x="1524000" y="1122363"/>
            <a:ext cx="9144000" cy="2810508"/>
          </a:xfrm>
        </p:spPr>
        <p:txBody>
          <a:bodyPr>
            <a:normAutofit/>
          </a:bodyPr>
          <a:lstStyle/>
          <a:p>
            <a:r>
              <a:rPr lang="en-US" sz="4000" dirty="0">
                <a:solidFill>
                  <a:schemeClr val="accent6">
                    <a:lumMod val="75000"/>
                  </a:schemeClr>
                </a:solidFill>
              </a:rPr>
              <a:t>Evaluating the Adoption of a </a:t>
            </a:r>
            <a:br>
              <a:rPr lang="en-US" sz="4000" dirty="0">
                <a:solidFill>
                  <a:schemeClr val="accent6">
                    <a:lumMod val="75000"/>
                  </a:schemeClr>
                </a:solidFill>
              </a:rPr>
            </a:br>
            <a:r>
              <a:rPr lang="en-US" sz="4000" dirty="0">
                <a:solidFill>
                  <a:schemeClr val="accent6">
                    <a:lumMod val="75000"/>
                  </a:schemeClr>
                </a:solidFill>
              </a:rPr>
              <a:t>Green Amendment to the NYS Constitution</a:t>
            </a:r>
          </a:p>
        </p:txBody>
      </p:sp>
      <p:sp>
        <p:nvSpPr>
          <p:cNvPr id="3" name="Subtitle 2" descr="" title="">
            <a:extLst>
              <a:ext uri="{FF2B5EF4-FFF2-40B4-BE49-F238E27FC236}">
                <a16:creationId xmlns:a16="http://schemas.microsoft.com/office/drawing/2014/main" id="{B965395D-E071-4FA2-8685-F810B1F214A0}"/>
              </a:ext>
            </a:extLst>
          </p:cNvPr>
          <p:cNvSpPr>
            <a:spLocks noGrp="1"/>
          </p:cNvSpPr>
          <p:nvPr>
            <p:ph type="subTitle" idx="1"/>
          </p:nvPr>
        </p:nvSpPr>
        <p:spPr>
          <a:xfrm>
            <a:off x="1524000" y="3934460"/>
            <a:ext cx="9144000" cy="1801176"/>
          </a:xfrm>
        </p:spPr>
        <p:txBody>
          <a:bodyPr>
            <a:normAutofit/>
          </a:bodyPr>
          <a:lstStyle/>
          <a:p>
            <a:pPr algn="r"/>
            <a:r>
              <a:rPr lang="en-US" dirty="0"/>
              <a:t>Katrina Fischer Kuh</a:t>
            </a:r>
          </a:p>
          <a:p>
            <a:pPr algn="r"/>
            <a:r>
              <a:rPr lang="en-US" dirty="0" err="1"/>
              <a:t>Haub</a:t>
            </a:r>
            <a:r>
              <a:rPr lang="en-US" dirty="0"/>
              <a:t> Distinguished Professor of Environmental Law</a:t>
            </a:r>
          </a:p>
          <a:p>
            <a:pPr algn="r"/>
            <a:r>
              <a:rPr lang="en-US" dirty="0"/>
              <a:t>October 26, 2021</a:t>
            </a:r>
          </a:p>
        </p:txBody>
      </p:sp>
      <p:sp>
        <p:nvSpPr>
          <p:cNvPr id="5" name="Slide Number Placeholder 4" descr="" title=""/>
          <p:cNvSpPr>
            <a:spLocks noGrp="1"/>
          </p:cNvSpPr>
          <p:nvPr>
            <p:ph type="sldNum" sz="quarter" idx="12"/>
          </p:nvPr>
        </p:nvSpPr>
        <p:spPr/>
        <p:txBody>
          <a:bodyPr>
            <a:normAutofit/>
          </a:bodyPr>
          <a:lstStyle/>
          <a:p>
            <a:fld id="{C8371D89-066E-4D4E-B2AB-A37ABD0C073F}" type="slidenum">
              <a:rPr lang="en-US" smtClean="0"/>
              <a:t>1</a:t>
            </a:fld>
            <a:endParaRPr lang="en-US"/>
          </a:p>
        </p:txBody>
      </p:sp>
      <p:pic>
        <p:nvPicPr>
          <p:cNvPr id="2" name="Content Placeholder 1" descr="" title=""/>
          <p:cNvPicPr>
            <a:picLocks noGrp="1" noChangeAspect="1"/>
          </p:cNvPicPr>
          <p:nvPr>
            <p:ph idx="4294967295"/>
          </p:nvPr>
        </p:nvPicPr>
        <p:blipFill>
          <a:blip r:embed="rId3"/>
          <a:stretch>
            <a:fillRect/>
          </a:stretch>
        </p:blipFill>
        <p:spPr>
          <a:xfrm>
            <a:off x="0" y="5737225"/>
            <a:ext cx="2743200" cy="1238250"/>
          </a:xfrm>
          <a:prstGeom prst="rect">
            <a:avLst/>
          </a:prstGeom>
        </p:spPr>
      </p:pic>
      <p:cxnSp>
        <p:nvCxnSpPr>
          <p:cNvPr id="8" name="Straight Connector 7" descr="" title=""/>
          <p:cNvCxnSpPr/>
          <p:nvPr/>
        </p:nvCxnSpPr>
        <p:spPr>
          <a:xfrm flipV="1">
            <a:off x="0" y="1546860"/>
            <a:ext cx="12192000" cy="12700"/>
          </a:xfrm>
          <a:prstGeom prst="line">
            <a:avLst/>
          </a:prstGeom>
          <a:ln w="76200">
            <a:solidFill>
              <a:schemeClr val="accent5">
                <a:lumMod val="7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22117611"/>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B9922D2-F45E-48DB-B8A8-9C5222889B26}"/>
              </a:ext>
            </a:extLst>
          </p:cNvPr>
          <p:cNvSpPr>
            <a:spLocks noGrp="1"/>
          </p:cNvSpPr>
          <p:nvPr>
            <p:ph type="title"/>
          </p:nvPr>
        </p:nvSpPr>
        <p:spPr/>
        <p:txBody>
          <a:bodyPr/>
          <a:lstStyle/>
          <a:p>
            <a:r>
              <a:rPr lang="en-US" dirty="0"/>
              <a:t>Asthma alley, Bronx</a:t>
            </a:r>
            <a:br>
              <a:rPr lang="en-US" dirty="0"/>
            </a:br>
            <a:endParaRPr lang="en-US" dirty="0"/>
          </a:p>
        </p:txBody>
      </p:sp>
      <p:pic>
        <p:nvPicPr>
          <p:cNvPr id="6" name="Content Placeholder 5" descr="" title="">
            <a:extLst>
              <a:ext uri="{FF2B5EF4-FFF2-40B4-BE49-F238E27FC236}">
                <a16:creationId xmlns:a16="http://schemas.microsoft.com/office/drawing/2014/main" id="{B86FBEB0-77E4-4A6F-AC45-39141BE6FE71}"/>
              </a:ext>
            </a:extLst>
          </p:cNvPr>
          <p:cNvPicPr>
            <a:picLocks noGrp="1" noChangeAspect="1"/>
          </p:cNvPicPr>
          <p:nvPr>
            <p:ph idx="1"/>
          </p:nvPr>
        </p:nvPicPr>
        <p:blipFill>
          <a:blip r:embed="rId2"/>
          <a:stretch>
            <a:fillRect/>
          </a:stretch>
        </p:blipFill>
        <p:spPr>
          <a:xfrm>
            <a:off x="547654" y="1643062"/>
            <a:ext cx="4372042" cy="4895850"/>
          </a:xfrm>
          <a:prstGeom prst="rect">
            <a:avLst/>
          </a:prstGeom>
        </p:spPr>
      </p:pic>
      <p:sp>
        <p:nvSpPr>
          <p:cNvPr id="4" name="Slide Number Placeholder 3" descr="" title="">
            <a:extLst>
              <a:ext uri="{FF2B5EF4-FFF2-40B4-BE49-F238E27FC236}">
                <a16:creationId xmlns:a16="http://schemas.microsoft.com/office/drawing/2014/main" id="{42D90FEC-2DAA-4709-A205-AE4FC5AE107B}"/>
              </a:ext>
            </a:extLst>
          </p:cNvPr>
          <p:cNvSpPr>
            <a:spLocks noGrp="1"/>
          </p:cNvSpPr>
          <p:nvPr>
            <p:ph type="sldNum" sz="quarter" idx="12"/>
          </p:nvPr>
        </p:nvSpPr>
        <p:spPr/>
        <p:txBody>
          <a:bodyPr/>
          <a:lstStyle/>
          <a:p>
            <a:fld id="{C8371D89-066E-4D4E-B2AB-A37ABD0C073F}" type="slidenum">
              <a:rPr lang="en-US" smtClean="0"/>
              <a:t>10</a:t>
            </a:fld>
            <a:endParaRPr lang="en-US"/>
          </a:p>
        </p:txBody>
      </p:sp>
      <p:pic>
        <p:nvPicPr>
          <p:cNvPr id="5" name="Picture 4" descr="" title="">
            <a:extLst>
              <a:ext uri="{FF2B5EF4-FFF2-40B4-BE49-F238E27FC236}">
                <a16:creationId xmlns:a16="http://schemas.microsoft.com/office/drawing/2014/main" id="{EEC001C5-B978-4DEC-84C4-8A5FB67596A9}"/>
              </a:ext>
            </a:extLst>
          </p:cNvPr>
          <p:cNvPicPr>
            <a:picLocks noChangeAspect="1"/>
          </p:cNvPicPr>
          <p:nvPr/>
        </p:nvPicPr>
        <p:blipFill>
          <a:blip r:embed="rId3"/>
          <a:stretch>
            <a:fillRect/>
          </a:stretch>
        </p:blipFill>
        <p:spPr>
          <a:xfrm>
            <a:off x="6531935" y="0"/>
            <a:ext cx="5277346" cy="6858000"/>
          </a:xfrm>
          <a:prstGeom prst="rect">
            <a:avLst/>
          </a:prstGeom>
        </p:spPr>
      </p:pic>
    </p:spTree>
    <p:extLst>
      <p:ext uri="{BB962C8B-B14F-4D97-AF65-F5344CB8AC3E}">
        <p14:creationId xmlns:p14="http://schemas.microsoft.com/office/powerpoint/2010/main" val="885169123"/>
      </p:ext>
    </p:extLst>
  </p:cSld>
  <p:clrMapOvr>
    <a:masterClrMapping/>
  </p:clrMapOvr>
</p:sld>
</file>

<file path=ppt/slides/slide1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0A76669-B44E-4C92-BFEC-E91A1FB11372}"/>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dirty="0"/>
              <a:t>Emerging contaminants </a:t>
            </a:r>
          </a:p>
        </p:txBody>
      </p:sp>
      <p:sp>
        <p:nvSpPr>
          <p:cNvPr id="4" name="Text Placeholder 3" descr="" title="">
            <a:extLst>
              <a:ext uri="{FF2B5EF4-FFF2-40B4-BE49-F238E27FC236}">
                <a16:creationId xmlns:a16="http://schemas.microsoft.com/office/drawing/2014/main" id="{2CD82EFB-C576-48A6-9C44-845F193EE85A}"/>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indent="-228600">
              <a:buFont typeface="Arial" panose="020B0604020202020204" pitchFamily="34" charset="0"/>
              <a:buChar char="•"/>
            </a:pPr>
            <a:r>
              <a:rPr lang="en-US" sz="2800" dirty="0"/>
              <a:t>Imagine the counterfactual inquiry—possibilities for a constitutional environmental right to prevent or limit contamination or encourage prompt assessment.</a:t>
            </a:r>
          </a:p>
        </p:txBody>
      </p:sp>
      <p:cxnSp>
        <p:nvCxnSpPr>
          <p:cNvPr id="11" name="Straight Connector 10" descr="" title="">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EB5DF"/>
            </a:solidFill>
          </a:ln>
        </p:spPr>
        <p:style>
          <a:lnRef idx="1">
            <a:schemeClr val="accent1"/>
          </a:lnRef>
          <a:fillRef idx="0">
            <a:schemeClr val="accent1"/>
          </a:fillRef>
          <a:effectRef idx="0">
            <a:schemeClr val="accent1"/>
          </a:effectRef>
          <a:fontRef idx="minor">
            <a:schemeClr val="tx1"/>
          </a:fontRef>
        </p:style>
      </p:cxnSp>
      <p:sp>
        <p:nvSpPr>
          <p:cNvPr id="5" name="Slide Number Placeholder 4" descr="" title="">
            <a:extLst>
              <a:ext uri="{FF2B5EF4-FFF2-40B4-BE49-F238E27FC236}">
                <a16:creationId xmlns:a16="http://schemas.microsoft.com/office/drawing/2014/main" id="{B7509A60-68EF-4AB8-86F4-7F3E236AEBB7}"/>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C8371D89-066E-4D4E-B2AB-A37ABD0C073F}" type="slidenum">
              <a:rPr lang="en-US" smtClean="0">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pic>
        <p:nvPicPr>
          <p:cNvPr id="9" name="Picture 8" descr="" title="">
            <a:extLst>
              <a:ext uri="{FF2B5EF4-FFF2-40B4-BE49-F238E27FC236}">
                <a16:creationId xmlns:a16="http://schemas.microsoft.com/office/drawing/2014/main" id="{A24F9FB4-3EE9-4DDB-91A9-02A53A441190}"/>
              </a:ext>
            </a:extLst>
          </p:cNvPr>
          <p:cNvPicPr>
            <a:picLocks noChangeAspect="1"/>
          </p:cNvPicPr>
          <p:nvPr/>
        </p:nvPicPr>
        <p:blipFill>
          <a:blip r:embed="rId2"/>
          <a:stretch>
            <a:fillRect/>
          </a:stretch>
        </p:blipFill>
        <p:spPr>
          <a:xfrm>
            <a:off x="0" y="0"/>
            <a:ext cx="4544928" cy="6858000"/>
          </a:xfrm>
          <a:prstGeom prst="rect">
            <a:avLst/>
          </a:prstGeom>
        </p:spPr>
      </p:pic>
      <p:pic>
        <p:nvPicPr>
          <p:cNvPr id="10" name="Content Placeholder 3" descr="" title="">
            <a:extLst>
              <a:ext uri="{FF2B5EF4-FFF2-40B4-BE49-F238E27FC236}">
                <a16:creationId xmlns:a16="http://schemas.microsoft.com/office/drawing/2014/main" id="{12AA6615-DF3A-408E-9760-5EA56CBE46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91312" y="4804026"/>
            <a:ext cx="2619375" cy="1743075"/>
          </a:xfrm>
        </p:spPr>
      </p:pic>
    </p:spTree>
    <p:extLst>
      <p:ext uri="{BB962C8B-B14F-4D97-AF65-F5344CB8AC3E}">
        <p14:creationId xmlns:p14="http://schemas.microsoft.com/office/powerpoint/2010/main" val="2408524224"/>
      </p:ext>
    </p:extLst>
  </p:cSld>
  <p:clrMapOvr>
    <a:masterClrMapping/>
  </p:clrMapOvr>
</p:sld>
</file>

<file path=ppt/slides/slide12.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10" name="Freeform: Shape 9" descr="" title="">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descr="" title="">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descr="" title="">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descr="" title="">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descr="" title="">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descr="" title="">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descr="" title="">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descr="" title="">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descr="" title="">
            <a:extLst>
              <a:ext uri="{FF2B5EF4-FFF2-40B4-BE49-F238E27FC236}">
                <a16:creationId xmlns:a16="http://schemas.microsoft.com/office/drawing/2014/main" id="{123E4597-1FE2-4668-B157-868FEC1C2E96}"/>
              </a:ext>
            </a:extLst>
          </p:cNvPr>
          <p:cNvSpPr>
            <a:spLocks noGrp="1"/>
          </p:cNvSpPr>
          <p:nvPr>
            <p:ph type="title"/>
          </p:nvPr>
        </p:nvSpPr>
        <p:spPr>
          <a:xfrm>
            <a:off x="535020" y="685800"/>
            <a:ext cx="2780271" cy="5105400"/>
          </a:xfrm>
        </p:spPr>
        <p:txBody>
          <a:bodyPr>
            <a:normAutofit/>
          </a:bodyPr>
          <a:lstStyle/>
          <a:p>
            <a:r>
              <a:rPr lang="en-US" sz="2500" i="1" dirty="0">
                <a:solidFill>
                  <a:srgbClr val="FFFFFF"/>
                </a:solidFill>
              </a:rPr>
              <a:t>Is the text of NY’s Green Amendment too simple?  What is “clean air and water, and a healthful environment”?</a:t>
            </a:r>
            <a:br>
              <a:rPr lang="en-US" sz="2500" i="1" dirty="0">
                <a:solidFill>
                  <a:srgbClr val="FFFFFF"/>
                </a:solidFill>
              </a:rPr>
            </a:br>
            <a:br>
              <a:rPr lang="en-US" sz="2500" i="1" dirty="0">
                <a:solidFill>
                  <a:srgbClr val="FFFFFF"/>
                </a:solidFill>
              </a:rPr>
            </a:br>
            <a:r>
              <a:rPr lang="en-US" sz="2500" i="1" dirty="0">
                <a:solidFill>
                  <a:srgbClr val="FFFFFF"/>
                </a:solidFill>
              </a:rPr>
              <a:t>And doesn’t NY’s constitution already provide for environmental protection?</a:t>
            </a:r>
          </a:p>
        </p:txBody>
      </p:sp>
      <p:sp>
        <p:nvSpPr>
          <p:cNvPr id="4" name="Slide Number Placeholder 3" descr="" title="">
            <a:extLst>
              <a:ext uri="{FF2B5EF4-FFF2-40B4-BE49-F238E27FC236}">
                <a16:creationId xmlns:a16="http://schemas.microsoft.com/office/drawing/2014/main" id="{27C13EAA-27B5-45B8-A987-70ED8D774D83}"/>
              </a:ext>
            </a:extLst>
          </p:cNvPr>
          <p:cNvSpPr>
            <a:spLocks noGrp="1"/>
          </p:cNvSpPr>
          <p:nvPr>
            <p:ph type="sldNum" sz="quarter" idx="12"/>
          </p:nvPr>
        </p:nvSpPr>
        <p:spPr>
          <a:xfrm>
            <a:off x="10265568" y="6309360"/>
            <a:ext cx="1088231" cy="365125"/>
          </a:xfrm>
        </p:spPr>
        <p:txBody>
          <a:bodyPr>
            <a:normAutofit/>
          </a:bodyPr>
          <a:lstStyle/>
          <a:p>
            <a:pPr>
              <a:spcAft>
                <a:spcPts val="600"/>
              </a:spcAft>
            </a:pPr>
            <a:fld id="{C8371D89-066E-4D4E-B2AB-A37ABD0C073F}" type="slidenum">
              <a:rPr lang="en-US">
                <a:solidFill>
                  <a:prstClr val="black">
                    <a:tint val="75000"/>
                  </a:prstClr>
                </a:solidFill>
              </a:rPr>
              <a:pPr>
                <a:spcAft>
                  <a:spcPts val="600"/>
                </a:spcAft>
              </a:pPr>
              <a:t>12</a:t>
            </a:fld>
            <a:endParaRPr lang="en-US">
              <a:solidFill>
                <a:prstClr val="black">
                  <a:tint val="75000"/>
                </a:prstClr>
              </a:solidFill>
            </a:endParaRPr>
          </a:p>
        </p:txBody>
      </p:sp>
      <p:graphicFrame>
        <p:nvGraphicFramePr>
          <p:cNvPr id="6" name="Content Placeholder 2" descr="" title="">
            <a:extLst>
              <a:ext uri="{FF2B5EF4-FFF2-40B4-BE49-F238E27FC236}">
                <a16:creationId xmlns:a16="http://schemas.microsoft.com/office/drawing/2014/main" id="{C36CD514-1D02-40F9-BA16-6AFD7B56DD08}"/>
              </a:ext>
            </a:extLst>
          </p:cNvPr>
          <p:cNvGraphicFramePr>
            <a:graphicFrameLocks noGrp="1"/>
          </p:cNvGraphicFramePr>
          <p:nvPr>
            <p:ph idx="1"/>
            <p:extLst>
              <p:ext uri="{D42A27DB-BD31-4B8C-83A1-F6EECF244321}">
                <p14:modId xmlns:p14="http://schemas.microsoft.com/office/powerpoint/2010/main" val="189085966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423391"/>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8325885-A9E5-4AD4-AC4C-D5D052926D3D}"/>
              </a:ext>
            </a:extLst>
          </p:cNvPr>
          <p:cNvSpPr>
            <a:spLocks noGrp="1"/>
          </p:cNvSpPr>
          <p:nvPr>
            <p:ph type="title"/>
          </p:nvPr>
        </p:nvSpPr>
        <p:spPr/>
        <p:txBody>
          <a:bodyPr/>
          <a:lstStyle/>
          <a:p>
            <a:r>
              <a:rPr lang="en-US" dirty="0">
                <a:solidFill>
                  <a:schemeClr val="accent6">
                    <a:lumMod val="75000"/>
                  </a:schemeClr>
                </a:solidFill>
              </a:rPr>
              <a:t>PA Const., Art. I, Section 27</a:t>
            </a:r>
          </a:p>
        </p:txBody>
      </p:sp>
      <p:sp>
        <p:nvSpPr>
          <p:cNvPr id="3" name="Content Placeholder 2" descr="" title="">
            <a:extLst>
              <a:ext uri="{FF2B5EF4-FFF2-40B4-BE49-F238E27FC236}">
                <a16:creationId xmlns:a16="http://schemas.microsoft.com/office/drawing/2014/main" id="{BC4F2666-B921-485C-9734-16913EAE01C9}"/>
              </a:ext>
            </a:extLst>
          </p:cNvPr>
          <p:cNvSpPr>
            <a:spLocks noGrp="1"/>
          </p:cNvSpPr>
          <p:nvPr>
            <p:ph idx="1"/>
          </p:nvPr>
        </p:nvSpPr>
        <p:spPr/>
        <p:txBody>
          <a:bodyPr>
            <a:normAutofit/>
          </a:bodyPr>
          <a:lstStyle/>
          <a:p>
            <a:pPr marL="0" indent="0">
              <a:buNone/>
            </a:pPr>
            <a:r>
              <a:rPr lang="en-US" sz="3600" dirty="0"/>
              <a:t>The people have a right to clean air, pure water, and to the preservation of the natural, scenic, historic and esthetic values of the environment.  Pennsylvania’s public natural resources are the common property of all the people, including generations yet to come.  As trustee of these resources, the Commonwealth shall conserve and maintain them for the benefit of all the people.</a:t>
            </a:r>
          </a:p>
        </p:txBody>
      </p:sp>
      <p:sp>
        <p:nvSpPr>
          <p:cNvPr id="4" name="Slide Number Placeholder 3" descr="" title="">
            <a:extLst>
              <a:ext uri="{FF2B5EF4-FFF2-40B4-BE49-F238E27FC236}">
                <a16:creationId xmlns:a16="http://schemas.microsoft.com/office/drawing/2014/main" id="{D58B159C-5EBB-40CE-8BA8-736ADAD1026C}"/>
              </a:ext>
            </a:extLst>
          </p:cNvPr>
          <p:cNvSpPr>
            <a:spLocks noGrp="1"/>
          </p:cNvSpPr>
          <p:nvPr>
            <p:ph type="sldNum" sz="quarter" idx="12"/>
          </p:nvPr>
        </p:nvSpPr>
        <p:spPr/>
        <p:txBody>
          <a:bodyPr/>
          <a:lstStyle/>
          <a:p>
            <a:fld id="{C8371D89-066E-4D4E-B2AB-A37ABD0C073F}" type="slidenum">
              <a:rPr lang="en-US" smtClean="0"/>
              <a:t>13</a:t>
            </a:fld>
            <a:endParaRPr lang="en-US"/>
          </a:p>
        </p:txBody>
      </p:sp>
    </p:spTree>
    <p:extLst>
      <p:ext uri="{BB962C8B-B14F-4D97-AF65-F5344CB8AC3E}">
        <p14:creationId xmlns:p14="http://schemas.microsoft.com/office/powerpoint/2010/main" val="3669664372"/>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p:cNvSpPr>
            <a:spLocks noGrp="1"/>
          </p:cNvSpPr>
          <p:nvPr>
            <p:ph idx="1"/>
          </p:nvPr>
        </p:nvSpPr>
        <p:spPr>
          <a:xfrm>
            <a:off x="170835" y="331839"/>
            <a:ext cx="11850329" cy="6356555"/>
          </a:xfrm>
        </p:spPr>
        <p:txBody>
          <a:bodyPr>
            <a:normAutofit lnSpcReduction="10000"/>
          </a:bodyPr>
          <a:lstStyle/>
          <a:p>
            <a:pPr marL="0" indent="0">
              <a:buNone/>
            </a:pPr>
            <a:r>
              <a:rPr lang="en-US" dirty="0">
                <a:solidFill>
                  <a:schemeClr val="accent6">
                    <a:lumMod val="75000"/>
                  </a:schemeClr>
                </a:solidFill>
              </a:rPr>
              <a:t>Mont. Const., Article II, section 3</a:t>
            </a:r>
          </a:p>
          <a:p>
            <a:pPr marL="0" indent="0">
              <a:buNone/>
            </a:pPr>
            <a:endParaRPr lang="en-US" dirty="0"/>
          </a:p>
          <a:p>
            <a:pPr marL="0" indent="0">
              <a:buNone/>
            </a:pPr>
            <a:r>
              <a:rPr lang="en-US" dirty="0"/>
              <a:t>All persons are born free and have certain inalienable rights. They include the right to a clean and healthful environment . . . .  </a:t>
            </a:r>
          </a:p>
          <a:p>
            <a:pPr marL="0" indent="0">
              <a:buNone/>
            </a:pPr>
            <a:endParaRPr lang="en-US" dirty="0"/>
          </a:p>
          <a:p>
            <a:pPr marL="0" indent="0">
              <a:buNone/>
            </a:pPr>
            <a:r>
              <a:rPr lang="en-US" dirty="0"/>
              <a:t>Article IX, section 1</a:t>
            </a:r>
          </a:p>
          <a:p>
            <a:pPr marL="0" indent="0">
              <a:buNone/>
            </a:pPr>
            <a:endParaRPr lang="en-US" dirty="0"/>
          </a:p>
          <a:p>
            <a:pPr marL="0" indent="0">
              <a:buNone/>
            </a:pPr>
            <a:r>
              <a:rPr lang="en-US" dirty="0"/>
              <a:t>The state and each person shall maintain and improve a clean and healthful environment in Montana for present and future generations.</a:t>
            </a:r>
          </a:p>
          <a:p>
            <a:pPr marL="0" indent="0">
              <a:buNone/>
            </a:pPr>
            <a:r>
              <a:rPr lang="en-US" dirty="0"/>
              <a:t>(2) The legislature shall provide for the administration and enforcement of this duty.</a:t>
            </a:r>
          </a:p>
          <a:p>
            <a:pPr marL="0" indent="0">
              <a:buNone/>
            </a:pPr>
            <a:r>
              <a:rPr lang="en-US" dirty="0"/>
              <a:t>(3) The legislature shall provide adequate remedies for the protection of the environmental life support system from degradation and provide adequate remedies to prevent unreasonable depletion and degradation of natural resources.</a:t>
            </a:r>
          </a:p>
          <a:p>
            <a:pPr marL="0" indent="0">
              <a:buNone/>
            </a:pPr>
            <a:endParaRPr lang="en-US" dirty="0"/>
          </a:p>
        </p:txBody>
      </p:sp>
    </p:spTree>
    <p:extLst>
      <p:ext uri="{BB962C8B-B14F-4D97-AF65-F5344CB8AC3E}">
        <p14:creationId xmlns:p14="http://schemas.microsoft.com/office/powerpoint/2010/main" val="3271204266"/>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1C08264E-8FA0-4B5E-813E-76DB394222AA}"/>
              </a:ext>
            </a:extLst>
          </p:cNvPr>
          <p:cNvSpPr>
            <a:spLocks noGrp="1"/>
          </p:cNvSpPr>
          <p:nvPr>
            <p:ph idx="1"/>
          </p:nvPr>
        </p:nvSpPr>
        <p:spPr>
          <a:xfrm>
            <a:off x="161925" y="136525"/>
            <a:ext cx="11896725" cy="6584950"/>
          </a:xfrm>
        </p:spPr>
        <p:txBody>
          <a:bodyPr>
            <a:normAutofit fontScale="92500" lnSpcReduction="20000"/>
          </a:bodyPr>
          <a:lstStyle/>
          <a:p>
            <a:pPr marL="0" indent="0">
              <a:buNone/>
            </a:pPr>
            <a:r>
              <a:rPr lang="en-US" sz="3200" dirty="0">
                <a:solidFill>
                  <a:schemeClr val="accent6">
                    <a:lumMod val="75000"/>
                  </a:schemeClr>
                </a:solidFill>
              </a:rPr>
              <a:t>Proposed Green Amendment, NY:</a:t>
            </a:r>
          </a:p>
          <a:p>
            <a:pPr marL="0" indent="0">
              <a:buNone/>
            </a:pPr>
            <a:r>
              <a:rPr lang="en-US" sz="3200" dirty="0"/>
              <a:t>Section 19, Article I:  Environmental rights.  Each person shall have a right to clean air and water, and a healthful environment.</a:t>
            </a:r>
          </a:p>
          <a:p>
            <a:pPr marL="0" indent="0">
              <a:buNone/>
            </a:pPr>
            <a:endParaRPr lang="en-US" sz="3200" dirty="0">
              <a:solidFill>
                <a:schemeClr val="accent6">
                  <a:lumMod val="75000"/>
                </a:schemeClr>
              </a:solidFill>
            </a:endParaRPr>
          </a:p>
          <a:p>
            <a:pPr marL="0" indent="0">
              <a:buNone/>
            </a:pPr>
            <a:r>
              <a:rPr lang="en-US" sz="3200" i="1" dirty="0"/>
              <a:t>Which would augment the (non-self-executing) language already in Article IV:</a:t>
            </a:r>
          </a:p>
          <a:p>
            <a:pPr marL="0" indent="0">
              <a:buNone/>
            </a:pPr>
            <a:endParaRPr lang="en-US" sz="3200" dirty="0">
              <a:solidFill>
                <a:schemeClr val="accent6">
                  <a:lumMod val="75000"/>
                </a:schemeClr>
              </a:solidFill>
            </a:endParaRPr>
          </a:p>
          <a:p>
            <a:pPr marL="0" indent="0">
              <a:buNone/>
            </a:pPr>
            <a:r>
              <a:rPr lang="en-US" sz="3200" dirty="0">
                <a:solidFill>
                  <a:schemeClr val="accent6">
                    <a:lumMod val="75000"/>
                  </a:schemeClr>
                </a:solidFill>
              </a:rPr>
              <a:t>N.Y. State Constitution, Article IV, section 4</a:t>
            </a:r>
          </a:p>
          <a:p>
            <a:pPr marL="0" indent="0">
              <a:buNone/>
            </a:pPr>
            <a:endParaRPr lang="en-US" sz="3200" dirty="0"/>
          </a:p>
          <a:p>
            <a:pPr marL="0" indent="0">
              <a:buNone/>
            </a:pPr>
            <a:r>
              <a:rPr lang="en-US" sz="3200" dirty="0"/>
              <a:t>The policy of the state shall be to conserve and protect its natural resources and scenic beauty and encourage the development and improvement of its agricultural lands for the production of food and other agricultural products. The legislature, in implementing this policy, shall include adequate provision for the abatement of air and water pollution and of excessive and unnecessary noise, the protection of agricultural lands, wetlands and shorelines, and the development and regulation of water resources.</a:t>
            </a:r>
          </a:p>
          <a:p>
            <a:pPr marL="0" indent="0">
              <a:buNone/>
            </a:pPr>
            <a:endParaRPr lang="en-US" dirty="0"/>
          </a:p>
        </p:txBody>
      </p:sp>
      <p:sp>
        <p:nvSpPr>
          <p:cNvPr id="4" name="Slide Number Placeholder 3" descr="" title="">
            <a:extLst>
              <a:ext uri="{FF2B5EF4-FFF2-40B4-BE49-F238E27FC236}">
                <a16:creationId xmlns:a16="http://schemas.microsoft.com/office/drawing/2014/main" id="{FB0C08E6-9A22-4242-9544-CB558B66C9DF}"/>
              </a:ext>
            </a:extLst>
          </p:cNvPr>
          <p:cNvSpPr>
            <a:spLocks noGrp="1"/>
          </p:cNvSpPr>
          <p:nvPr>
            <p:ph type="sldNum" sz="quarter" idx="12"/>
          </p:nvPr>
        </p:nvSpPr>
        <p:spPr/>
        <p:txBody>
          <a:bodyPr/>
          <a:lstStyle/>
          <a:p>
            <a:fld id="{C8371D89-066E-4D4E-B2AB-A37ABD0C073F}" type="slidenum">
              <a:rPr lang="en-US" smtClean="0"/>
              <a:t>15</a:t>
            </a:fld>
            <a:endParaRPr lang="en-US"/>
          </a:p>
        </p:txBody>
      </p:sp>
    </p:spTree>
    <p:extLst>
      <p:ext uri="{BB962C8B-B14F-4D97-AF65-F5344CB8AC3E}">
        <p14:creationId xmlns:p14="http://schemas.microsoft.com/office/powerpoint/2010/main" val="881700103"/>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A053CC4-5738-4051-BDCE-1ADEF6F6058D}"/>
              </a:ext>
            </a:extLst>
          </p:cNvPr>
          <p:cNvSpPr>
            <a:spLocks noGrp="1"/>
          </p:cNvSpPr>
          <p:nvPr>
            <p:ph type="title"/>
          </p:nvPr>
        </p:nvSpPr>
        <p:spPr>
          <a:xfrm>
            <a:off x="1179226" y="669851"/>
            <a:ext cx="9833548" cy="786809"/>
          </a:xfrm>
        </p:spPr>
        <p:txBody>
          <a:bodyPr anchor="b">
            <a:normAutofit/>
          </a:bodyPr>
          <a:lstStyle/>
          <a:p>
            <a:r>
              <a:rPr lang="en-US" sz="3600" dirty="0">
                <a:solidFill>
                  <a:schemeClr val="tx2"/>
                </a:solidFill>
              </a:rPr>
              <a:t>Article XIV section 4, held not self-executing:</a:t>
            </a:r>
          </a:p>
        </p:txBody>
      </p:sp>
      <p:sp>
        <p:nvSpPr>
          <p:cNvPr id="3" name="Content Placeholder 2" descr="" title="">
            <a:extLst>
              <a:ext uri="{FF2B5EF4-FFF2-40B4-BE49-F238E27FC236}">
                <a16:creationId xmlns:a16="http://schemas.microsoft.com/office/drawing/2014/main" id="{7108CCE8-7691-4107-8884-755599AB7301}"/>
              </a:ext>
            </a:extLst>
          </p:cNvPr>
          <p:cNvSpPr>
            <a:spLocks noGrp="1"/>
          </p:cNvSpPr>
          <p:nvPr>
            <p:ph idx="1"/>
          </p:nvPr>
        </p:nvSpPr>
        <p:spPr>
          <a:xfrm>
            <a:off x="1179226" y="1456660"/>
            <a:ext cx="9833548" cy="4538239"/>
          </a:xfrm>
        </p:spPr>
        <p:txBody>
          <a:bodyPr anchor="ctr">
            <a:normAutofit/>
          </a:bodyPr>
          <a:lstStyle/>
          <a:p>
            <a:pPr marL="0" indent="0">
              <a:buNone/>
            </a:pPr>
            <a:r>
              <a:rPr lang="en-US" sz="2000" dirty="0">
                <a:solidFill>
                  <a:schemeClr val="tx2"/>
                </a:solidFill>
              </a:rPr>
              <a:t>Article 14, section 4 of the New York State Constitution requires the legislature to include adequate provision for the abatement of various types of pollution. It has done so by enacting the ECL. Nothing in the language of this constitutional provision sufficiently restricts the DEC's discretion in enforcing the ECL such that it provides plaintiffs with a source of a constitutionally protected property right. To the contrary, N.Y. Const. art. 125, § 5 provides that “[a] violation of any of the provisions of this article may be restrained at the suit of the people or, with the consent of the supreme court in appellate division, on notice to the attorney-general at the suit of any citizen.” (emphasis added). This permissive language dispels any argument that the DEC, or any other agent of the state, has no discretion whether to enforce Article 14 of the New York State Constitution.</a:t>
            </a:r>
          </a:p>
          <a:p>
            <a:pPr marL="0" indent="0">
              <a:buNone/>
            </a:pPr>
            <a:endParaRPr lang="en-US" sz="2000" dirty="0">
              <a:solidFill>
                <a:schemeClr val="tx2"/>
              </a:solidFill>
            </a:endParaRPr>
          </a:p>
          <a:p>
            <a:pPr marL="0" indent="0">
              <a:buNone/>
            </a:pPr>
            <a:r>
              <a:rPr lang="en-US" sz="2000" dirty="0">
                <a:solidFill>
                  <a:schemeClr val="tx2"/>
                </a:solidFill>
              </a:rPr>
              <a:t>Leland v. Moran, 235 F. Supp. 2d 153, 169 (N.D.N.Y. 2002), aff'd, 80 F. </a:t>
            </a:r>
            <a:r>
              <a:rPr lang="en-US" sz="2000" dirty="0" err="1">
                <a:solidFill>
                  <a:schemeClr val="tx2"/>
                </a:solidFill>
              </a:rPr>
              <a:t>App'x</a:t>
            </a:r>
            <a:r>
              <a:rPr lang="en-US" sz="2000" dirty="0">
                <a:solidFill>
                  <a:schemeClr val="tx2"/>
                </a:solidFill>
              </a:rPr>
              <a:t> 133 (2d Cir. 2003)</a:t>
            </a:r>
          </a:p>
        </p:txBody>
      </p:sp>
      <p:sp>
        <p:nvSpPr>
          <p:cNvPr id="4" name="Slide Number Placeholder 3" descr="" title="">
            <a:extLst>
              <a:ext uri="{FF2B5EF4-FFF2-40B4-BE49-F238E27FC236}">
                <a16:creationId xmlns:a16="http://schemas.microsoft.com/office/drawing/2014/main" id="{7895F258-4D1A-4498-AE7B-AA99205D54F1}"/>
              </a:ext>
            </a:extLst>
          </p:cNvPr>
          <p:cNvSpPr>
            <a:spLocks noGrp="1"/>
          </p:cNvSpPr>
          <p:nvPr>
            <p:ph type="sldNum" sz="quarter" idx="12"/>
          </p:nvPr>
        </p:nvSpPr>
        <p:spPr>
          <a:xfrm>
            <a:off x="8610600" y="6356350"/>
            <a:ext cx="2743200" cy="365125"/>
          </a:xfrm>
        </p:spPr>
        <p:txBody>
          <a:bodyPr>
            <a:normAutofit/>
          </a:bodyPr>
          <a:lstStyle/>
          <a:p>
            <a:pPr>
              <a:spcAft>
                <a:spcPts val="600"/>
              </a:spcAft>
            </a:pPr>
            <a:fld id="{C8371D89-066E-4D4E-B2AB-A37ABD0C073F}" type="slidenum">
              <a:rPr lang="en-US" smtClean="0"/>
              <a:pPr>
                <a:spcAft>
                  <a:spcPts val="600"/>
                </a:spcAft>
              </a:pPr>
              <a:t>16</a:t>
            </a:fld>
            <a:endParaRPr lang="en-US"/>
          </a:p>
        </p:txBody>
      </p:sp>
    </p:spTree>
    <p:extLst>
      <p:ext uri="{BB962C8B-B14F-4D97-AF65-F5344CB8AC3E}">
        <p14:creationId xmlns:p14="http://schemas.microsoft.com/office/powerpoint/2010/main" val="2294944620"/>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DC4EB7E-A44E-41B1-BB69-BBD1E080725F}"/>
              </a:ext>
            </a:extLst>
          </p:cNvPr>
          <p:cNvSpPr>
            <a:spLocks noGrp="1"/>
          </p:cNvSpPr>
          <p:nvPr>
            <p:ph type="title"/>
          </p:nvPr>
        </p:nvSpPr>
        <p:spPr>
          <a:xfrm>
            <a:off x="838200" y="66675"/>
            <a:ext cx="10515600" cy="962025"/>
          </a:xfrm>
        </p:spPr>
        <p:txBody>
          <a:bodyPr/>
          <a:lstStyle/>
          <a:p>
            <a:r>
              <a:rPr lang="en-US" b="1" dirty="0">
                <a:solidFill>
                  <a:schemeClr val="accent6">
                    <a:lumMod val="75000"/>
                  </a:schemeClr>
                </a:solidFill>
              </a:rPr>
              <a:t>Interpretation and implementation</a:t>
            </a:r>
          </a:p>
        </p:txBody>
      </p:sp>
      <p:sp>
        <p:nvSpPr>
          <p:cNvPr id="3" name="Content Placeholder 2" descr="" title="">
            <a:extLst>
              <a:ext uri="{FF2B5EF4-FFF2-40B4-BE49-F238E27FC236}">
                <a16:creationId xmlns:a16="http://schemas.microsoft.com/office/drawing/2014/main" id="{C9B4C359-FACF-418B-82FF-7F59475CD3CE}"/>
              </a:ext>
            </a:extLst>
          </p:cNvPr>
          <p:cNvSpPr>
            <a:spLocks noGrp="1"/>
          </p:cNvSpPr>
          <p:nvPr>
            <p:ph idx="1"/>
          </p:nvPr>
        </p:nvSpPr>
        <p:spPr>
          <a:xfrm>
            <a:off x="161925" y="1028700"/>
            <a:ext cx="11820525" cy="5692775"/>
          </a:xfrm>
        </p:spPr>
        <p:txBody>
          <a:bodyPr>
            <a:normAutofit/>
          </a:bodyPr>
          <a:lstStyle/>
          <a:p>
            <a:r>
              <a:rPr lang="en-US" dirty="0"/>
              <a:t>In interpreting and applying the Green Amendment, courts would be guided by the legislative history accompanying its adoption, a large body of case law in New York re: the adjudication of constitutional rights and environmental statutes, and decisions from other jurisdictions with constitutional environmental rights.</a:t>
            </a:r>
          </a:p>
          <a:p>
            <a:pPr marL="0" indent="0">
              <a:buNone/>
            </a:pPr>
            <a:endParaRPr lang="en-US" dirty="0"/>
          </a:p>
          <a:p>
            <a:r>
              <a:rPr lang="en-US" dirty="0"/>
              <a:t>Experience in states with constitutional environmental rights and within New York (with respect to the enforcement of other constitutional rights) speaks to judicial competence to interpret/apply the Green Amendment.</a:t>
            </a:r>
          </a:p>
          <a:p>
            <a:pPr marL="0" indent="0">
              <a:buNone/>
            </a:pPr>
            <a:endParaRPr lang="en-US" dirty="0"/>
          </a:p>
          <a:p>
            <a:r>
              <a:rPr lang="en-US" dirty="0"/>
              <a:t>But there are many unknowns about specifically how the Green Amendment would be interpreted and applied.</a:t>
            </a:r>
          </a:p>
          <a:p>
            <a:endParaRPr lang="en-US" dirty="0"/>
          </a:p>
          <a:p>
            <a:endParaRPr lang="en-US" dirty="0"/>
          </a:p>
        </p:txBody>
      </p:sp>
      <p:sp>
        <p:nvSpPr>
          <p:cNvPr id="4" name="Slide Number Placeholder 3" descr="" title="">
            <a:extLst>
              <a:ext uri="{FF2B5EF4-FFF2-40B4-BE49-F238E27FC236}">
                <a16:creationId xmlns:a16="http://schemas.microsoft.com/office/drawing/2014/main" id="{2E3594B8-814B-4147-BE19-25125FF84324}"/>
              </a:ext>
            </a:extLst>
          </p:cNvPr>
          <p:cNvSpPr>
            <a:spLocks noGrp="1"/>
          </p:cNvSpPr>
          <p:nvPr>
            <p:ph type="sldNum" sz="quarter" idx="12"/>
          </p:nvPr>
        </p:nvSpPr>
        <p:spPr/>
        <p:txBody>
          <a:bodyPr/>
          <a:lstStyle/>
          <a:p>
            <a:fld id="{C8371D89-066E-4D4E-B2AB-A37ABD0C073F}" type="slidenum">
              <a:rPr lang="en-US" smtClean="0"/>
              <a:t>17</a:t>
            </a:fld>
            <a:endParaRPr lang="en-US"/>
          </a:p>
        </p:txBody>
      </p:sp>
    </p:spTree>
    <p:extLst>
      <p:ext uri="{BB962C8B-B14F-4D97-AF65-F5344CB8AC3E}">
        <p14:creationId xmlns:p14="http://schemas.microsoft.com/office/powerpoint/2010/main" val="709487224"/>
      </p:ext>
    </p:extLst>
  </p:cSld>
  <p:clrMapOvr>
    <a:masterClrMapping/>
  </p:clrMapOvr>
</p:sld>
</file>

<file path=ppt/slides/slide18.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9" name="Rectangle 18" descr="" title="">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descr="" title="">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descr="" title="">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Shape 24" descr="" title="">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descr="" title="">
            <a:extLst>
              <a:ext uri="{FF2B5EF4-FFF2-40B4-BE49-F238E27FC236}">
                <a16:creationId xmlns:a16="http://schemas.microsoft.com/office/drawing/2014/main" id="{123E4597-1FE2-4668-B157-868FEC1C2E96}"/>
              </a:ext>
            </a:extLst>
          </p:cNvPr>
          <p:cNvSpPr>
            <a:spLocks noGrp="1"/>
          </p:cNvSpPr>
          <p:nvPr>
            <p:ph type="title"/>
          </p:nvPr>
        </p:nvSpPr>
        <p:spPr>
          <a:xfrm>
            <a:off x="934872" y="982272"/>
            <a:ext cx="3388419" cy="4560970"/>
          </a:xfrm>
        </p:spPr>
        <p:txBody>
          <a:bodyPr>
            <a:normAutofit/>
          </a:bodyPr>
          <a:lstStyle/>
          <a:p>
            <a:r>
              <a:rPr lang="en-US" sz="3200" i="1" dirty="0">
                <a:solidFill>
                  <a:srgbClr val="FFFFFF"/>
                </a:solidFill>
              </a:rPr>
              <a:t>Will enforcement of an environmental right lead to a lot of expensive litigation?</a:t>
            </a:r>
          </a:p>
        </p:txBody>
      </p:sp>
      <p:sp>
        <p:nvSpPr>
          <p:cNvPr id="27" name="Rectangle 8" descr="" title="">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descr="" title="">
            <a:extLst>
              <a:ext uri="{FF2B5EF4-FFF2-40B4-BE49-F238E27FC236}">
                <a16:creationId xmlns:a16="http://schemas.microsoft.com/office/drawing/2014/main" id="{7C5BABF8-46B4-4F1F-8734-396FBF7DF505}"/>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Other states with robust environmental rights have not experienced large volumes of litigation</a:t>
            </a:r>
          </a:p>
          <a:p>
            <a:r>
              <a:rPr lang="en-US" sz="2400" dirty="0">
                <a:solidFill>
                  <a:srgbClr val="FEFFFF"/>
                </a:solidFill>
              </a:rPr>
              <a:t>Under relevant NY precedent, the right would likely be interpreted not to authorize suits against private parties and not to authorize a damages remedy</a:t>
            </a:r>
          </a:p>
        </p:txBody>
      </p:sp>
      <p:sp>
        <p:nvSpPr>
          <p:cNvPr id="4" name="Slide Number Placeholder 3" descr="" title="">
            <a:extLst>
              <a:ext uri="{FF2B5EF4-FFF2-40B4-BE49-F238E27FC236}">
                <a16:creationId xmlns:a16="http://schemas.microsoft.com/office/drawing/2014/main" id="{27C13EAA-27B5-45B8-A987-70ED8D774D83}"/>
              </a:ext>
            </a:extLst>
          </p:cNvPr>
          <p:cNvSpPr>
            <a:spLocks noGrp="1"/>
          </p:cNvSpPr>
          <p:nvPr>
            <p:ph type="sldNum" sz="quarter" idx="12"/>
          </p:nvPr>
        </p:nvSpPr>
        <p:spPr>
          <a:xfrm>
            <a:off x="10707624" y="6175188"/>
            <a:ext cx="685800" cy="320040"/>
          </a:xfrm>
        </p:spPr>
        <p:txBody>
          <a:bodyPr>
            <a:normAutofit/>
          </a:bodyPr>
          <a:lstStyle/>
          <a:p>
            <a:pPr>
              <a:spcAft>
                <a:spcPts val="600"/>
              </a:spcAft>
            </a:pPr>
            <a:fld id="{C8371D89-066E-4D4E-B2AB-A37ABD0C073F}" type="slidenum">
              <a:rPr lang="en-US" sz="1000">
                <a:solidFill>
                  <a:srgbClr val="FFFFFF"/>
                </a:solidFill>
              </a:rPr>
              <a:pPr>
                <a:spcAft>
                  <a:spcPts val="600"/>
                </a:spcAft>
              </a:pPr>
              <a:t>18</a:t>
            </a:fld>
            <a:endParaRPr lang="en-US" sz="1000">
              <a:solidFill>
                <a:srgbClr val="FFFFFF"/>
              </a:solidFill>
            </a:endParaRPr>
          </a:p>
        </p:txBody>
      </p:sp>
    </p:spTree>
    <p:extLst>
      <p:ext uri="{BB962C8B-B14F-4D97-AF65-F5344CB8AC3E}">
        <p14:creationId xmlns:p14="http://schemas.microsoft.com/office/powerpoint/2010/main" val="4134370864"/>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6C7ED989-86E7-4E04-8490-656FFE87F2E7}"/>
              </a:ext>
            </a:extLst>
          </p:cNvPr>
          <p:cNvSpPr>
            <a:spLocks noGrp="1"/>
          </p:cNvSpPr>
          <p:nvPr>
            <p:ph idx="1"/>
          </p:nvPr>
        </p:nvSpPr>
        <p:spPr>
          <a:xfrm>
            <a:off x="285750" y="136525"/>
            <a:ext cx="11791950" cy="6607173"/>
          </a:xfrm>
        </p:spPr>
        <p:txBody>
          <a:bodyPr>
            <a:normAutofit/>
          </a:bodyPr>
          <a:lstStyle/>
          <a:p>
            <a:pPr marL="0" indent="0">
              <a:buNone/>
            </a:pPr>
            <a:r>
              <a:rPr lang="en-US" dirty="0"/>
              <a:t>From September 2016 through September 2020, the Commonwealth Court issued 13 opinions that produced a holding on section 27 based on Robinson Township or PEDF II. . . . </a:t>
            </a:r>
          </a:p>
          <a:p>
            <a:pPr marL="0" indent="0">
              <a:buNone/>
            </a:pPr>
            <a:r>
              <a:rPr lang="en-US" dirty="0"/>
              <a:t>Citizens or environmental groups brought eight of these cases; industry trade associations brought two; and corporations, homeowners' associations, and cities brought one each. </a:t>
            </a:r>
          </a:p>
          <a:p>
            <a:pPr marL="0" indent="0">
              <a:buNone/>
            </a:pPr>
            <a:r>
              <a:rPr lang="en-US" dirty="0"/>
              <a:t>Five of the cases challenged actions by local governments, and three challenged actions by the Pennsylvania Department of Environmental Protection (DEP). Actions by the Commonwealth, the Public Utility Commission, a company, and a city were challenged in one case each.</a:t>
            </a:r>
          </a:p>
          <a:p>
            <a:pPr marL="0" indent="0">
              <a:buNone/>
            </a:pPr>
            <a:endParaRPr lang="en-US" dirty="0"/>
          </a:p>
          <a:p>
            <a:pPr marL="0" indent="0">
              <a:buNone/>
            </a:pPr>
            <a:r>
              <a:rPr lang="en-US" dirty="0"/>
              <a:t>John C. </a:t>
            </a:r>
            <a:r>
              <a:rPr lang="en-US" dirty="0" err="1"/>
              <a:t>Dernbach</a:t>
            </a:r>
            <a:r>
              <a:rPr lang="en-US" dirty="0"/>
              <a:t>, </a:t>
            </a:r>
            <a:r>
              <a:rPr lang="en-US" i="1" dirty="0"/>
              <a:t>Thinking Anew About the Environmental Rights Amendment: An Analysis of Recent Commonwealth Court Decisions</a:t>
            </a:r>
            <a:r>
              <a:rPr lang="en-US" dirty="0"/>
              <a:t>, 30 </a:t>
            </a:r>
            <a:r>
              <a:rPr lang="en-US" cap="small" dirty="0"/>
              <a:t>Widener Commonwealth L. Rev.</a:t>
            </a:r>
            <a:r>
              <a:rPr lang="en-US" dirty="0"/>
              <a:t> 147, 151 (2020)</a:t>
            </a:r>
          </a:p>
          <a:p>
            <a:pPr marL="0" indent="0">
              <a:buNone/>
            </a:pPr>
            <a:endParaRPr lang="en-US" dirty="0"/>
          </a:p>
        </p:txBody>
      </p:sp>
      <p:sp>
        <p:nvSpPr>
          <p:cNvPr id="4" name="Slide Number Placeholder 3" descr="" title="">
            <a:extLst>
              <a:ext uri="{FF2B5EF4-FFF2-40B4-BE49-F238E27FC236}">
                <a16:creationId xmlns:a16="http://schemas.microsoft.com/office/drawing/2014/main" id="{A768AAD6-B3B4-4228-BDE5-0BC0DE61E119}"/>
              </a:ext>
            </a:extLst>
          </p:cNvPr>
          <p:cNvSpPr>
            <a:spLocks noGrp="1"/>
          </p:cNvSpPr>
          <p:nvPr>
            <p:ph type="sldNum" sz="quarter" idx="12"/>
          </p:nvPr>
        </p:nvSpPr>
        <p:spPr/>
        <p:txBody>
          <a:bodyPr/>
          <a:lstStyle/>
          <a:p>
            <a:fld id="{C8371D89-066E-4D4E-B2AB-A37ABD0C073F}" type="slidenum">
              <a:rPr lang="en-US" smtClean="0"/>
              <a:t>19</a:t>
            </a:fld>
            <a:endParaRPr lang="en-US"/>
          </a:p>
        </p:txBody>
      </p:sp>
    </p:spTree>
    <p:extLst>
      <p:ext uri="{BB962C8B-B14F-4D97-AF65-F5344CB8AC3E}">
        <p14:creationId xmlns:p14="http://schemas.microsoft.com/office/powerpoint/2010/main" val="554463416"/>
      </p:ext>
    </p:extLst>
  </p:cSld>
  <p:clrMapOvr>
    <a:masterClrMapping/>
  </p:clrMapOvr>
</p:sld>
</file>

<file path=ppt/slides/slide2.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1CA0735-2648-4367-AA4D-FF1992166326}"/>
              </a:ext>
            </a:extLst>
          </p:cNvPr>
          <p:cNvSpPr>
            <a:spLocks noGrp="1"/>
          </p:cNvSpPr>
          <p:nvPr>
            <p:ph type="title"/>
          </p:nvPr>
        </p:nvSpPr>
        <p:spPr>
          <a:xfrm>
            <a:off x="135246" y="640823"/>
            <a:ext cx="3918413" cy="5583148"/>
          </a:xfrm>
        </p:spPr>
        <p:txBody>
          <a:bodyPr anchor="ctr">
            <a:normAutofit/>
          </a:bodyPr>
          <a:lstStyle/>
          <a:p>
            <a:pPr>
              <a:spcBef>
                <a:spcPts val="1200"/>
              </a:spcBef>
            </a:pPr>
            <a:r>
              <a:rPr lang="en-US" sz="3400" b="1" dirty="0"/>
              <a:t>Section 19, Art. I:</a:t>
            </a:r>
            <a:br>
              <a:rPr lang="en-US" sz="3400" b="1" dirty="0"/>
            </a:br>
            <a:br>
              <a:rPr lang="en-US" sz="3400" b="1" dirty="0"/>
            </a:br>
            <a:r>
              <a:rPr lang="en-US" sz="3400" b="1" dirty="0"/>
              <a:t>Environmental rights.  </a:t>
            </a:r>
            <a:br>
              <a:rPr lang="en-US" sz="3400" b="1" dirty="0"/>
            </a:br>
            <a:r>
              <a:rPr lang="en-US" sz="3400" b="1" dirty="0"/>
              <a:t>Each person shall have a right to clean air and water, and a healthful environment.</a:t>
            </a:r>
          </a:p>
        </p:txBody>
      </p:sp>
      <p:sp>
        <p:nvSpPr>
          <p:cNvPr id="4" name="Slide Number Placeholder 3" descr="" title="">
            <a:extLst>
              <a:ext uri="{FF2B5EF4-FFF2-40B4-BE49-F238E27FC236}">
                <a16:creationId xmlns:a16="http://schemas.microsoft.com/office/drawing/2014/main" id="{F51A92A0-FB60-4F0B-878E-9E014C12DE37}"/>
              </a:ext>
            </a:extLst>
          </p:cNvPr>
          <p:cNvSpPr>
            <a:spLocks noGrp="1"/>
          </p:cNvSpPr>
          <p:nvPr>
            <p:ph type="sldNum" sz="quarter" idx="12"/>
          </p:nvPr>
        </p:nvSpPr>
        <p:spPr>
          <a:xfrm>
            <a:off x="8610600" y="6356350"/>
            <a:ext cx="2743200" cy="365125"/>
          </a:xfrm>
        </p:spPr>
        <p:txBody>
          <a:bodyPr>
            <a:normAutofit/>
          </a:bodyPr>
          <a:lstStyle/>
          <a:p>
            <a:pPr>
              <a:spcAft>
                <a:spcPts val="600"/>
              </a:spcAft>
            </a:pPr>
            <a:fld id="{C8371D89-066E-4D4E-B2AB-A37ABD0C073F}" type="slidenum">
              <a:rPr lang="en-US" smtClean="0"/>
              <a:pPr>
                <a:spcAft>
                  <a:spcPts val="600"/>
                </a:spcAft>
              </a:pPr>
              <a:t>2</a:t>
            </a:fld>
            <a:endParaRPr lang="en-US"/>
          </a:p>
        </p:txBody>
      </p:sp>
      <p:graphicFrame>
        <p:nvGraphicFramePr>
          <p:cNvPr id="6" name="Content Placeholder 2" descr="" title="">
            <a:extLst>
              <a:ext uri="{FF2B5EF4-FFF2-40B4-BE49-F238E27FC236}">
                <a16:creationId xmlns:a16="http://schemas.microsoft.com/office/drawing/2014/main" id="{FF8F0C8A-A6DC-4879-9F3F-DE7A32B95A2B}"/>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86221"/>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3210185-C4A7-46EF-84F0-2CDE5AEA10B0}"/>
              </a:ext>
            </a:extLst>
          </p:cNvPr>
          <p:cNvSpPr>
            <a:spLocks noGrp="1"/>
          </p:cNvSpPr>
          <p:nvPr>
            <p:ph type="title"/>
          </p:nvPr>
        </p:nvSpPr>
        <p:spPr>
          <a:xfrm>
            <a:off x="839788" y="-66674"/>
            <a:ext cx="10515600" cy="735012"/>
          </a:xfrm>
        </p:spPr>
        <p:txBody>
          <a:bodyPr>
            <a:normAutofit/>
          </a:bodyPr>
          <a:lstStyle/>
          <a:p>
            <a:r>
              <a:rPr lang="en-US" dirty="0">
                <a:solidFill>
                  <a:srgbClr val="00B050"/>
                </a:solidFill>
              </a:rPr>
              <a:t>Likely not enforceable against private parties</a:t>
            </a:r>
          </a:p>
        </p:txBody>
      </p:sp>
      <p:sp>
        <p:nvSpPr>
          <p:cNvPr id="3" name="Text Placeholder 2" descr="" title="">
            <a:extLst>
              <a:ext uri="{FF2B5EF4-FFF2-40B4-BE49-F238E27FC236}">
                <a16:creationId xmlns:a16="http://schemas.microsoft.com/office/drawing/2014/main" id="{5EC01093-4635-47A0-A74B-938D7C6A7305}"/>
              </a:ext>
            </a:extLst>
          </p:cNvPr>
          <p:cNvSpPr>
            <a:spLocks noGrp="1"/>
          </p:cNvSpPr>
          <p:nvPr>
            <p:ph type="body" idx="1"/>
          </p:nvPr>
        </p:nvSpPr>
        <p:spPr>
          <a:xfrm>
            <a:off x="839788" y="668337"/>
            <a:ext cx="5157787" cy="735012"/>
          </a:xfrm>
        </p:spPr>
        <p:txBody>
          <a:bodyPr/>
          <a:lstStyle/>
          <a:p>
            <a:r>
              <a:rPr lang="en-US" dirty="0"/>
              <a:t>Held enforceable</a:t>
            </a:r>
          </a:p>
        </p:txBody>
      </p:sp>
      <p:sp>
        <p:nvSpPr>
          <p:cNvPr id="4" name="Content Placeholder 3" descr="" title="">
            <a:extLst>
              <a:ext uri="{FF2B5EF4-FFF2-40B4-BE49-F238E27FC236}">
                <a16:creationId xmlns:a16="http://schemas.microsoft.com/office/drawing/2014/main" id="{5EE53CD8-1368-4F4A-9D01-5FA8A0CD89CC}"/>
              </a:ext>
            </a:extLst>
          </p:cNvPr>
          <p:cNvSpPr>
            <a:spLocks noGrp="1"/>
          </p:cNvSpPr>
          <p:nvPr>
            <p:ph sz="half" idx="2"/>
          </p:nvPr>
        </p:nvSpPr>
        <p:spPr>
          <a:xfrm>
            <a:off x="839788" y="1677986"/>
            <a:ext cx="5157787" cy="4511677"/>
          </a:xfrm>
        </p:spPr>
        <p:txBody>
          <a:bodyPr>
            <a:normAutofit fontScale="70000" lnSpcReduction="20000"/>
          </a:bodyPr>
          <a:lstStyle/>
          <a:p>
            <a:pPr marL="0" indent="0">
              <a:buNone/>
            </a:pPr>
            <a:r>
              <a:rPr lang="en-US" sz="4400" dirty="0">
                <a:effectLst/>
                <a:latin typeface="Calibri" panose="020F0502020204030204" pitchFamily="34" charset="0"/>
                <a:ea typeface="Calibri" panose="020F0502020204030204" pitchFamily="34" charset="0"/>
                <a:cs typeface="Calibri" panose="020F0502020204030204" pitchFamily="34" charset="0"/>
              </a:rPr>
              <a:t>Article I, Section 11</a:t>
            </a:r>
          </a:p>
          <a:p>
            <a:pPr marL="0" indent="0">
              <a:buNone/>
            </a:pPr>
            <a:r>
              <a:rPr lang="en-US" sz="4400" dirty="0">
                <a:latin typeface="Calibri" panose="020F0502020204030204" pitchFamily="34" charset="0"/>
                <a:ea typeface="Calibri" panose="020F0502020204030204" pitchFamily="34" charset="0"/>
                <a:cs typeface="Calibri" panose="020F0502020204030204" pitchFamily="34" charset="0"/>
              </a:rPr>
              <a:t>N</a:t>
            </a:r>
            <a:r>
              <a:rPr lang="en-US" sz="4400" dirty="0">
                <a:effectLst/>
                <a:latin typeface="Calibri" panose="020F0502020204030204" pitchFamily="34" charset="0"/>
                <a:ea typeface="Calibri" panose="020F0502020204030204" pitchFamily="34" charset="0"/>
                <a:cs typeface="Calibri" panose="020F0502020204030204" pitchFamily="34" charset="0"/>
              </a:rPr>
              <a:t>o person shall, because of race, color, creed or religion, be subjected to any discrimination in his or her civil rights </a:t>
            </a:r>
            <a:r>
              <a:rPr lang="en-US" sz="4400" i="1" dirty="0">
                <a:effectLst/>
                <a:latin typeface="Calibri" panose="020F0502020204030204" pitchFamily="34" charset="0"/>
                <a:ea typeface="Calibri" panose="020F0502020204030204" pitchFamily="34" charset="0"/>
                <a:cs typeface="Calibri" panose="020F0502020204030204" pitchFamily="34" charset="0"/>
              </a:rPr>
              <a:t>by any other person or by any firm, corporation, or institution, or by the state or any agency or subdivision of the state.  </a:t>
            </a:r>
            <a:endParaRPr lang="en-US" sz="4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Text Placeholder 4" descr="" title="">
            <a:extLst>
              <a:ext uri="{FF2B5EF4-FFF2-40B4-BE49-F238E27FC236}">
                <a16:creationId xmlns:a16="http://schemas.microsoft.com/office/drawing/2014/main" id="{879DE87D-F4C8-43A5-983C-BB19762EB430}"/>
              </a:ext>
            </a:extLst>
          </p:cNvPr>
          <p:cNvSpPr>
            <a:spLocks noGrp="1"/>
          </p:cNvSpPr>
          <p:nvPr>
            <p:ph type="body" sz="quarter" idx="3"/>
          </p:nvPr>
        </p:nvSpPr>
        <p:spPr>
          <a:xfrm>
            <a:off x="6172200" y="942975"/>
            <a:ext cx="5183188" cy="460374"/>
          </a:xfrm>
        </p:spPr>
        <p:txBody>
          <a:bodyPr/>
          <a:lstStyle/>
          <a:p>
            <a:r>
              <a:rPr lang="en-US" dirty="0"/>
              <a:t>Held not enforceable</a:t>
            </a:r>
          </a:p>
        </p:txBody>
      </p:sp>
      <p:sp>
        <p:nvSpPr>
          <p:cNvPr id="6" name="Content Placeholder 5" descr="" title="">
            <a:extLst>
              <a:ext uri="{FF2B5EF4-FFF2-40B4-BE49-F238E27FC236}">
                <a16:creationId xmlns:a16="http://schemas.microsoft.com/office/drawing/2014/main" id="{E9E255EB-8B3E-4905-9C1D-9DE74ABE160C}"/>
              </a:ext>
            </a:extLst>
          </p:cNvPr>
          <p:cNvSpPr>
            <a:spLocks noGrp="1"/>
          </p:cNvSpPr>
          <p:nvPr>
            <p:ph sz="quarter" idx="4"/>
          </p:nvPr>
        </p:nvSpPr>
        <p:spPr>
          <a:xfrm>
            <a:off x="6172200" y="1677986"/>
            <a:ext cx="5183188" cy="5043489"/>
          </a:xfrm>
        </p:spPr>
        <p:txBody>
          <a:bodyPr>
            <a:normAutofit fontScale="70000" lnSpcReduction="20000"/>
          </a:bodyPr>
          <a:lstStyle/>
          <a:p>
            <a:pPr marL="0" marR="0" lvl="0" indent="0">
              <a:lnSpc>
                <a:spcPct val="107000"/>
              </a:lnSpc>
              <a:spcBef>
                <a:spcPts val="0"/>
              </a:spcBef>
              <a:spcAft>
                <a:spcPts val="0"/>
              </a:spcAft>
              <a:buNone/>
            </a:pPr>
            <a:r>
              <a:rPr lang="en-US" sz="3400" dirty="0">
                <a:effectLst/>
                <a:latin typeface="Calibri" panose="020F0502020204030204" pitchFamily="34" charset="0"/>
                <a:ea typeface="Calibri" panose="020F0502020204030204" pitchFamily="34" charset="0"/>
                <a:cs typeface="Calibri" panose="020F0502020204030204" pitchFamily="34" charset="0"/>
              </a:rPr>
              <a:t>Article I, Section 3</a:t>
            </a:r>
          </a:p>
          <a:p>
            <a:pPr marL="342900" marR="0" lvl="0" indent="-342900">
              <a:lnSpc>
                <a:spcPct val="107000"/>
              </a:lnSpc>
              <a:spcBef>
                <a:spcPts val="0"/>
              </a:spcBef>
              <a:spcAft>
                <a:spcPts val="0"/>
              </a:spcAft>
              <a:buFont typeface="Symbol" panose="05050102010706020507" pitchFamily="18" charset="2"/>
              <a:buChar char=""/>
            </a:pPr>
            <a:endParaRPr lang="en-US" sz="3400" dirty="0">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r>
              <a:rPr lang="en-US" sz="3400" dirty="0">
                <a:effectLst/>
                <a:latin typeface="Calibri" panose="020F0502020204030204" pitchFamily="34" charset="0"/>
                <a:ea typeface="Calibri" panose="020F0502020204030204" pitchFamily="34" charset="0"/>
                <a:cs typeface="Calibri" panose="020F0502020204030204" pitchFamily="34" charset="0"/>
              </a:rPr>
              <a:t>The free exercise and enjoyment of religious profession and worship, without discrimination or preference, shall forever be allowed in this state to all humankind….</a:t>
            </a:r>
          </a:p>
          <a:p>
            <a:pPr marL="342900" marR="0" lvl="0" indent="-342900">
              <a:lnSpc>
                <a:spcPct val="107000"/>
              </a:lnSpc>
              <a:spcBef>
                <a:spcPts val="0"/>
              </a:spcBef>
              <a:spcAft>
                <a:spcPts val="0"/>
              </a:spcAft>
              <a:buFont typeface="Symbol" panose="05050102010706020507" pitchFamily="18" charset="2"/>
              <a:buChar char=""/>
            </a:pPr>
            <a:endParaRPr lang="en-US" sz="3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r>
              <a:rPr lang="en-US" sz="3400" dirty="0">
                <a:effectLst/>
                <a:latin typeface="Calibri" panose="020F0502020204030204" pitchFamily="34" charset="0"/>
                <a:ea typeface="Calibri" panose="020F0502020204030204" pitchFamily="34" charset="0"/>
                <a:cs typeface="Calibri" panose="020F0502020204030204" pitchFamily="34" charset="0"/>
              </a:rPr>
              <a:t>Article I, Section 8</a:t>
            </a:r>
          </a:p>
          <a:p>
            <a:pPr marL="342900" marR="0" lvl="0" indent="-342900">
              <a:lnSpc>
                <a:spcPct val="107000"/>
              </a:lnSpc>
              <a:spcBef>
                <a:spcPts val="0"/>
              </a:spcBef>
              <a:spcAft>
                <a:spcPts val="0"/>
              </a:spcAft>
              <a:buFont typeface="Symbol" panose="05050102010706020507" pitchFamily="18" charset="2"/>
              <a:buChar char=""/>
            </a:pPr>
            <a:endParaRPr lang="en-US" sz="3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3500" dirty="0"/>
              <a:t>Every citizen may freely speak, write and publish his or her sentiments on all subjects, being responsible for the abuse of that right; and no law shall be passed to restrain or abridge the liberty of speech or of the press. </a:t>
            </a:r>
          </a:p>
        </p:txBody>
      </p:sp>
      <p:sp>
        <p:nvSpPr>
          <p:cNvPr id="7" name="Slide Number Placeholder 6" descr="" title="">
            <a:extLst>
              <a:ext uri="{FF2B5EF4-FFF2-40B4-BE49-F238E27FC236}">
                <a16:creationId xmlns:a16="http://schemas.microsoft.com/office/drawing/2014/main" id="{78B93DFD-D4BE-4825-A400-28CE5DF24911}"/>
              </a:ext>
            </a:extLst>
          </p:cNvPr>
          <p:cNvSpPr>
            <a:spLocks noGrp="1"/>
          </p:cNvSpPr>
          <p:nvPr>
            <p:ph type="sldNum" sz="quarter" idx="12"/>
          </p:nvPr>
        </p:nvSpPr>
        <p:spPr/>
        <p:txBody>
          <a:bodyPr/>
          <a:lstStyle/>
          <a:p>
            <a:fld id="{C8371D89-066E-4D4E-B2AB-A37ABD0C073F}" type="slidenum">
              <a:rPr lang="en-US" smtClean="0"/>
              <a:t>20</a:t>
            </a:fld>
            <a:endParaRPr lang="en-US"/>
          </a:p>
        </p:txBody>
      </p:sp>
    </p:spTree>
    <p:extLst>
      <p:ext uri="{BB962C8B-B14F-4D97-AF65-F5344CB8AC3E}">
        <p14:creationId xmlns:p14="http://schemas.microsoft.com/office/powerpoint/2010/main" val="3440714914"/>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E5E9C58-3784-437B-8C6C-4561A2EE587F}"/>
              </a:ext>
            </a:extLst>
          </p:cNvPr>
          <p:cNvSpPr>
            <a:spLocks noGrp="1"/>
          </p:cNvSpPr>
          <p:nvPr>
            <p:ph type="title"/>
          </p:nvPr>
        </p:nvSpPr>
        <p:spPr/>
        <p:txBody>
          <a:bodyPr/>
          <a:lstStyle/>
          <a:p>
            <a:r>
              <a:rPr lang="en-US" dirty="0">
                <a:solidFill>
                  <a:srgbClr val="00B050"/>
                </a:solidFill>
              </a:rPr>
              <a:t>Damages remedy?  Probably not</a:t>
            </a:r>
          </a:p>
        </p:txBody>
      </p:sp>
      <p:sp>
        <p:nvSpPr>
          <p:cNvPr id="3" name="Content Placeholder 2" descr="" title="">
            <a:extLst>
              <a:ext uri="{FF2B5EF4-FFF2-40B4-BE49-F238E27FC236}">
                <a16:creationId xmlns:a16="http://schemas.microsoft.com/office/drawing/2014/main" id="{CAD1E07B-DB1E-4480-9622-37A1854A76CE}"/>
              </a:ext>
            </a:extLst>
          </p:cNvPr>
          <p:cNvSpPr>
            <a:spLocks noGrp="1"/>
          </p:cNvSpPr>
          <p:nvPr>
            <p:ph idx="1"/>
          </p:nvPr>
        </p:nvSpPr>
        <p:spPr/>
        <p:txBody>
          <a:bodyPr/>
          <a:lstStyle/>
          <a:p>
            <a:pPr marL="0" indent="0">
              <a:buNone/>
            </a:pPr>
            <a:r>
              <a:rPr lang="en-US" dirty="0"/>
              <a:t>Factors considered in evaluating whether a damage remedy is properly implied for a constitutional violation include whether the guaranteed rights “have common-law antecedents warranting a tort remedy for invasion of the rights they recognize” and whether “implying a damage remedy . . . is consistent with the purposes underlying the duties imposed” by the relevant constitutional provisions “and is necessary and appropriate to ensure the full realization of the rights they state.” </a:t>
            </a:r>
          </a:p>
          <a:p>
            <a:pPr marL="0" indent="0">
              <a:buNone/>
            </a:pPr>
            <a:endParaRPr lang="en-US" dirty="0"/>
          </a:p>
          <a:p>
            <a:pPr marL="0" indent="0">
              <a:buNone/>
            </a:pPr>
            <a:r>
              <a:rPr lang="en-US" dirty="0"/>
              <a:t>Brown v. State, 89 N.Y.2d 172, 233 (1996).</a:t>
            </a:r>
          </a:p>
        </p:txBody>
      </p:sp>
      <p:sp>
        <p:nvSpPr>
          <p:cNvPr id="4" name="Slide Number Placeholder 3" descr="" title="">
            <a:extLst>
              <a:ext uri="{FF2B5EF4-FFF2-40B4-BE49-F238E27FC236}">
                <a16:creationId xmlns:a16="http://schemas.microsoft.com/office/drawing/2014/main" id="{C34BA8C3-53F9-433D-A41B-3A85A75BE358}"/>
              </a:ext>
            </a:extLst>
          </p:cNvPr>
          <p:cNvSpPr>
            <a:spLocks noGrp="1"/>
          </p:cNvSpPr>
          <p:nvPr>
            <p:ph type="sldNum" sz="quarter" idx="12"/>
          </p:nvPr>
        </p:nvSpPr>
        <p:spPr/>
        <p:txBody>
          <a:bodyPr/>
          <a:lstStyle/>
          <a:p>
            <a:fld id="{C8371D89-066E-4D4E-B2AB-A37ABD0C073F}" type="slidenum">
              <a:rPr lang="en-US" smtClean="0"/>
              <a:t>21</a:t>
            </a:fld>
            <a:endParaRPr lang="en-US"/>
          </a:p>
        </p:txBody>
      </p:sp>
    </p:spTree>
    <p:extLst>
      <p:ext uri="{BB962C8B-B14F-4D97-AF65-F5344CB8AC3E}">
        <p14:creationId xmlns:p14="http://schemas.microsoft.com/office/powerpoint/2010/main" val="1361033578"/>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3" name="Title 22" descr="" title="">
            <a:extLst>
              <a:ext uri="{FF2B5EF4-FFF2-40B4-BE49-F238E27FC236}">
                <a16:creationId xmlns:a16="http://schemas.microsoft.com/office/drawing/2014/main" id="{38DE7B30-FECA-49E6-B31E-A964FD443EE3}"/>
              </a:ext>
            </a:extLst>
          </p:cNvPr>
          <p:cNvSpPr>
            <a:spLocks noGrp="1"/>
          </p:cNvSpPr>
          <p:nvPr>
            <p:ph type="title"/>
          </p:nvPr>
        </p:nvSpPr>
        <p:spPr/>
        <p:txBody>
          <a:bodyPr/>
          <a:lstStyle/>
          <a:p>
            <a:r>
              <a:rPr lang="en-US" dirty="0"/>
              <a:t>Thank you.  Please feel free to contact me with questions at kkuh@law.pace.edu</a:t>
            </a:r>
          </a:p>
        </p:txBody>
      </p:sp>
      <p:sp>
        <p:nvSpPr>
          <p:cNvPr id="5" name="Slide Number Placeholder 4" descr="" title=""/>
          <p:cNvSpPr>
            <a:spLocks noGrp="1"/>
          </p:cNvSpPr>
          <p:nvPr>
            <p:ph type="sldNum" sz="quarter" idx="12"/>
          </p:nvPr>
        </p:nvSpPr>
        <p:spPr/>
        <p:txBody>
          <a:bodyPr>
            <a:normAutofit/>
          </a:bodyPr>
          <a:lstStyle/>
          <a:p>
            <a:fld id="{C8371D89-066E-4D4E-B2AB-A37ABD0C073F}" type="slidenum">
              <a:rPr lang="en-US" smtClean="0"/>
              <a:t>22</a:t>
            </a:fld>
            <a:endParaRPr lang="en-US"/>
          </a:p>
        </p:txBody>
      </p:sp>
      <p:pic>
        <p:nvPicPr>
          <p:cNvPr id="2" name="Content Placeholder 1" descr="" title=""/>
          <p:cNvPicPr>
            <a:picLocks noGrp="1" noChangeAspect="1"/>
          </p:cNvPicPr>
          <p:nvPr>
            <p:ph idx="4294967295"/>
          </p:nvPr>
        </p:nvPicPr>
        <p:blipFill>
          <a:blip r:embed="rId3"/>
          <a:stretch>
            <a:fillRect/>
          </a:stretch>
        </p:blipFill>
        <p:spPr>
          <a:xfrm>
            <a:off x="0" y="3382963"/>
            <a:ext cx="2743200" cy="1238250"/>
          </a:xfrm>
          <a:prstGeom prst="rect">
            <a:avLst/>
          </a:prstGeom>
        </p:spPr>
      </p:pic>
      <p:cxnSp>
        <p:nvCxnSpPr>
          <p:cNvPr id="8" name="Straight Connector 7" descr="" title=""/>
          <p:cNvCxnSpPr/>
          <p:nvPr/>
        </p:nvCxnSpPr>
        <p:spPr>
          <a:xfrm flipV="1">
            <a:off x="0" y="1546860"/>
            <a:ext cx="12192000" cy="12700"/>
          </a:xfrm>
          <a:prstGeom prst="line">
            <a:avLst/>
          </a:prstGeom>
          <a:ln w="76200">
            <a:solidFill>
              <a:schemeClr val="accent5">
                <a:lumMod val="7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47218929"/>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descr="" title=""/>
        <p:cNvGrpSpPr/>
        <p:nvPr/>
      </p:nvGrpSpPr>
      <p:grpSpPr>
        <a:xfrm>
          <a:off x="0" y="0"/>
          <a:ext cx="0" cy="0"/>
          <a:chOff x="0" y="0"/>
          <a:chExt cx="0" cy="0"/>
        </a:xfrm>
      </p:grpSpPr>
      <p:sp>
        <p:nvSpPr>
          <p:cNvPr id="10" name="Rectangle 9" descr="" title="">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D298BD06-7881-4829-9E18-4D7FFAC8DA7F}"/>
              </a:ext>
            </a:extLst>
          </p:cNvPr>
          <p:cNvSpPr>
            <a:spLocks noGrp="1"/>
          </p:cNvSpPr>
          <p:nvPr>
            <p:ph type="title"/>
          </p:nvPr>
        </p:nvSpPr>
        <p:spPr>
          <a:xfrm>
            <a:off x="838200" y="620742"/>
            <a:ext cx="10515600" cy="1325563"/>
          </a:xfrm>
        </p:spPr>
        <p:txBody>
          <a:bodyPr>
            <a:normAutofit/>
          </a:bodyPr>
          <a:lstStyle/>
          <a:p>
            <a:r>
              <a:rPr lang="en-US" dirty="0">
                <a:solidFill>
                  <a:srgbClr val="FFFFFF"/>
                </a:solidFill>
              </a:rPr>
              <a:t>Perspective on environmental rights:</a:t>
            </a:r>
          </a:p>
        </p:txBody>
      </p:sp>
      <p:cxnSp>
        <p:nvCxnSpPr>
          <p:cNvPr id="12" name="Straight Connector 11" descr="" title="">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descr="" title="">
            <a:extLst>
              <a:ext uri="{FF2B5EF4-FFF2-40B4-BE49-F238E27FC236}">
                <a16:creationId xmlns:a16="http://schemas.microsoft.com/office/drawing/2014/main" id="{9D8109D8-6700-4698-AEFF-545EF35CC5EA}"/>
              </a:ext>
            </a:extLst>
          </p:cNvPr>
          <p:cNvSpPr>
            <a:spLocks noGrp="1"/>
          </p:cNvSpPr>
          <p:nvPr>
            <p:ph sz="half" idx="1"/>
          </p:nvPr>
        </p:nvSpPr>
        <p:spPr>
          <a:xfrm>
            <a:off x="838200" y="2266345"/>
            <a:ext cx="5097780" cy="3910617"/>
          </a:xfrm>
        </p:spPr>
        <p:txBody>
          <a:bodyPr>
            <a:normAutofit/>
          </a:bodyPr>
          <a:lstStyle/>
          <a:p>
            <a:pPr marL="342900" marR="0" lvl="0" indent="-342900">
              <a:spcBef>
                <a:spcPts val="0"/>
              </a:spcBef>
              <a:spcAft>
                <a:spcPts val="0"/>
              </a:spcAft>
              <a:buFont typeface="Symbol" panose="05050102010706020507" pitchFamily="18" charset="2"/>
              <a:buChar char=""/>
            </a:pPr>
            <a:r>
              <a:rPr lang="en-US" sz="2000">
                <a:solidFill>
                  <a:srgbClr val="FFFFFF"/>
                </a:solidFill>
                <a:effectLst/>
                <a:latin typeface="Calibri" panose="020F0502020204030204" pitchFamily="34" charset="0"/>
                <a:ea typeface="Calibri" panose="020F0502020204030204" pitchFamily="34" charset="0"/>
                <a:cs typeface="Calibri" panose="020F0502020204030204" pitchFamily="34" charset="0"/>
              </a:rPr>
              <a:t>~150 countries have environmental right provisions in their constitutions, ~88 of which recognize an express constitutional right to a healthy environment (another dozen recognize a right to a healthy environment as implied by other rights (such as the right to life or dignity))</a:t>
            </a:r>
          </a:p>
          <a:p>
            <a:pPr marL="0" marR="0" lvl="0" indent="0">
              <a:spcBef>
                <a:spcPts val="0"/>
              </a:spcBef>
              <a:spcAft>
                <a:spcPts val="0"/>
              </a:spcAft>
              <a:buNone/>
            </a:pPr>
            <a:endParaRPr lang="en-US" sz="20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a:solidFill>
                  <a:srgbClr val="FFFFFF"/>
                </a:solidFill>
                <a:effectLst/>
                <a:latin typeface="Calibri" panose="020F0502020204030204" pitchFamily="34" charset="0"/>
                <a:ea typeface="Calibri" panose="020F0502020204030204" pitchFamily="34" charset="0"/>
                <a:cs typeface="Calibri" panose="020F0502020204030204" pitchFamily="34" charset="0"/>
              </a:rPr>
              <a:t>About 130 nations are subject to regional agreements that recognize a right to a healthy environment, such as the Additional Protocol to the American Declaration of the Rights and Duties of Man</a:t>
            </a:r>
            <a:endParaRPr lang="en-US" sz="20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solidFill>
                <a:srgbClr val="FFFFFF"/>
              </a:solidFill>
            </a:endParaRPr>
          </a:p>
        </p:txBody>
      </p:sp>
      <p:sp>
        <p:nvSpPr>
          <p:cNvPr id="4" name="Content Placeholder 3" descr="" title="">
            <a:extLst>
              <a:ext uri="{FF2B5EF4-FFF2-40B4-BE49-F238E27FC236}">
                <a16:creationId xmlns:a16="http://schemas.microsoft.com/office/drawing/2014/main" id="{F7AACD2D-7E70-4377-A75E-611C8EC78689}"/>
              </a:ext>
            </a:extLst>
          </p:cNvPr>
          <p:cNvSpPr>
            <a:spLocks noGrp="1"/>
          </p:cNvSpPr>
          <p:nvPr>
            <p:ph sz="half" idx="2"/>
          </p:nvPr>
        </p:nvSpPr>
        <p:spPr>
          <a:xfrm>
            <a:off x="6256020" y="2266345"/>
            <a:ext cx="5097780" cy="3910618"/>
          </a:xfrm>
        </p:spPr>
        <p:txBody>
          <a:bodyPr>
            <a:normAutofit/>
          </a:bodyPr>
          <a:lstStyle/>
          <a:p>
            <a:r>
              <a:rPr lang="en-US" sz="19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Six state constitutions articulate environmental rights and many more address environmental matters in some fashion, including through the identification of government trust duties</a:t>
            </a:r>
          </a:p>
          <a:p>
            <a:pPr marL="0" indent="0">
              <a:buNone/>
            </a:pPr>
            <a:endParaRPr lang="en-US" sz="19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r>
              <a:rPr lang="en-US" sz="1900" dirty="0">
                <a:solidFill>
                  <a:srgbClr val="FFFFFF"/>
                </a:solidFill>
                <a:latin typeface="Calibri" panose="020F0502020204030204" pitchFamily="34" charset="0"/>
              </a:rPr>
              <a:t>Earlier this month</a:t>
            </a:r>
            <a:r>
              <a:rPr lang="en-US" sz="1900" b="0" i="0" dirty="0">
                <a:solidFill>
                  <a:srgbClr val="FFFFFF"/>
                </a:solidFill>
                <a:effectLst/>
                <a:latin typeface="Calibri" panose="020F0502020204030204" pitchFamily="34" charset="0"/>
              </a:rPr>
              <a:t>, the Human Rights Council voted to recognize a human right to a healthy environment:  "The Human Rights Council…</a:t>
            </a:r>
            <a:r>
              <a:rPr lang="en-US" sz="1900" b="0" i="1" dirty="0">
                <a:solidFill>
                  <a:srgbClr val="FFFFFF"/>
                </a:solidFill>
                <a:effectLst/>
                <a:latin typeface="Calibri" panose="020F0502020204030204" pitchFamily="34" charset="0"/>
              </a:rPr>
              <a:t>Recognizes </a:t>
            </a:r>
            <a:r>
              <a:rPr lang="en-US" sz="1900" b="0" i="0" dirty="0">
                <a:solidFill>
                  <a:srgbClr val="FFFFFF"/>
                </a:solidFill>
                <a:effectLst/>
                <a:latin typeface="Calibri" panose="020F0502020204030204" pitchFamily="34" charset="0"/>
              </a:rPr>
              <a:t>the right to</a:t>
            </a:r>
            <a:r>
              <a:rPr lang="en-US" sz="1900" b="0" i="1" dirty="0">
                <a:solidFill>
                  <a:srgbClr val="FFFFFF"/>
                </a:solidFill>
                <a:effectLst/>
                <a:latin typeface="Calibri" panose="020F0502020204030204" pitchFamily="34" charset="0"/>
              </a:rPr>
              <a:t> </a:t>
            </a:r>
            <a:r>
              <a:rPr lang="en-US" sz="1900" b="0" i="0" dirty="0">
                <a:solidFill>
                  <a:srgbClr val="FFFFFF"/>
                </a:solidFill>
                <a:effectLst/>
                <a:latin typeface="Calibri" panose="020F0502020204030204" pitchFamily="34" charset="0"/>
              </a:rPr>
              <a:t>a  clean, healthy and sustainable environment as a human right that is important for the enjoyment of human rights...."​</a:t>
            </a:r>
            <a:endParaRPr lang="en-US" sz="1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descr="" title="">
            <a:extLst>
              <a:ext uri="{FF2B5EF4-FFF2-40B4-BE49-F238E27FC236}">
                <a16:creationId xmlns:a16="http://schemas.microsoft.com/office/drawing/2014/main" id="{3820ECEE-99BC-4E6F-8525-D82A2C52288A}"/>
              </a:ext>
            </a:extLst>
          </p:cNvPr>
          <p:cNvSpPr>
            <a:spLocks noGrp="1"/>
          </p:cNvSpPr>
          <p:nvPr>
            <p:ph type="sldNum" sz="quarter" idx="12"/>
          </p:nvPr>
        </p:nvSpPr>
        <p:spPr>
          <a:xfrm>
            <a:off x="8610600" y="6356350"/>
            <a:ext cx="2743200" cy="365125"/>
          </a:xfrm>
        </p:spPr>
        <p:txBody>
          <a:bodyPr>
            <a:normAutofit/>
          </a:bodyPr>
          <a:lstStyle/>
          <a:p>
            <a:pPr>
              <a:spcAft>
                <a:spcPts val="600"/>
              </a:spcAft>
            </a:pPr>
            <a:fld id="{C8371D89-066E-4D4E-B2AB-A37ABD0C073F}"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11127246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pic>
        <p:nvPicPr>
          <p:cNvPr id="7" name="Picture 6" descr="" title="">
            <a:extLst>
              <a:ext uri="{FF2B5EF4-FFF2-40B4-BE49-F238E27FC236}">
                <a16:creationId xmlns:a16="http://schemas.microsoft.com/office/drawing/2014/main" id="{0DA7FD5C-C0D0-4422-BDAE-509BF39EC8F9}"/>
              </a:ext>
            </a:extLst>
          </p:cNvPr>
          <p:cNvPicPr>
            <a:picLocks noChangeAspect="1"/>
          </p:cNvPicPr>
          <p:nvPr/>
        </p:nvPicPr>
        <p:blipFill rotWithShape="1">
          <a:blip r:embed="rId2"/>
          <a:srcRect t="12886" b="2845"/>
          <a:stretch/>
        </p:blipFill>
        <p:spPr>
          <a:xfrm>
            <a:off x="20" y="10"/>
            <a:ext cx="12191980" cy="6857990"/>
          </a:xfrm>
          <a:prstGeom prst="rect">
            <a:avLst/>
          </a:prstGeom>
        </p:spPr>
      </p:pic>
      <p:sp>
        <p:nvSpPr>
          <p:cNvPr id="11" name="Rectangle 10" descr="" title="">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91CA0735-2648-4367-AA4D-FF1992166326}"/>
              </a:ext>
            </a:extLst>
          </p:cNvPr>
          <p:cNvSpPr>
            <a:spLocks noGrp="1"/>
          </p:cNvSpPr>
          <p:nvPr>
            <p:ph type="title"/>
          </p:nvPr>
        </p:nvSpPr>
        <p:spPr>
          <a:xfrm>
            <a:off x="594804" y="228599"/>
            <a:ext cx="6619811" cy="1266825"/>
          </a:xfrm>
        </p:spPr>
        <p:txBody>
          <a:bodyPr>
            <a:normAutofit/>
          </a:bodyPr>
          <a:lstStyle/>
          <a:p>
            <a:r>
              <a:rPr lang="en-US" sz="4000" b="1" dirty="0">
                <a:solidFill>
                  <a:srgbClr val="00B050"/>
                </a:solidFill>
              </a:rPr>
              <a:t>Potential value of a Green Amendment</a:t>
            </a:r>
          </a:p>
        </p:txBody>
      </p:sp>
      <p:sp>
        <p:nvSpPr>
          <p:cNvPr id="4" name="Slide Number Placeholder 3" descr="" title="">
            <a:extLst>
              <a:ext uri="{FF2B5EF4-FFF2-40B4-BE49-F238E27FC236}">
                <a16:creationId xmlns:a16="http://schemas.microsoft.com/office/drawing/2014/main" id="{F51A92A0-FB60-4F0B-878E-9E014C12DE37}"/>
              </a:ext>
            </a:extLst>
          </p:cNvPr>
          <p:cNvSpPr>
            <a:spLocks noGrp="1"/>
          </p:cNvSpPr>
          <p:nvPr>
            <p:ph type="sldNum" sz="quarter" idx="12"/>
          </p:nvPr>
        </p:nvSpPr>
        <p:spPr>
          <a:xfrm>
            <a:off x="8610600" y="6356350"/>
            <a:ext cx="2743200" cy="365125"/>
          </a:xfrm>
        </p:spPr>
        <p:txBody>
          <a:bodyPr>
            <a:normAutofit/>
          </a:bodyPr>
          <a:lstStyle/>
          <a:p>
            <a:pPr>
              <a:spcAft>
                <a:spcPts val="600"/>
              </a:spcAft>
            </a:pPr>
            <a:fld id="{C8371D89-066E-4D4E-B2AB-A37ABD0C073F}" type="slidenum">
              <a:rPr lang="en-US">
                <a:solidFill>
                  <a:srgbClr val="FFFFFF"/>
                </a:solidFill>
              </a:rPr>
              <a:pPr>
                <a:spcAft>
                  <a:spcPts val="600"/>
                </a:spcAft>
              </a:pPr>
              <a:t>4</a:t>
            </a:fld>
            <a:endParaRPr lang="en-US">
              <a:solidFill>
                <a:srgbClr val="FFFFFF"/>
              </a:solidFill>
            </a:endParaRPr>
          </a:p>
        </p:txBody>
      </p:sp>
      <p:graphicFrame>
        <p:nvGraphicFramePr>
          <p:cNvPr id="6" name="Content Placeholder 2" descr="" title="">
            <a:extLst>
              <a:ext uri="{FF2B5EF4-FFF2-40B4-BE49-F238E27FC236}">
                <a16:creationId xmlns:a16="http://schemas.microsoft.com/office/drawing/2014/main" id="{7E7C94D3-F22F-4692-92BB-343C4150E3D8}"/>
              </a:ext>
            </a:extLst>
          </p:cNvPr>
          <p:cNvGraphicFramePr>
            <a:graphicFrameLocks noGrp="1"/>
          </p:cNvGraphicFramePr>
          <p:nvPr>
            <p:ph idx="1"/>
            <p:extLst>
              <p:ext uri="{D42A27DB-BD31-4B8C-83A1-F6EECF244321}">
                <p14:modId xmlns:p14="http://schemas.microsoft.com/office/powerpoint/2010/main" val="2685488264"/>
              </p:ext>
            </p:extLst>
          </p:nvPr>
        </p:nvGraphicFramePr>
        <p:xfrm>
          <a:off x="594109" y="1247776"/>
          <a:ext cx="6620505" cy="4646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5726882"/>
      </p:ext>
    </p:extLst>
  </p:cSld>
  <p:clrMapOvr>
    <a:masterClrMapping/>
  </p:clrMapOvr>
</p:sld>
</file>

<file path=ppt/slides/slide5.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26" name="Rectangle 8" descr="" title="">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descr="" title="">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8" name="Group 12" descr="" title="">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9" name="Freeform: Shape 13" descr="" title="">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4" descr="" title="">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descr="" title="">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6" descr="" title="">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descr="" title="">
            <a:extLst>
              <a:ext uri="{FF2B5EF4-FFF2-40B4-BE49-F238E27FC236}">
                <a16:creationId xmlns:a16="http://schemas.microsoft.com/office/drawing/2014/main" id="{DDCDFCD5-D1AE-483E-9248-2934674564C4}"/>
              </a:ext>
            </a:extLst>
          </p:cNvPr>
          <p:cNvSpPr>
            <a:spLocks noGrp="1"/>
          </p:cNvSpPr>
          <p:nvPr>
            <p:ph type="title"/>
          </p:nvPr>
        </p:nvSpPr>
        <p:spPr>
          <a:xfrm>
            <a:off x="640080" y="1243013"/>
            <a:ext cx="3855720" cy="4371974"/>
          </a:xfrm>
        </p:spPr>
        <p:txBody>
          <a:bodyPr>
            <a:normAutofit/>
          </a:bodyPr>
          <a:lstStyle/>
          <a:p>
            <a:r>
              <a:rPr lang="en-US" sz="3600" dirty="0"/>
              <a:t>Support robust implementation of environmental statutes</a:t>
            </a:r>
            <a:br>
              <a:rPr lang="en-US" sz="3600" dirty="0"/>
            </a:br>
            <a:endParaRPr lang="en-US" sz="3600" dirty="0">
              <a:solidFill>
                <a:schemeClr val="tx2"/>
              </a:solidFill>
            </a:endParaRPr>
          </a:p>
        </p:txBody>
      </p:sp>
      <p:sp>
        <p:nvSpPr>
          <p:cNvPr id="3" name="Content Placeholder 2" descr="" title="">
            <a:extLst>
              <a:ext uri="{FF2B5EF4-FFF2-40B4-BE49-F238E27FC236}">
                <a16:creationId xmlns:a16="http://schemas.microsoft.com/office/drawing/2014/main" id="{141DD274-5DEE-455D-B426-9DB5D692A325}"/>
              </a:ext>
            </a:extLst>
          </p:cNvPr>
          <p:cNvSpPr>
            <a:spLocks noGrp="1"/>
          </p:cNvSpPr>
          <p:nvPr>
            <p:ph idx="1"/>
          </p:nvPr>
        </p:nvSpPr>
        <p:spPr>
          <a:xfrm>
            <a:off x="5518298" y="804672"/>
            <a:ext cx="5875126" cy="5230368"/>
          </a:xfrm>
        </p:spPr>
        <p:txBody>
          <a:bodyPr anchor="ctr">
            <a:normAutofit fontScale="92500" lnSpcReduction="10000"/>
          </a:bodyPr>
          <a:lstStyle/>
          <a:p>
            <a:pPr marL="0" indent="0">
              <a:buNone/>
            </a:pPr>
            <a:r>
              <a:rPr lang="en-US" sz="2400" dirty="0">
                <a:solidFill>
                  <a:schemeClr val="tx2"/>
                </a:solidFill>
              </a:rPr>
              <a:t>We conclude that, under the circumstances of this case, the protected property interest in a clean and healthful environment asserted by Sierra Club necessitated a hearing by the Commission to consider the impacts of approving the Agreement on Sierra Club's members’ right to a clean and healthful environment, including the release of harmful greenhouse gases by the </a:t>
            </a:r>
            <a:r>
              <a:rPr lang="en-US" sz="2400" dirty="0" err="1">
                <a:solidFill>
                  <a:schemeClr val="tx2"/>
                </a:solidFill>
              </a:rPr>
              <a:t>Pu‘unene</a:t>
            </a:r>
            <a:r>
              <a:rPr lang="en-US" sz="2400" dirty="0">
                <a:solidFill>
                  <a:schemeClr val="tx2"/>
                </a:solidFill>
              </a:rPr>
              <a:t> Plant that would result from the Agreement, whether the cost of the energy under the Agreement was reasonable in light of the potential for harmful emissions, and whether the terms of the Agreement were prudent in light of the potential hidden and long-term consequences of the Agreement.</a:t>
            </a:r>
          </a:p>
          <a:p>
            <a:pPr marL="0" indent="0">
              <a:buNone/>
            </a:pPr>
            <a:r>
              <a:rPr lang="en-US" sz="2400" dirty="0">
                <a:solidFill>
                  <a:schemeClr val="tx2"/>
                </a:solidFill>
              </a:rPr>
              <a:t>-In re Application of Maui Elec. Co., Ltd., 141 Haw. 249, 269 (2017)</a:t>
            </a:r>
            <a:br>
              <a:rPr lang="en-US" sz="2400" dirty="0">
                <a:solidFill>
                  <a:schemeClr val="tx2"/>
                </a:solidFill>
              </a:rPr>
            </a:br>
            <a:endParaRPr lang="en-US" sz="2400" dirty="0">
              <a:solidFill>
                <a:schemeClr val="tx2"/>
              </a:solidFill>
            </a:endParaRPr>
          </a:p>
          <a:p>
            <a:pPr marL="0" indent="0">
              <a:buNone/>
            </a:pPr>
            <a:endParaRPr lang="en-US" sz="1800" dirty="0">
              <a:solidFill>
                <a:schemeClr val="tx2"/>
              </a:solidFill>
            </a:endParaRPr>
          </a:p>
        </p:txBody>
      </p:sp>
      <p:sp>
        <p:nvSpPr>
          <p:cNvPr id="4" name="Slide Number Placeholder 3" descr="" title="">
            <a:extLst>
              <a:ext uri="{FF2B5EF4-FFF2-40B4-BE49-F238E27FC236}">
                <a16:creationId xmlns:a16="http://schemas.microsoft.com/office/drawing/2014/main" id="{388C1C4F-30AA-4877-930B-A9B4EB4E074C}"/>
              </a:ext>
            </a:extLst>
          </p:cNvPr>
          <p:cNvSpPr>
            <a:spLocks noGrp="1"/>
          </p:cNvSpPr>
          <p:nvPr>
            <p:ph type="sldNum" sz="quarter" idx="12"/>
          </p:nvPr>
        </p:nvSpPr>
        <p:spPr>
          <a:xfrm>
            <a:off x="8610600" y="6356350"/>
            <a:ext cx="2743200" cy="365125"/>
          </a:xfrm>
        </p:spPr>
        <p:txBody>
          <a:bodyPr>
            <a:normAutofit/>
          </a:bodyPr>
          <a:lstStyle/>
          <a:p>
            <a:pPr>
              <a:spcAft>
                <a:spcPts val="600"/>
              </a:spcAft>
            </a:pPr>
            <a:fld id="{C8371D89-066E-4D4E-B2AB-A37ABD0C073F}" type="slidenum">
              <a:rPr lang="en-US" smtClean="0"/>
              <a:pPr>
                <a:spcAft>
                  <a:spcPts val="600"/>
                </a:spcAft>
              </a:pPr>
              <a:t>5</a:t>
            </a:fld>
            <a:endParaRPr lang="en-US"/>
          </a:p>
        </p:txBody>
      </p:sp>
    </p:spTree>
    <p:extLst>
      <p:ext uri="{BB962C8B-B14F-4D97-AF65-F5344CB8AC3E}">
        <p14:creationId xmlns:p14="http://schemas.microsoft.com/office/powerpoint/2010/main" val="3635112759"/>
      </p:ext>
    </p:extLst>
  </p:cSld>
  <p:clrMapOvr>
    <a:masterClrMapping/>
  </p:clrMapOvr>
</p:sld>
</file>

<file path=ppt/slides/slide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12" name="Rectangle 11" descr="" title="">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title="">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7F5813F6-0119-4B72-9547-DC2534700A7E}"/>
              </a:ext>
            </a:extLst>
          </p:cNvPr>
          <p:cNvSpPr>
            <a:spLocks noGrp="1"/>
          </p:cNvSpPr>
          <p:nvPr>
            <p:ph type="title"/>
          </p:nvPr>
        </p:nvSpPr>
        <p:spPr>
          <a:xfrm>
            <a:off x="838200" y="347472"/>
            <a:ext cx="10515600" cy="1980756"/>
          </a:xfrm>
        </p:spPr>
        <p:txBody>
          <a:bodyPr>
            <a:normAutofit fontScale="90000"/>
          </a:bodyPr>
          <a:lstStyle/>
          <a:p>
            <a:br>
              <a:rPr lang="en-US" dirty="0">
                <a:solidFill>
                  <a:schemeClr val="bg1"/>
                </a:solidFill>
              </a:rPr>
            </a:br>
            <a:r>
              <a:rPr lang="en-US" dirty="0">
                <a:solidFill>
                  <a:schemeClr val="bg1"/>
                </a:solidFill>
              </a:rPr>
              <a:t>A circuit breaker that can prevent short-term exploitation with long-term environmental and health harm </a:t>
            </a:r>
            <a:br>
              <a:rPr lang="en-US" dirty="0"/>
            </a:br>
            <a:endParaRPr lang="en-US" dirty="0">
              <a:solidFill>
                <a:schemeClr val="bg1"/>
              </a:solidFill>
            </a:endParaRPr>
          </a:p>
        </p:txBody>
      </p:sp>
      <p:pic>
        <p:nvPicPr>
          <p:cNvPr id="5" name="Content Placeholder 4" descr="" title="">
            <a:extLst>
              <a:ext uri="{FF2B5EF4-FFF2-40B4-BE49-F238E27FC236}">
                <a16:creationId xmlns:a16="http://schemas.microsoft.com/office/drawing/2014/main" id="{2B468466-8586-4F61-9349-D5C27FAD3713}"/>
              </a:ext>
            </a:extLst>
          </p:cNvPr>
          <p:cNvPicPr>
            <a:picLocks noChangeAspect="1"/>
          </p:cNvPicPr>
          <p:nvPr/>
        </p:nvPicPr>
        <p:blipFill rotWithShape="1">
          <a:blip r:embed="rId2"/>
          <a:srcRect t="16332" r="-2" b="-2"/>
          <a:stretch/>
        </p:blipFill>
        <p:spPr>
          <a:xfrm>
            <a:off x="841248" y="2516777"/>
            <a:ext cx="6236208" cy="3660185"/>
          </a:xfrm>
          <a:prstGeom prst="rect">
            <a:avLst/>
          </a:prstGeom>
        </p:spPr>
      </p:pic>
      <p:sp>
        <p:nvSpPr>
          <p:cNvPr id="9" name="Content Placeholder 8" descr="" title="">
            <a:extLst>
              <a:ext uri="{FF2B5EF4-FFF2-40B4-BE49-F238E27FC236}">
                <a16:creationId xmlns:a16="http://schemas.microsoft.com/office/drawing/2014/main" id="{3CFA62CD-BC14-4D40-B80F-E746406EC175}"/>
              </a:ext>
            </a:extLst>
          </p:cNvPr>
          <p:cNvSpPr>
            <a:spLocks noGrp="1"/>
          </p:cNvSpPr>
          <p:nvPr>
            <p:ph idx="1"/>
          </p:nvPr>
        </p:nvSpPr>
        <p:spPr>
          <a:xfrm>
            <a:off x="7546848" y="2516777"/>
            <a:ext cx="3803904" cy="3660185"/>
          </a:xfrm>
        </p:spPr>
        <p:txBody>
          <a:bodyPr anchor="ctr">
            <a:normAutofit/>
          </a:bodyPr>
          <a:lstStyle/>
          <a:p>
            <a:r>
              <a:rPr lang="en-US" sz="2200" dirty="0"/>
              <a:t>Robinson Township v. Commonwealth, 623 Pa. 564 (2013)</a:t>
            </a:r>
          </a:p>
        </p:txBody>
      </p:sp>
      <p:sp>
        <p:nvSpPr>
          <p:cNvPr id="4" name="Slide Number Placeholder 3" descr="" title="">
            <a:extLst>
              <a:ext uri="{FF2B5EF4-FFF2-40B4-BE49-F238E27FC236}">
                <a16:creationId xmlns:a16="http://schemas.microsoft.com/office/drawing/2014/main" id="{A036AA8B-0A3D-41C6-BCC5-990AB12F4B87}"/>
              </a:ext>
            </a:extLst>
          </p:cNvPr>
          <p:cNvSpPr>
            <a:spLocks noGrp="1"/>
          </p:cNvSpPr>
          <p:nvPr>
            <p:ph type="sldNum" sz="quarter" idx="12"/>
          </p:nvPr>
        </p:nvSpPr>
        <p:spPr>
          <a:xfrm>
            <a:off x="8610600" y="6356350"/>
            <a:ext cx="2743200" cy="365125"/>
          </a:xfrm>
        </p:spPr>
        <p:txBody>
          <a:bodyPr>
            <a:normAutofit/>
          </a:bodyPr>
          <a:lstStyle/>
          <a:p>
            <a:pPr>
              <a:spcAft>
                <a:spcPts val="600"/>
              </a:spcAft>
            </a:pPr>
            <a:fld id="{C8371D89-066E-4D4E-B2AB-A37ABD0C073F}" type="slidenum">
              <a:rPr lang="en-US" smtClean="0"/>
              <a:pPr>
                <a:spcAft>
                  <a:spcPts val="600"/>
                </a:spcAft>
              </a:pPr>
              <a:t>6</a:t>
            </a:fld>
            <a:endParaRPr lang="en-US"/>
          </a:p>
        </p:txBody>
      </p:sp>
    </p:spTree>
    <p:extLst>
      <p:ext uri="{BB962C8B-B14F-4D97-AF65-F5344CB8AC3E}">
        <p14:creationId xmlns:p14="http://schemas.microsoft.com/office/powerpoint/2010/main" val="4157441156"/>
      </p:ext>
    </p:extLst>
  </p:cSld>
  <p:clrMapOvr>
    <a:masterClrMapping/>
  </p:clrMapOvr>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266700" y="51619"/>
            <a:ext cx="4505325" cy="2005781"/>
          </a:xfrm>
        </p:spPr>
        <p:txBody>
          <a:bodyPr>
            <a:normAutofit fontScale="90000"/>
          </a:bodyPr>
          <a:lstStyle/>
          <a:p>
            <a:br>
              <a:rPr lang="en-US" dirty="0"/>
            </a:br>
            <a:br>
              <a:rPr lang="en-US" dirty="0"/>
            </a:br>
            <a:br>
              <a:rPr lang="en-US" dirty="0"/>
            </a:br>
            <a:r>
              <a:rPr lang="en-US" dirty="0"/>
              <a:t>Prevent irreversible environmental degradation resulting from public choice distortions </a:t>
            </a:r>
          </a:p>
        </p:txBody>
      </p:sp>
      <p:sp>
        <p:nvSpPr>
          <p:cNvPr id="4" name="Text Placeholder 3" descr="" title=""/>
          <p:cNvSpPr>
            <a:spLocks noGrp="1"/>
          </p:cNvSpPr>
          <p:nvPr>
            <p:ph type="body" sz="half" idx="2"/>
          </p:nvPr>
        </p:nvSpPr>
        <p:spPr>
          <a:xfrm>
            <a:off x="1459221" y="6725264"/>
            <a:ext cx="3932237" cy="3811588"/>
          </a:xfrm>
        </p:spPr>
        <p:txBody>
          <a:bodyPr/>
          <a:lstStyle/>
          <a:p>
            <a:endParaRPr lang="en-US" dirty="0"/>
          </a:p>
        </p:txBody>
      </p:sp>
      <p:pic>
        <p:nvPicPr>
          <p:cNvPr id="2050" name="Picture 2" descr="" tit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4369" y="1371601"/>
            <a:ext cx="7053088" cy="47114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59" y="2043880"/>
            <a:ext cx="317182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081676"/>
      </p:ext>
    </p:extLst>
  </p:cSld>
  <p:clrMapOvr>
    <a:masterClrMapping/>
  </p:clrMapOvr>
</p:sld>
</file>

<file path=ppt/slides/slide8.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12" name="Down Arrow 7" descr="" title="">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descr="" title="">
            <a:extLst>
              <a:ext uri="{FF2B5EF4-FFF2-40B4-BE49-F238E27FC236}">
                <a16:creationId xmlns:a16="http://schemas.microsoft.com/office/drawing/2014/main" id="{71EDE7D9-92A5-4F01-8F47-F18FA300A1A3}"/>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lvl="0" algn="ctr">
              <a:lnSpc>
                <a:spcPct val="90000"/>
              </a:lnSpc>
              <a:spcBef>
                <a:spcPct val="0"/>
              </a:spcBef>
              <a:spcAft>
                <a:spcPts val="600"/>
              </a:spcAft>
            </a:pPr>
            <a:r>
              <a:rPr lang="en-US" sz="2300" kern="1200" dirty="0">
                <a:solidFill>
                  <a:srgbClr val="FFFFFF"/>
                </a:solidFill>
                <a:latin typeface="+mj-lt"/>
                <a:ea typeface="+mj-ea"/>
                <a:cs typeface="+mj-cs"/>
              </a:rPr>
              <a:t>Provide citizens with a tool to protect their health and environment when there are statutory/regulatory gaps</a:t>
            </a:r>
          </a:p>
        </p:txBody>
      </p:sp>
      <p:pic>
        <p:nvPicPr>
          <p:cNvPr id="5" name="Content Placeholder 4" descr="" title="">
            <a:extLst>
              <a:ext uri="{FF2B5EF4-FFF2-40B4-BE49-F238E27FC236}">
                <a16:creationId xmlns:a16="http://schemas.microsoft.com/office/drawing/2014/main" id="{639CFC35-BBCE-444C-8733-221025CE8055}"/>
              </a:ext>
            </a:extLst>
          </p:cNvPr>
          <p:cNvPicPr>
            <a:picLocks noGrp="1" noChangeAspect="1"/>
          </p:cNvPicPr>
          <p:nvPr>
            <p:ph idx="1"/>
          </p:nvPr>
        </p:nvPicPr>
        <p:blipFill>
          <a:blip r:embed="rId2"/>
          <a:stretch>
            <a:fillRect/>
          </a:stretch>
        </p:blipFill>
        <p:spPr>
          <a:xfrm>
            <a:off x="5203877" y="764497"/>
            <a:ext cx="5543198" cy="4638186"/>
          </a:xfrm>
          <a:prstGeom prst="rect">
            <a:avLst/>
          </a:prstGeom>
        </p:spPr>
      </p:pic>
      <p:sp>
        <p:nvSpPr>
          <p:cNvPr id="4" name="Slide Number Placeholder 3" descr="" title="">
            <a:extLst>
              <a:ext uri="{FF2B5EF4-FFF2-40B4-BE49-F238E27FC236}">
                <a16:creationId xmlns:a16="http://schemas.microsoft.com/office/drawing/2014/main" id="{4A398F7F-2FE9-467A-9BBD-1BED510A8F5C}"/>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C8371D89-066E-4D4E-B2AB-A37ABD0C073F}" type="slidenum">
              <a:rPr lang="en-US">
                <a:solidFill>
                  <a:schemeClr val="tx1">
                    <a:alpha val="80000"/>
                  </a:schemeClr>
                </a:solidFill>
              </a:rPr>
              <a:pPr>
                <a:spcAft>
                  <a:spcPts val="600"/>
                </a:spcAft>
              </a:pPr>
              <a:t>8</a:t>
            </a:fld>
            <a:endParaRPr lang="en-US">
              <a:solidFill>
                <a:schemeClr val="tx1">
                  <a:alpha val="80000"/>
                </a:schemeClr>
              </a:solidFill>
            </a:endParaRPr>
          </a:p>
        </p:txBody>
      </p:sp>
    </p:spTree>
    <p:extLst>
      <p:ext uri="{BB962C8B-B14F-4D97-AF65-F5344CB8AC3E}">
        <p14:creationId xmlns:p14="http://schemas.microsoft.com/office/powerpoint/2010/main" val="814694710"/>
      </p:ext>
    </p:extLst>
  </p:cSld>
  <p:clrMapOvr>
    <a:masterClrMapping/>
  </p:clrMapOvr>
</p:sld>
</file>

<file path=ppt/slides/slide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9" name="Rectangle 8" descr="" title="">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descr="" title="">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descr="" title="">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descr="" title="">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descr="" title="">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descr="" title="">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descr="" title="">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descr="" title="">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descr="" title="">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descr="" title="">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descr="" title="">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descr="" title="">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descr="" title="">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descr="" title="">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descr="" title="">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descr="" title="">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descr="" title="">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descr="" title="">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descr="" title="">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descr="" title="">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descr="" title="">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descr="" title="">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descr="" title="">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4" name="Rectangle 33" descr="" title="">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B1321473-B134-4624-B33F-7D45270B8D29}"/>
              </a:ext>
            </a:extLst>
          </p:cNvPr>
          <p:cNvSpPr>
            <a:spLocks noGrp="1"/>
          </p:cNvSpPr>
          <p:nvPr>
            <p:ph type="title"/>
          </p:nvPr>
        </p:nvSpPr>
        <p:spPr>
          <a:xfrm>
            <a:off x="2880360" y="841248"/>
            <a:ext cx="6227064" cy="1234440"/>
          </a:xfrm>
        </p:spPr>
        <p:txBody>
          <a:bodyPr anchor="t">
            <a:normAutofit/>
          </a:bodyPr>
          <a:lstStyle/>
          <a:p/>
        </p:txBody>
      </p:sp>
      <p:sp>
        <p:nvSpPr>
          <p:cNvPr id="4" name="Slide Number Placeholder 3" descr="" title="">
            <a:extLst>
              <a:ext uri="{FF2B5EF4-FFF2-40B4-BE49-F238E27FC236}">
                <a16:creationId xmlns:a16="http://schemas.microsoft.com/office/drawing/2014/main" id="{F2A238A6-43CE-4A4B-BC2E-CB67E53D7F70}"/>
              </a:ext>
            </a:extLst>
          </p:cNvPr>
          <p:cNvSpPr>
            <a:spLocks noGrp="1"/>
          </p:cNvSpPr>
          <p:nvPr>
            <p:ph type="sldNum" sz="quarter" idx="12"/>
          </p:nvPr>
        </p:nvSpPr>
        <p:spPr>
          <a:xfrm>
            <a:off x="10469880" y="320040"/>
            <a:ext cx="914400" cy="320040"/>
          </a:xfrm>
        </p:spPr>
        <p:txBody>
          <a:bodyPr>
            <a:normAutofit/>
          </a:bodyPr>
          <a:lstStyle/>
          <a:p>
            <a:pPr>
              <a:spcAft>
                <a:spcPts val="600"/>
              </a:spcAft>
            </a:pPr>
            <a:fld id="{C8371D89-066E-4D4E-B2AB-A37ABD0C073F}" type="slidenum">
              <a:rPr lang="en-US" smtClean="0"/>
              <a:pPr>
                <a:spcAft>
                  <a:spcPts val="600"/>
                </a:spcAft>
              </a:pPr>
              <a:t>9</a:t>
            </a:fld>
            <a:endParaRPr lang="en-US"/>
          </a:p>
        </p:txBody>
      </p:sp>
      <p:sp>
        <p:nvSpPr>
          <p:cNvPr id="36" name="Isosceles Triangle 35" descr="" title="">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descr="" title="">
            <a:extLst>
              <a:ext uri="{FF2B5EF4-FFF2-40B4-BE49-F238E27FC236}">
                <a16:creationId xmlns:a16="http://schemas.microsoft.com/office/drawing/2014/main" id="{32D3C7B3-193B-4A46-B116-721D09C4EEA2}"/>
              </a:ext>
            </a:extLst>
          </p:cNvPr>
          <p:cNvSpPr>
            <a:spLocks noGrp="1"/>
          </p:cNvSpPr>
          <p:nvPr>
            <p:ph idx="1"/>
          </p:nvPr>
        </p:nvSpPr>
        <p:spPr>
          <a:xfrm>
            <a:off x="2880360" y="2249424"/>
            <a:ext cx="8544878" cy="3803904"/>
          </a:xfrm>
        </p:spPr>
        <p:txBody>
          <a:bodyPr>
            <a:normAutofit/>
          </a:bodyPr>
          <a:lstStyle/>
          <a:p>
            <a:pPr marL="0" indent="0">
              <a:buNone/>
            </a:pPr>
            <a:r>
              <a:rPr lang="en-US" sz="3200" dirty="0"/>
              <a:t>“[T]</a:t>
            </a:r>
            <a:r>
              <a:rPr lang="en-US" sz="3200" dirty="0" err="1"/>
              <a:t>hese</a:t>
            </a:r>
            <a:r>
              <a:rPr lang="en-US" sz="3200" dirty="0"/>
              <a:t> gaps are not real gaps, but rather intentional results of a comprehensive process. In other words, according to those questioning the amendment, the current laws are intended to strike a balance that is in the best overall interest of the public….”</a:t>
            </a:r>
          </a:p>
        </p:txBody>
      </p:sp>
    </p:spTree>
    <p:extLst>
      <p:ext uri="{BB962C8B-B14F-4D97-AF65-F5344CB8AC3E}">
        <p14:creationId xmlns:p14="http://schemas.microsoft.com/office/powerpoint/2010/main" val="967024800"/>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1900-01-01T05:00:00.0000000Z</dcterms:modified>
</coreProperties>
</file>